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142532812" r:id="rId3"/>
    <p:sldId id="261" r:id="rId4"/>
    <p:sldId id="2142532807" r:id="rId5"/>
    <p:sldId id="2142532813" r:id="rId6"/>
    <p:sldId id="266" r:id="rId7"/>
    <p:sldId id="2142532815" r:id="rId8"/>
    <p:sldId id="2142532816" r:id="rId9"/>
    <p:sldId id="2142532817" r:id="rId10"/>
    <p:sldId id="2142532808" r:id="rId11"/>
    <p:sldId id="279" r:id="rId12"/>
    <p:sldId id="2142532751" r:id="rId13"/>
    <p:sldId id="259" r:id="rId14"/>
    <p:sldId id="2142532811" r:id="rId15"/>
    <p:sldId id="2142532748" r:id="rId16"/>
    <p:sldId id="2142532781" r:id="rId17"/>
    <p:sldId id="2142532772" r:id="rId18"/>
    <p:sldId id="296" r:id="rId19"/>
    <p:sldId id="297" r:id="rId20"/>
    <p:sldId id="2142532775" r:id="rId21"/>
    <p:sldId id="2142532719" r:id="rId22"/>
    <p:sldId id="2142532774" r:id="rId23"/>
  </p:sldIdLst>
  <p:sldSz cx="12192000" cy="6858000"/>
  <p:notesSz cx="7099300" cy="10234613"/>
  <p:embeddedFontLst>
    <p:embeddedFont>
      <p:font typeface="Aktiv Grotesk Corp" panose="020B0304020202020204" pitchFamily="34" charset="0"/>
      <p:regular r:id="rId25"/>
      <p:bold r:id="rId26"/>
      <p:italic r:id="rId27"/>
      <p:boldItalic r:id="rId28"/>
    </p:embeddedFont>
    <p:embeddedFont>
      <p:font typeface="AktivGroteskCorp-Medium" panose="020B0604020202020204" pitchFamily="34" charset="0"/>
      <p:regular r:id="rId29"/>
    </p:embeddedFont>
    <p:embeddedFont>
      <p:font typeface="AktivGroteskCorp-Medium" panose="020B0604020202020204" pitchFamily="3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  <p:embeddedFont>
      <p:font typeface="Roboto Medium" panose="020B060402020202020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7469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  <p15:guide id="6" orient="horz" pos="527" userDrawn="1">
          <p15:clr>
            <a:srgbClr val="A4A3A4"/>
          </p15:clr>
        </p15:guide>
        <p15:guide id="9" orient="horz" pos="1049" userDrawn="1">
          <p15:clr>
            <a:srgbClr val="A4A3A4"/>
          </p15:clr>
        </p15:guide>
        <p15:guide id="10" pos="2275" userDrawn="1">
          <p15:clr>
            <a:srgbClr val="9FCC3B"/>
          </p15:clr>
        </p15:guide>
        <p15:guide id="11" pos="5201" userDrawn="1">
          <p15:clr>
            <a:srgbClr val="A4A3A4"/>
          </p15:clr>
        </p15:guide>
        <p15:guide id="13" pos="3840" userDrawn="1">
          <p15:clr>
            <a:srgbClr val="A4A3A4"/>
          </p15:clr>
        </p15:guide>
        <p15:guide id="14" pos="4906" userDrawn="1">
          <p15:clr>
            <a:srgbClr val="A4A3A4"/>
          </p15:clr>
        </p15:guide>
        <p15:guide id="20" orient="horz" pos="3113" userDrawn="1">
          <p15:clr>
            <a:srgbClr val="9FCC3B"/>
          </p15:clr>
        </p15:guide>
        <p15:guide id="21" pos="3931" userDrawn="1">
          <p15:clr>
            <a:srgbClr val="A4A3A4"/>
          </p15:clr>
        </p15:guide>
        <p15:guide id="22" orient="horz" pos="1253" userDrawn="1">
          <p15:clr>
            <a:srgbClr val="A4A3A4"/>
          </p15:clr>
        </p15:guide>
        <p15:guide id="23" pos="2479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7" roundtripDataSignature="AMtx7miupILtkJjfakXPY+NHAL0IrfI0e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dss" initials="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7819"/>
    <a:srgbClr val="878787"/>
    <a:srgbClr val="85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CE3415-D7F6-4E11-98E3-3783558324F8}">
  <a:tblStyle styleId="{24CE3415-D7F6-4E11-98E3-3783558324F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8" y="168"/>
      </p:cViewPr>
      <p:guideLst>
        <p:guide orient="horz" pos="4110"/>
        <p:guide pos="211"/>
        <p:guide pos="7469"/>
        <p:guide orient="horz" pos="346"/>
        <p:guide orient="horz" pos="527"/>
        <p:guide orient="horz" pos="1049"/>
        <p:guide pos="2275"/>
        <p:guide pos="5201"/>
        <p:guide pos="3840"/>
        <p:guide pos="4906"/>
        <p:guide orient="horz" pos="3113"/>
        <p:guide pos="3931"/>
        <p:guide orient="horz" pos="1253"/>
        <p:guide pos="24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87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90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9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93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76363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295" y="0"/>
            <a:ext cx="3076363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ru-RU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92" name="Google Shape;92;p1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ru-RU"/>
              <a:pPr algn="r">
                <a:buSzPts val="1400"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61" name="Google Shape;161;p5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ru-RU"/>
              <a:pPr algn="r">
                <a:buSzPts val="1400"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2" name="Google Shape;692;p25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93" name="Google Shape;693;p25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ru-RU"/>
              <a:pPr algn="r">
                <a:buSzPts val="1400"/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45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4" name="Google Shape;574;p23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75" name="Google Shape;575;p23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b" anchorCtr="0">
            <a:noAutofit/>
          </a:bodyPr>
          <a:lstStyle/>
          <a:p>
            <a:pPr>
              <a:buSzPts val="1800"/>
            </a:pPr>
            <a:fld id="{00000000-1234-1234-1234-123412341234}" type="slidenum">
              <a:rPr lang="ru-RU" sz="2000">
                <a:latin typeface="Calibri"/>
                <a:ea typeface="Calibri"/>
                <a:cs typeface="Calibri"/>
                <a:sym typeface="Calibri"/>
              </a:rPr>
              <a:pPr>
                <a:buSzPts val="1800"/>
              </a:pPr>
              <a:t>5</a:t>
            </a:fld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2436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1300" y="1431925"/>
            <a:ext cx="6873875" cy="3867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736225" y="5513544"/>
            <a:ext cx="5883216" cy="450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4" name="Google Shape;574;p23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75" name="Google Shape;575;p23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b" anchorCtr="0">
            <a:noAutofit/>
          </a:bodyPr>
          <a:lstStyle/>
          <a:p>
            <a:pPr>
              <a:buSzPts val="1800"/>
            </a:pPr>
            <a:fld id="{00000000-1234-1234-1234-123412341234}" type="slidenum">
              <a:rPr lang="ru-RU" sz="2000">
                <a:latin typeface="Calibri"/>
                <a:ea typeface="Calibri"/>
                <a:cs typeface="Calibri"/>
                <a:sym typeface="Calibri"/>
              </a:rPr>
              <a:pPr>
                <a:buSzPts val="1800"/>
              </a:pPr>
              <a:t>7</a:t>
            </a:fld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8811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4" name="Google Shape;574;p23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75" name="Google Shape;575;p23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b" anchorCtr="0">
            <a:noAutofit/>
          </a:bodyPr>
          <a:lstStyle/>
          <a:p>
            <a:pPr>
              <a:buSzPts val="1800"/>
            </a:pPr>
            <a:fld id="{00000000-1234-1234-1234-123412341234}" type="slidenum">
              <a:rPr lang="ru-RU" sz="2000">
                <a:latin typeface="Calibri"/>
                <a:ea typeface="Calibri"/>
                <a:cs typeface="Calibri"/>
                <a:sym typeface="Calibri"/>
              </a:rPr>
              <a:pPr>
                <a:buSzPts val="1800"/>
              </a:pPr>
              <a:t>8</a:t>
            </a:fld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9270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4" name="Google Shape;574;p23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75" name="Google Shape;575;p23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b" anchorCtr="0">
            <a:noAutofit/>
          </a:bodyPr>
          <a:lstStyle/>
          <a:p>
            <a:pPr>
              <a:buSzPts val="1800"/>
            </a:pPr>
            <a:fld id="{00000000-1234-1234-1234-123412341234}" type="slidenum">
              <a:rPr lang="ru-RU" sz="2000">
                <a:latin typeface="Calibri"/>
                <a:ea typeface="Calibri"/>
                <a:cs typeface="Calibri"/>
                <a:sym typeface="Calibri"/>
              </a:rPr>
              <a:pPr>
                <a:buSzPts val="1800"/>
              </a:pPr>
              <a:t>9</a:t>
            </a:fld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020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2" name="Google Shape;692;p25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93" name="Google Shape;693;p25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ru-RU"/>
              <a:pPr algn="r">
                <a:buSzPts val="1400"/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0925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4" name="Google Shape;574;p23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75" name="Google Shape;575;p23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73" tIns="42473" rIns="84973" bIns="42473" anchor="b" anchorCtr="0">
            <a:noAutofit/>
          </a:bodyPr>
          <a:lstStyle/>
          <a:p>
            <a:pPr>
              <a:buSzPts val="1800"/>
            </a:pPr>
            <a:fld id="{00000000-1234-1234-1234-123412341234}" type="slidenum">
              <a:rPr lang="ru-RU" sz="2000">
                <a:latin typeface="Calibri"/>
                <a:ea typeface="Calibri"/>
                <a:cs typeface="Calibri"/>
                <a:sym typeface="Calibri"/>
              </a:rPr>
              <a:pPr>
                <a:buSzPts val="1800"/>
              </a:pPr>
              <a:t>11</a:t>
            </a:fld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8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46" name="Google Shape;74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711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0" name="Google Shape;920;p40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21" name="Google Shape;921;p40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ru-RU"/>
              <a:pPr algn="r">
                <a:buSzPts val="1400"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1" name="Google Shape;931;p41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32" name="Google Shape;932;p41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ru-RU"/>
              <a:pPr algn="r">
                <a:buSzPts val="1400"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8862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1" name="Google Shape;931;p41:notes"/>
          <p:cNvSpPr txBox="1">
            <a:spLocks noGrp="1"/>
          </p:cNvSpPr>
          <p:nvPr>
            <p:ph type="body" idx="1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32" name="Google Shape;932;p41:notes"/>
          <p:cNvSpPr txBox="1">
            <a:spLocks noGrp="1"/>
          </p:cNvSpPr>
          <p:nvPr>
            <p:ph type="sldNum" idx="12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39" tIns="44369" rIns="88739" bIns="44369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ru-RU"/>
              <a:pPr algn="r">
                <a:buSzPts val="1400"/>
              </a:pPr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8888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4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4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5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5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18" Type="http://schemas.openxmlformats.org/officeDocument/2006/relationships/image" Target="../media/image22.pn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12" Type="http://schemas.openxmlformats.org/officeDocument/2006/relationships/image" Target="../media/image40.png"/><Relationship Id="rId17" Type="http://schemas.openxmlformats.org/officeDocument/2006/relationships/image" Target="../media/image45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11" Type="http://schemas.openxmlformats.org/officeDocument/2006/relationships/image" Target="../media/image39.png"/><Relationship Id="rId5" Type="http://schemas.openxmlformats.org/officeDocument/2006/relationships/image" Target="../media/image33.jpg"/><Relationship Id="rId15" Type="http://schemas.openxmlformats.org/officeDocument/2006/relationships/image" Target="../media/image43.svg"/><Relationship Id="rId10" Type="http://schemas.openxmlformats.org/officeDocument/2006/relationships/image" Target="../media/image38.png"/><Relationship Id="rId19" Type="http://schemas.openxmlformats.org/officeDocument/2006/relationships/image" Target="../media/image23.sv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23.svg"/><Relationship Id="rId4" Type="http://schemas.openxmlformats.org/officeDocument/2006/relationships/image" Target="../media/image51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jpeg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71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3.jpg"/><Relationship Id="rId4" Type="http://schemas.openxmlformats.org/officeDocument/2006/relationships/image" Target="../media/image72.png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1301" y="5949872"/>
            <a:ext cx="2175381" cy="53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BBBC57-CA2F-44BF-833A-8D15DE3C01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259"/>
          <a:stretch/>
        </p:blipFill>
        <p:spPr>
          <a:xfrm>
            <a:off x="0" y="0"/>
            <a:ext cx="7277100" cy="6858000"/>
          </a:xfrm>
          <a:prstGeom prst="rect">
            <a:avLst/>
          </a:prstGeom>
        </p:spPr>
      </p:pic>
      <p:sp>
        <p:nvSpPr>
          <p:cNvPr id="8" name="Google Shape;111;p2">
            <a:extLst>
              <a:ext uri="{FF2B5EF4-FFF2-40B4-BE49-F238E27FC236}">
                <a16:creationId xmlns:a16="http://schemas.microsoft.com/office/drawing/2014/main" id="{03A22734-ECAD-47D2-83E9-CC16FEC4469E}"/>
              </a:ext>
            </a:extLst>
          </p:cNvPr>
          <p:cNvSpPr txBox="1"/>
          <p:nvPr/>
        </p:nvSpPr>
        <p:spPr>
          <a:xfrm>
            <a:off x="8204888" y="1335585"/>
            <a:ext cx="3128206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Aktiv Grotesk Corp" panose="020B0304020202020204" pitchFamily="34" charset="0"/>
                <a:ea typeface="Roboto Medium"/>
                <a:cs typeface="Roboto Medium"/>
                <a:sym typeface="Roboto Medium"/>
              </a:rPr>
              <a:t>Новые решения от ЛИИС для интеграторов и девелоперов</a:t>
            </a:r>
            <a:endParaRPr sz="2800" b="1" dirty="0">
              <a:latin typeface="Aktiv Grotesk Corp" panose="020B0304020202020204" pitchFamily="34" charset="0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470C40-7194-48B3-B90E-97B671044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6155" y="541861"/>
            <a:ext cx="3206939" cy="37533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E395442-D123-4EB8-B80A-B6F265FB5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813" y="4503679"/>
            <a:ext cx="792521" cy="41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84;p6">
            <a:extLst>
              <a:ext uri="{FF2B5EF4-FFF2-40B4-BE49-F238E27FC236}">
                <a16:creationId xmlns:a16="http://schemas.microsoft.com/office/drawing/2014/main" id="{3D7B8D32-42AB-43B8-AD45-81E1576340A6}"/>
              </a:ext>
            </a:extLst>
          </p:cNvPr>
          <p:cNvSpPr txBox="1"/>
          <p:nvPr/>
        </p:nvSpPr>
        <p:spPr>
          <a:xfrm>
            <a:off x="9417010" y="4577216"/>
            <a:ext cx="1192536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rgbClr val="272727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24 апреля 2024 г.</a:t>
            </a:r>
          </a:p>
        </p:txBody>
      </p:sp>
      <p:sp>
        <p:nvSpPr>
          <p:cNvPr id="9" name="Google Shape;184;p6">
            <a:extLst>
              <a:ext uri="{FF2B5EF4-FFF2-40B4-BE49-F238E27FC236}">
                <a16:creationId xmlns:a16="http://schemas.microsoft.com/office/drawing/2014/main" id="{4DFFBCAC-CEB9-4BDA-ABFA-63FBA204D9EB}"/>
              </a:ext>
            </a:extLst>
          </p:cNvPr>
          <p:cNvSpPr txBox="1"/>
          <p:nvPr/>
        </p:nvSpPr>
        <p:spPr>
          <a:xfrm>
            <a:off x="8514813" y="3482677"/>
            <a:ext cx="15456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272727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/>
                <a:sym typeface="Roboto"/>
              </a:rPr>
              <a:t>Вадим Ежов</a:t>
            </a:r>
          </a:p>
        </p:txBody>
      </p:sp>
      <p:sp>
        <p:nvSpPr>
          <p:cNvPr id="10" name="Google Shape;184;p6">
            <a:extLst>
              <a:ext uri="{FF2B5EF4-FFF2-40B4-BE49-F238E27FC236}">
                <a16:creationId xmlns:a16="http://schemas.microsoft.com/office/drawing/2014/main" id="{519FC61C-085E-45F4-B3C1-82FA29666B26}"/>
              </a:ext>
            </a:extLst>
          </p:cNvPr>
          <p:cNvSpPr txBox="1"/>
          <p:nvPr/>
        </p:nvSpPr>
        <p:spPr>
          <a:xfrm>
            <a:off x="8514813" y="3826851"/>
            <a:ext cx="229866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272727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Директор по развитию бизнеса ЛИИС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D9D34FF-1958-4B10-A13A-4626CBD8EFBB}"/>
              </a:ext>
            </a:extLst>
          </p:cNvPr>
          <p:cNvCxnSpPr>
            <a:cxnSpLocks/>
          </p:cNvCxnSpPr>
          <p:nvPr/>
        </p:nvCxnSpPr>
        <p:spPr>
          <a:xfrm>
            <a:off x="8363439" y="3510751"/>
            <a:ext cx="0" cy="771525"/>
          </a:xfrm>
          <a:prstGeom prst="line">
            <a:avLst/>
          </a:prstGeom>
          <a:ln w="19050">
            <a:solidFill>
              <a:srgbClr val="FF78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08189C6-CD75-B340-8F78-DE293FF157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63" r="7"/>
          <a:stretch/>
        </p:blipFill>
        <p:spPr>
          <a:xfrm>
            <a:off x="-1" y="-47698"/>
            <a:ext cx="4286442" cy="690569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5233148" y="941394"/>
            <a:ext cx="2003998" cy="86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8164"/>
              </a:lnSpc>
              <a:spcBef>
                <a:spcPct val="0"/>
              </a:spcBef>
            </a:pPr>
            <a:r>
              <a:rPr lang="ru-RU" sz="2700" spc="-204" dirty="0">
                <a:latin typeface="Aktiv Grotesk Corp" panose="020B0304020202020204" pitchFamily="34" charset="0"/>
              </a:rPr>
              <a:t>Вадим Ежов</a:t>
            </a:r>
            <a:endParaRPr lang="en-US" sz="2700" spc="-204" dirty="0">
              <a:latin typeface="Aktiv Grotesk Corp" panose="020B03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93558" y="2506580"/>
            <a:ext cx="6244063" cy="2200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100" b="0" i="0" u="none" strike="noStrike" dirty="0">
                <a:effectLst/>
                <a:latin typeface="Aktiv Grotesk Corp" panose="020B0304020202020204" pitchFamily="34" charset="0"/>
              </a:rPr>
              <a:t>Вадим Ежов </a:t>
            </a:r>
            <a:r>
              <a:rPr lang="en-US" sz="1100" b="0" i="0" u="none" strike="noStrike" dirty="0">
                <a:effectLst/>
                <a:latin typeface="Aktiv Grotesk Corp" panose="020B0304020202020204" pitchFamily="34" charset="0"/>
              </a:rPr>
              <a:t>—</a:t>
            </a:r>
            <a:r>
              <a:rPr lang="ru-RU" sz="1100" b="0" i="0" u="none" strike="noStrike" dirty="0">
                <a:effectLst/>
                <a:latin typeface="Aktiv Grotesk Corp" panose="020B0304020202020204" pitchFamily="34" charset="0"/>
              </a:rPr>
              <a:t> эксперт с более чем 20-летним стажем в области продаж и развития продуктов для автоматизации зданий и строительства. </a:t>
            </a:r>
            <a:endParaRPr lang="ru-RU" sz="1100" b="0" dirty="0">
              <a:effectLst/>
              <a:latin typeface="Aktiv Grotesk Corp" panose="020B03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100" b="0" dirty="0">
                <a:effectLst/>
                <a:latin typeface="Aktiv Grotesk Corp" panose="020B0304020202020204" pitchFamily="34" charset="0"/>
              </a:rPr>
            </a:br>
            <a:r>
              <a:rPr lang="ru-RU" sz="1100" b="0" i="0" u="none" strike="noStrike" dirty="0">
                <a:effectLst/>
                <a:latin typeface="Aktiv Grotesk Corp" panose="020B0304020202020204" pitchFamily="34" charset="0"/>
              </a:rPr>
              <a:t>Большую часть своей карьеры Вадим посвятил российскому представительству международного холдинга ABB, где вырос от продуктового инженера до руководителя большого направления комплексной автоматизации зданий. Отвечал за продажи и развитие продуктов по автоматизации зданий.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100" dirty="0">
              <a:latin typeface="Aktiv Grotesk Corp" panose="020B03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100" b="0" i="0" u="none" strike="noStrike" dirty="0">
                <a:effectLst/>
                <a:latin typeface="Aktiv Grotesk Corp" panose="020B0304020202020204" pitchFamily="34" charset="0"/>
              </a:rPr>
              <a:t>Регулярно выступал экспертом на многих конференциях и круглых столах, посвященных строительным технологиям.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100" dirty="0">
              <a:latin typeface="Aktiv Grotesk Corp" panose="020B03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100" b="0" i="0" u="none" strike="noStrike" dirty="0">
                <a:effectLst/>
                <a:latin typeface="Aktiv Grotesk Corp" panose="020B0304020202020204" pitchFamily="34" charset="0"/>
              </a:rPr>
              <a:t>В компании ЛИИС отвечает за продуктовую линейку Simple Home и руководит московским офисом компании.</a:t>
            </a:r>
            <a:endParaRPr lang="ru-RU" sz="1100" b="0" dirty="0">
              <a:effectLst/>
              <a:latin typeface="Aktiv Grotesk Corp" panose="020B0304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286428" y="5365041"/>
            <a:ext cx="6244063" cy="338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100" b="0" i="0" u="none" strike="noStrike" dirty="0">
                <a:effectLst/>
                <a:latin typeface="Aktiv Grotesk Corp" panose="020B0304020202020204" pitchFamily="34" charset="0"/>
              </a:rPr>
              <a:t>Женат, имеет 2 детей.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100" b="0" i="0" u="none" strike="noStrike" dirty="0">
                <a:effectLst/>
                <a:latin typeface="Aktiv Grotesk Corp" panose="020B0304020202020204" pitchFamily="34" charset="0"/>
              </a:rPr>
              <a:t>В свободное время увлекается сноубордингом, рыбалкой и туризмом.</a:t>
            </a:r>
            <a:endParaRPr lang="ru-RU" sz="1100" b="0" dirty="0">
              <a:effectLst/>
              <a:latin typeface="Aktiv Grotesk Corp" panose="020B0304020202020204" pitchFamily="34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286428" y="4854756"/>
            <a:ext cx="2682694" cy="31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71"/>
              </a:lnSpc>
            </a:pPr>
            <a:r>
              <a:rPr lang="ru-RU" dirty="0">
                <a:latin typeface="Aktiv Grotesk Corp" panose="020B0304020202020204" pitchFamily="34" charset="0"/>
              </a:rPr>
              <a:t>Софт-скиллы</a:t>
            </a:r>
            <a:endParaRPr lang="en-US" dirty="0">
              <a:latin typeface="Aktiv Grotesk Corp" panose="020B0304020202020204" pitchFamily="34" charset="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293558" y="2023048"/>
            <a:ext cx="2565733" cy="30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71"/>
              </a:lnSpc>
            </a:pPr>
            <a:r>
              <a:rPr lang="ru-RU" dirty="0" err="1">
                <a:latin typeface="Aktiv Grotesk Corp" panose="020B0304020202020204" pitchFamily="34" charset="0"/>
              </a:rPr>
              <a:t>Хард</a:t>
            </a:r>
            <a:r>
              <a:rPr lang="ru-RU" dirty="0">
                <a:latin typeface="Aktiv Grotesk Corp" panose="020B0304020202020204" pitchFamily="34" charset="0"/>
              </a:rPr>
              <a:t>-скиллы</a:t>
            </a:r>
            <a:endParaRPr lang="en-US" dirty="0">
              <a:latin typeface="Aktiv Grotesk Corp" panose="020B03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9CB6488-54A5-974F-AC84-2546258AC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0270" y="322107"/>
            <a:ext cx="1174065" cy="13717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DC6F3F4-7297-584E-95E0-DCD56B7522F3}"/>
              </a:ext>
            </a:extLst>
          </p:cNvPr>
          <p:cNvSpPr txBox="1"/>
          <p:nvPr/>
        </p:nvSpPr>
        <p:spPr>
          <a:xfrm>
            <a:off x="6258560" y="82905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5" name="Google Shape;104;p2" descr="preencoded.png">
            <a:extLst>
              <a:ext uri="{FF2B5EF4-FFF2-40B4-BE49-F238E27FC236}">
                <a16:creationId xmlns:a16="http://schemas.microsoft.com/office/drawing/2014/main" id="{A6E2B6B9-6713-DD4E-853C-89C007AA742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3558" y="322107"/>
            <a:ext cx="762501" cy="18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DD3078-8C54-224B-874F-E8CC5A708C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8" y="1409599"/>
            <a:ext cx="4541269" cy="45412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226" y="0"/>
            <a:ext cx="6095774" cy="6857998"/>
          </a:xfrm>
          <a:prstGeom prst="rect">
            <a:avLst/>
          </a:prstGeom>
          <a:solidFill>
            <a:srgbClr val="212121"/>
          </a:solidFill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AAA3640-ECF3-44D0-9012-B6D20112DC01}"/>
              </a:ext>
            </a:extLst>
          </p:cNvPr>
          <p:cNvGrpSpPr/>
          <p:nvPr/>
        </p:nvGrpSpPr>
        <p:grpSpPr>
          <a:xfrm>
            <a:off x="7525665" y="1421952"/>
            <a:ext cx="3679377" cy="4014096"/>
            <a:chOff x="7525665" y="915694"/>
            <a:chExt cx="3679377" cy="4014096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222DC47-EA78-4786-A595-863619E8D1B5}"/>
                </a:ext>
              </a:extLst>
            </p:cNvPr>
            <p:cNvGrpSpPr/>
            <p:nvPr/>
          </p:nvGrpSpPr>
          <p:grpSpPr>
            <a:xfrm>
              <a:off x="7559158" y="2161376"/>
              <a:ext cx="3249999" cy="464933"/>
              <a:chOff x="7559157" y="2732111"/>
              <a:chExt cx="3249999" cy="464933"/>
            </a:xfrm>
          </p:grpSpPr>
          <p:pic>
            <p:nvPicPr>
              <p:cNvPr id="163" name="Google Shape;163;p5" descr="preencoded.png"/>
              <p:cNvPicPr preferRelativeResize="0"/>
              <p:nvPr/>
            </p:nvPicPr>
            <p:blipFill rotWithShape="1">
              <a:blip r:embed="rId4">
                <a:alphaModFix/>
              </a:blip>
              <a:srcRect r="81925"/>
              <a:stretch/>
            </p:blipFill>
            <p:spPr>
              <a:xfrm>
                <a:off x="7559157" y="2732111"/>
                <a:ext cx="418183" cy="46493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5" name="Google Shape;165;p5"/>
              <p:cNvSpPr/>
              <p:nvPr/>
            </p:nvSpPr>
            <p:spPr>
              <a:xfrm>
                <a:off x="8259763" y="2842516"/>
                <a:ext cx="2549393" cy="21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b="0" i="0" u="none" strike="noStrike" cap="none" dirty="0">
                    <a:solidFill>
                      <a:srgbClr val="000000"/>
                    </a:solidFill>
                    <a:latin typeface="Aktiv Grotesk Corp" panose="020B0304020202020204" pitchFamily="34" charset="0"/>
                    <a:ea typeface="Roboto" panose="02000000000000000000" pitchFamily="2" charset="0"/>
                    <a:sym typeface="Arial"/>
                  </a:rPr>
                  <a:t>Вытяжные вентиляторы</a:t>
                </a:r>
                <a:endParaRPr b="0" i="0" u="none" strike="noStrike" cap="none" dirty="0">
                  <a:solidFill>
                    <a:schemeClr val="dk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endParaRPr>
              </a:p>
            </p:txBody>
          </p: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7B5D46A6-F31C-4174-9A19-4C32CDDB8CB3}"/>
                </a:ext>
              </a:extLst>
            </p:cNvPr>
            <p:cNvGrpSpPr/>
            <p:nvPr/>
          </p:nvGrpSpPr>
          <p:grpSpPr>
            <a:xfrm>
              <a:off x="7535863" y="2750197"/>
              <a:ext cx="2732946" cy="529386"/>
              <a:chOff x="7542225" y="3469405"/>
              <a:chExt cx="2732946" cy="529386"/>
            </a:xfrm>
          </p:grpSpPr>
          <p:pic>
            <p:nvPicPr>
              <p:cNvPr id="164" name="Google Shape;164;p5" descr="preencoded.png"/>
              <p:cNvPicPr preferRelativeResize="0"/>
              <p:nvPr/>
            </p:nvPicPr>
            <p:blipFill rotWithShape="1">
              <a:blip r:embed="rId5">
                <a:alphaModFix/>
              </a:blip>
              <a:srcRect r="86744"/>
              <a:stretch/>
            </p:blipFill>
            <p:spPr>
              <a:xfrm>
                <a:off x="7542225" y="3469405"/>
                <a:ext cx="427754" cy="52938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6" name="Google Shape;166;p5"/>
              <p:cNvSpPr/>
              <p:nvPr/>
            </p:nvSpPr>
            <p:spPr>
              <a:xfrm>
                <a:off x="8260181" y="3614932"/>
                <a:ext cx="2014990" cy="21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b="0" i="0" u="none" strike="noStrike" cap="none" dirty="0">
                    <a:solidFill>
                      <a:srgbClr val="000000"/>
                    </a:solidFill>
                    <a:latin typeface="Aktiv Grotesk Corp" panose="020B0304020202020204" pitchFamily="34" charset="0"/>
                    <a:ea typeface="Roboto" panose="02000000000000000000" pitchFamily="2" charset="0"/>
                    <a:sym typeface="Arial"/>
                  </a:rPr>
                  <a:t>Отопление и климат</a:t>
                </a:r>
                <a:endParaRPr b="0" i="0" u="none" strike="noStrike" cap="none" dirty="0">
                  <a:solidFill>
                    <a:schemeClr val="dk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endParaRP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0554947F-0EC8-4980-A6EC-7E67750C7010}"/>
                </a:ext>
              </a:extLst>
            </p:cNvPr>
            <p:cNvGrpSpPr/>
            <p:nvPr/>
          </p:nvGrpSpPr>
          <p:grpSpPr>
            <a:xfrm>
              <a:off x="7537327" y="3425092"/>
              <a:ext cx="3660307" cy="377230"/>
              <a:chOff x="7541560" y="4228899"/>
              <a:chExt cx="3660307" cy="377230"/>
            </a:xfrm>
          </p:grpSpPr>
          <p:sp>
            <p:nvSpPr>
              <p:cNvPr id="169" name="Google Shape;169;p5"/>
              <p:cNvSpPr/>
              <p:nvPr/>
            </p:nvSpPr>
            <p:spPr>
              <a:xfrm>
                <a:off x="8258052" y="4296546"/>
                <a:ext cx="2943815" cy="21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b="0" i="0" u="none" strike="noStrike" cap="none" dirty="0">
                    <a:solidFill>
                      <a:srgbClr val="000000"/>
                    </a:solidFill>
                    <a:latin typeface="Aktiv Grotesk Corp" panose="020B0304020202020204" pitchFamily="34" charset="0"/>
                    <a:ea typeface="Roboto" panose="02000000000000000000" pitchFamily="2" charset="0"/>
                    <a:sym typeface="Arial"/>
                  </a:rPr>
                  <a:t>Защита от протечки</a:t>
                </a:r>
                <a:endParaRPr b="0" i="0" u="none" strike="noStrike" cap="none" dirty="0">
                  <a:solidFill>
                    <a:schemeClr val="dk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endParaRPr>
              </a:p>
            </p:txBody>
          </p:sp>
          <p:pic>
            <p:nvPicPr>
              <p:cNvPr id="170" name="Google Shape;170;p5" descr="https://drlenlopez.com/wp-content/uploads/2019/05/one.png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7541560" y="4228899"/>
                <a:ext cx="418183" cy="3772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971511F2-8B2A-4727-BF63-98042EE56315}"/>
                </a:ext>
              </a:extLst>
            </p:cNvPr>
            <p:cNvGrpSpPr/>
            <p:nvPr/>
          </p:nvGrpSpPr>
          <p:grpSpPr>
            <a:xfrm>
              <a:off x="7610764" y="915694"/>
              <a:ext cx="3198393" cy="473247"/>
              <a:chOff x="7610764" y="1211064"/>
              <a:chExt cx="3198393" cy="473247"/>
            </a:xfrm>
          </p:grpSpPr>
          <p:sp>
            <p:nvSpPr>
              <p:cNvPr id="168" name="Google Shape;168;p5"/>
              <p:cNvSpPr/>
              <p:nvPr/>
            </p:nvSpPr>
            <p:spPr>
              <a:xfrm>
                <a:off x="8259763" y="1342559"/>
                <a:ext cx="2549394" cy="21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b="0" i="0" u="none" strike="noStrike" cap="none" dirty="0">
                    <a:solidFill>
                      <a:srgbClr val="000000"/>
                    </a:solidFill>
                    <a:latin typeface="Aktiv Grotesk Corp" panose="020B0304020202020204" pitchFamily="34" charset="0"/>
                    <a:ea typeface="Roboto" panose="02000000000000000000" pitchFamily="2" charset="0"/>
                    <a:sym typeface="Arial"/>
                  </a:rPr>
                  <a:t>Освещение</a:t>
                </a:r>
                <a:endParaRPr b="0" i="0" u="none" strike="noStrike" cap="none" dirty="0">
                  <a:solidFill>
                    <a:schemeClr val="dk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endParaRPr>
              </a:p>
            </p:txBody>
          </p:sp>
          <p:pic>
            <p:nvPicPr>
              <p:cNvPr id="171" name="Google Shape;171;p5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7610764" y="1211064"/>
                <a:ext cx="282288" cy="4732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C99B93FF-9BAE-47F6-96E3-A98E2D819F69}"/>
                </a:ext>
              </a:extLst>
            </p:cNvPr>
            <p:cNvGrpSpPr/>
            <p:nvPr/>
          </p:nvGrpSpPr>
          <p:grpSpPr>
            <a:xfrm>
              <a:off x="7545366" y="1582193"/>
              <a:ext cx="3221741" cy="415788"/>
              <a:chOff x="7545366" y="1995792"/>
              <a:chExt cx="3221741" cy="415788"/>
            </a:xfrm>
          </p:grpSpPr>
          <p:sp>
            <p:nvSpPr>
              <p:cNvPr id="167" name="Google Shape;167;p5"/>
              <p:cNvSpPr/>
              <p:nvPr/>
            </p:nvSpPr>
            <p:spPr>
              <a:xfrm>
                <a:off x="8259763" y="2106116"/>
                <a:ext cx="2507344" cy="21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b="0" i="0" u="none" strike="noStrike" cap="none" dirty="0">
                    <a:solidFill>
                      <a:srgbClr val="000000"/>
                    </a:solidFill>
                    <a:latin typeface="Aktiv Grotesk Corp" panose="020B0304020202020204" pitchFamily="34" charset="0"/>
                    <a:ea typeface="Roboto" panose="02000000000000000000" pitchFamily="2" charset="0"/>
                    <a:sym typeface="Arial"/>
                  </a:rPr>
                  <a:t>Шторы / Жалюзи</a:t>
                </a:r>
                <a:endParaRPr b="0" i="0" u="none" strike="noStrike" cap="none" dirty="0">
                  <a:solidFill>
                    <a:schemeClr val="dk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endParaRPr>
              </a:p>
            </p:txBody>
          </p:sp>
          <p:pic>
            <p:nvPicPr>
              <p:cNvPr id="172" name="Google Shape;172;p5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45366" y="1995792"/>
                <a:ext cx="415788" cy="4157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87F7E135-6A43-43EE-80FA-5F3DB93D6A37}"/>
                </a:ext>
              </a:extLst>
            </p:cNvPr>
            <p:cNvGrpSpPr/>
            <p:nvPr/>
          </p:nvGrpSpPr>
          <p:grpSpPr>
            <a:xfrm>
              <a:off x="7537327" y="4576688"/>
              <a:ext cx="3667715" cy="353102"/>
              <a:chOff x="7537327" y="5738854"/>
              <a:chExt cx="3667715" cy="353102"/>
            </a:xfrm>
          </p:grpSpPr>
          <p:sp>
            <p:nvSpPr>
              <p:cNvPr id="176" name="Google Shape;176;p5"/>
              <p:cNvSpPr/>
              <p:nvPr/>
            </p:nvSpPr>
            <p:spPr>
              <a:xfrm>
                <a:off x="8261227" y="5788164"/>
                <a:ext cx="2943815" cy="21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b="0" i="0" u="none" strike="noStrike" cap="none" dirty="0">
                    <a:solidFill>
                      <a:srgbClr val="000000"/>
                    </a:solidFill>
                    <a:latin typeface="Aktiv Grotesk Corp" panose="020B0304020202020204" pitchFamily="34" charset="0"/>
                    <a:ea typeface="Roboto" panose="02000000000000000000" pitchFamily="2" charset="0"/>
                    <a:sym typeface="Arial"/>
                  </a:rPr>
                  <a:t>Мультимедиа</a:t>
                </a:r>
                <a:endParaRPr b="0" i="0" u="none" strike="noStrike" cap="none" dirty="0">
                  <a:solidFill>
                    <a:schemeClr val="dk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endParaRPr>
              </a:p>
            </p:txBody>
          </p:sp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2C7DC34A-EF87-4594-8213-DFAAF7E3C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537327" y="5738854"/>
                <a:ext cx="344490" cy="353102"/>
              </a:xfrm>
              <a:prstGeom prst="rect">
                <a:avLst/>
              </a:prstGeom>
            </p:spPr>
          </p:pic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19B1B9EF-B10F-4F24-AFAB-39B5773433DF}"/>
                </a:ext>
              </a:extLst>
            </p:cNvPr>
            <p:cNvGrpSpPr/>
            <p:nvPr/>
          </p:nvGrpSpPr>
          <p:grpSpPr>
            <a:xfrm>
              <a:off x="7525665" y="4008528"/>
              <a:ext cx="3679377" cy="343067"/>
              <a:chOff x="7525665" y="5064967"/>
              <a:chExt cx="3679377" cy="343067"/>
            </a:xfrm>
          </p:grpSpPr>
          <p:sp>
            <p:nvSpPr>
              <p:cNvPr id="175" name="Google Shape;175;p5"/>
              <p:cNvSpPr/>
              <p:nvPr/>
            </p:nvSpPr>
            <p:spPr>
              <a:xfrm>
                <a:off x="8261227" y="5131372"/>
                <a:ext cx="2943815" cy="21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b="0" i="0" u="none" strike="noStrike" cap="none" dirty="0">
                    <a:solidFill>
                      <a:srgbClr val="000000"/>
                    </a:solidFill>
                    <a:latin typeface="Aktiv Grotesk Corp" panose="020B0304020202020204" pitchFamily="34" charset="0"/>
                    <a:ea typeface="Roboto" panose="02000000000000000000" pitchFamily="2" charset="0"/>
                    <a:sym typeface="Arial"/>
                  </a:rPr>
                  <a:t>Безопасность</a:t>
                </a:r>
                <a:endParaRPr b="0" i="0" u="none" strike="noStrike" cap="none" dirty="0">
                  <a:solidFill>
                    <a:schemeClr val="dk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endParaRPr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77CB2B5-BA5D-4819-A8C7-A8293FE51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525665" y="5064967"/>
                <a:ext cx="465175" cy="343067"/>
              </a:xfrm>
              <a:prstGeom prst="rect">
                <a:avLst/>
              </a:prstGeom>
            </p:spPr>
          </p:pic>
        </p:grpSp>
      </p:grpSp>
      <p:pic>
        <p:nvPicPr>
          <p:cNvPr id="26" name="Google Shape;174;p5">
            <a:extLst>
              <a:ext uri="{FF2B5EF4-FFF2-40B4-BE49-F238E27FC236}">
                <a16:creationId xmlns:a16="http://schemas.microsoft.com/office/drawing/2014/main" id="{5CDBA6B8-DE95-4C1C-A8EF-7A3613C27836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07304" y="2882563"/>
            <a:ext cx="2281618" cy="1092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97E6416-41AD-4114-B3F4-F7794011C33F}"/>
              </a:ext>
            </a:extLst>
          </p:cNvPr>
          <p:cNvGrpSpPr/>
          <p:nvPr/>
        </p:nvGrpSpPr>
        <p:grpSpPr>
          <a:xfrm>
            <a:off x="7605321" y="6035535"/>
            <a:ext cx="1607400" cy="442508"/>
            <a:chOff x="7157190" y="3666432"/>
            <a:chExt cx="1607400" cy="442508"/>
          </a:xfrm>
        </p:grpSpPr>
        <p:pic>
          <p:nvPicPr>
            <p:cNvPr id="28" name="Google Shape;192;p7" descr="https://avatars.mds.yandex.net/get-lpc/1368426/941f3838-54bf-40ca-abe4-498544765eee/orig">
              <a:extLst>
                <a:ext uri="{FF2B5EF4-FFF2-40B4-BE49-F238E27FC236}">
                  <a16:creationId xmlns:a16="http://schemas.microsoft.com/office/drawing/2014/main" id="{4E4240E3-F704-4609-A768-2ADE7A5B3997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157190" y="3676123"/>
              <a:ext cx="370942" cy="3709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193;p7">
              <a:extLst>
                <a:ext uri="{FF2B5EF4-FFF2-40B4-BE49-F238E27FC236}">
                  <a16:creationId xmlns:a16="http://schemas.microsoft.com/office/drawing/2014/main" id="{82F7B16E-4096-4944-B6D2-A4C4704F0B00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608359" y="3666432"/>
              <a:ext cx="1156231" cy="44250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226" y="2"/>
            <a:ext cx="12191774" cy="6857998"/>
          </a:xfrm>
          <a:prstGeom prst="rect">
            <a:avLst/>
          </a:prstGeom>
          <a:solidFill>
            <a:srgbClr val="212121"/>
          </a:solidFill>
          <a:ln>
            <a:noFill/>
          </a:ln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F7B53BF-3D3E-4E2A-9183-EFE012CEDCAF}"/>
              </a:ext>
            </a:extLst>
          </p:cNvPr>
          <p:cNvGrpSpPr/>
          <p:nvPr/>
        </p:nvGrpSpPr>
        <p:grpSpPr>
          <a:xfrm>
            <a:off x="1907304" y="2521323"/>
            <a:ext cx="2499596" cy="1815354"/>
            <a:chOff x="1907304" y="2882563"/>
            <a:chExt cx="2499596" cy="1815354"/>
          </a:xfrm>
        </p:grpSpPr>
        <p:sp>
          <p:nvSpPr>
            <p:cNvPr id="8" name="Google Shape;697;p25">
              <a:extLst>
                <a:ext uri="{FF2B5EF4-FFF2-40B4-BE49-F238E27FC236}">
                  <a16:creationId xmlns:a16="http://schemas.microsoft.com/office/drawing/2014/main" id="{3D48ADD5-11BD-4D4F-A8E6-EB8B51318899}"/>
                </a:ext>
              </a:extLst>
            </p:cNvPr>
            <p:cNvSpPr/>
            <p:nvPr/>
          </p:nvSpPr>
          <p:spPr>
            <a:xfrm>
              <a:off x="1907304" y="4267030"/>
              <a:ext cx="2499596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b="1" cap="all" dirty="0">
                  <a:solidFill>
                    <a:schemeClr val="lt1"/>
                  </a:solidFill>
                  <a:latin typeface="Aktiv Grotesk Corp" panose="020B0304020202020204" pitchFamily="34" charset="0"/>
                  <a:ea typeface="Roboto" panose="02000000000000000000" pitchFamily="2" charset="0"/>
                </a:rPr>
                <a:t>РЕШЕНИЕ ДЛЯ ИНТЕГРАТОРОВ</a:t>
              </a:r>
              <a:endParaRPr b="1" i="0" u="none" strike="noStrike" cap="all" dirty="0">
                <a:solidFill>
                  <a:schemeClr val="lt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endParaRPr>
            </a:p>
          </p:txBody>
        </p:sp>
        <p:pic>
          <p:nvPicPr>
            <p:cNvPr id="9" name="Google Shape;174;p5">
              <a:extLst>
                <a:ext uri="{FF2B5EF4-FFF2-40B4-BE49-F238E27FC236}">
                  <a16:creationId xmlns:a16="http://schemas.microsoft.com/office/drawing/2014/main" id="{0701CD50-B3CE-4E20-B119-F28F24D281F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907304" y="2882563"/>
              <a:ext cx="2281618" cy="10928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0007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184;p6">
            <a:extLst>
              <a:ext uri="{FF2B5EF4-FFF2-40B4-BE49-F238E27FC236}">
                <a16:creationId xmlns:a16="http://schemas.microsoft.com/office/drawing/2014/main" id="{655DA972-1FBE-42DD-B3B3-4CFEE648AA2B}"/>
              </a:ext>
            </a:extLst>
          </p:cNvPr>
          <p:cNvSpPr txBox="1"/>
          <p:nvPr/>
        </p:nvSpPr>
        <p:spPr>
          <a:xfrm>
            <a:off x="388677" y="412390"/>
            <a:ext cx="4406864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Решение для интегратора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C4EF31A-40C5-4544-A88E-24749F27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404" y="6279189"/>
            <a:ext cx="1901188" cy="2362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8C9393-AD77-43EB-9778-D9ADE672FC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114" y="1420251"/>
            <a:ext cx="1634906" cy="1634906"/>
          </a:xfrm>
          <a:prstGeom prst="rect">
            <a:avLst/>
          </a:prstGeom>
        </p:spPr>
      </p:pic>
      <p:sp>
        <p:nvSpPr>
          <p:cNvPr id="105" name="Google Shape;184;p6">
            <a:extLst>
              <a:ext uri="{FF2B5EF4-FFF2-40B4-BE49-F238E27FC236}">
                <a16:creationId xmlns:a16="http://schemas.microsoft.com/office/drawing/2014/main" id="{5E37E46F-21DB-47A3-962F-A5E9E38F48B3}"/>
              </a:ext>
            </a:extLst>
          </p:cNvPr>
          <p:cNvSpPr txBox="1"/>
          <p:nvPr/>
        </p:nvSpPr>
        <p:spPr>
          <a:xfrm>
            <a:off x="4618808" y="3193638"/>
            <a:ext cx="2127982" cy="812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Решение для интегратора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84DBC1-63FE-4E92-8A9E-5A5995A3F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8018" y="2016607"/>
            <a:ext cx="442193" cy="442193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498F53B2-1520-4478-800B-3644141A4C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3776923" y="2011559"/>
            <a:ext cx="442193" cy="4421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C0ABC6-7A7F-4ECB-B5BF-FEFFA00F8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1580" y="1897086"/>
            <a:ext cx="663608" cy="6636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34A8FF-D0AE-4844-BD6B-F2E6D2CE75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2062" y="1747705"/>
            <a:ext cx="812989" cy="8129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4A2EDB9-4012-4D47-BBEB-6173B7E374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0164" y="4768240"/>
            <a:ext cx="701971" cy="7019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91D433D-7C02-4AFB-A3C0-9C30656717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44779" y="4891400"/>
            <a:ext cx="578811" cy="578811"/>
          </a:xfrm>
          <a:prstGeom prst="rect">
            <a:avLst/>
          </a:prstGeom>
        </p:spPr>
      </p:pic>
      <p:sp>
        <p:nvSpPr>
          <p:cNvPr id="107" name="Google Shape;184;p6">
            <a:extLst>
              <a:ext uri="{FF2B5EF4-FFF2-40B4-BE49-F238E27FC236}">
                <a16:creationId xmlns:a16="http://schemas.microsoft.com/office/drawing/2014/main" id="{E3CF3A0C-7324-4EE4-B4A7-B6249E9D51E5}"/>
              </a:ext>
            </a:extLst>
          </p:cNvPr>
          <p:cNvSpPr txBox="1"/>
          <p:nvPr/>
        </p:nvSpPr>
        <p:spPr>
          <a:xfrm>
            <a:off x="1290642" y="2747069"/>
            <a:ext cx="2127982" cy="431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Оборудование для умного дома</a:t>
            </a:r>
            <a:endParaRPr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08" name="Google Shape;184;p6">
            <a:extLst>
              <a:ext uri="{FF2B5EF4-FFF2-40B4-BE49-F238E27FC236}">
                <a16:creationId xmlns:a16="http://schemas.microsoft.com/office/drawing/2014/main" id="{2A32DC20-AD89-47DA-B371-BB55E039BC3B}"/>
              </a:ext>
            </a:extLst>
          </p:cNvPr>
          <p:cNvSpPr txBox="1"/>
          <p:nvPr/>
        </p:nvSpPr>
        <p:spPr>
          <a:xfrm>
            <a:off x="7909393" y="2747069"/>
            <a:ext cx="2127982" cy="431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Панель администратора</a:t>
            </a:r>
            <a:endParaRPr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8B1A485-5951-4A49-BFCA-68559CF1F4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96700" y="4698014"/>
            <a:ext cx="772197" cy="772197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9DB74CA0-F67F-4C98-A214-CEDF9CCAE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466861" y="4131224"/>
            <a:ext cx="442193" cy="442193"/>
          </a:xfrm>
          <a:prstGeom prst="rect">
            <a:avLst/>
          </a:prstGeom>
        </p:spPr>
      </p:pic>
      <p:sp>
        <p:nvSpPr>
          <p:cNvPr id="110" name="Google Shape;184;p6">
            <a:extLst>
              <a:ext uri="{FF2B5EF4-FFF2-40B4-BE49-F238E27FC236}">
                <a16:creationId xmlns:a16="http://schemas.microsoft.com/office/drawing/2014/main" id="{BDE7D9F1-8BB5-4022-B310-8D6BD0257589}"/>
              </a:ext>
            </a:extLst>
          </p:cNvPr>
          <p:cNvSpPr txBox="1"/>
          <p:nvPr/>
        </p:nvSpPr>
        <p:spPr>
          <a:xfrm>
            <a:off x="4618808" y="5594808"/>
            <a:ext cx="2127982" cy="431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Партнерская программа</a:t>
            </a:r>
            <a:endParaRPr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11" name="Google Shape;184;p6">
            <a:extLst>
              <a:ext uri="{FF2B5EF4-FFF2-40B4-BE49-F238E27FC236}">
                <a16:creationId xmlns:a16="http://schemas.microsoft.com/office/drawing/2014/main" id="{A7E921EB-CE09-4F8D-BF83-3FE301E3816D}"/>
              </a:ext>
            </a:extLst>
          </p:cNvPr>
          <p:cNvSpPr txBox="1"/>
          <p:nvPr/>
        </p:nvSpPr>
        <p:spPr>
          <a:xfrm>
            <a:off x="8088997" y="5590384"/>
            <a:ext cx="2127982" cy="431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Софт и мобильное приложение</a:t>
            </a:r>
            <a:endParaRPr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12" name="Google Shape;184;p6">
            <a:extLst>
              <a:ext uri="{FF2B5EF4-FFF2-40B4-BE49-F238E27FC236}">
                <a16:creationId xmlns:a16="http://schemas.microsoft.com/office/drawing/2014/main" id="{1A25153F-7654-466F-92C4-5D85E600DCE5}"/>
              </a:ext>
            </a:extLst>
          </p:cNvPr>
          <p:cNvSpPr txBox="1"/>
          <p:nvPr/>
        </p:nvSpPr>
        <p:spPr>
          <a:xfrm>
            <a:off x="1314352" y="5567425"/>
            <a:ext cx="2127982" cy="431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Поддержка и консультации</a:t>
            </a:r>
            <a:endParaRPr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274670D0-898B-42DC-A9FD-ED4F3D0DE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59131">
            <a:off x="3998019" y="3960575"/>
            <a:ext cx="442193" cy="442193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BFD05479-FD3F-40A5-B12A-4998537423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16668">
            <a:off x="6837749" y="3910128"/>
            <a:ext cx="442193" cy="44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01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0" descr="https://smarthomegadget.ru/wp-content/uploads/2022/04/100-1-scale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17611" y="4028246"/>
            <a:ext cx="2149607" cy="112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/>
          <p:nvPr/>
        </p:nvSpPr>
        <p:spPr>
          <a:xfrm>
            <a:off x="4574108" y="1716139"/>
            <a:ext cx="3045503" cy="3085011"/>
          </a:xfrm>
          <a:prstGeom prst="ellipse">
            <a:avLst/>
          </a:prstGeom>
          <a:solidFill>
            <a:srgbClr val="FF78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ktiv Grotesk Corp" panose="020B03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6197" y="2590315"/>
            <a:ext cx="1739605" cy="126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0" descr="https://razumdom.ru/upload/iblock/2f0/Modbus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95622" y="1538530"/>
            <a:ext cx="1610233" cy="768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 descr="https://sovelteh.ru/wp-content/uploads/freshizer/00f81b4636ca18888847ea922cfda323_knx_logo-640-c-90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57568" y="1382685"/>
            <a:ext cx="965285" cy="96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0" descr="https://smarthomeinfo.ru/wp-content/uploads/2019/11/zigbee_3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14650" y="4171937"/>
            <a:ext cx="1780972" cy="100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0" descr="https://www.kw.de/wp-content/uploads/2020/04/1-wire_farbig_retina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5622" y="2910482"/>
            <a:ext cx="1812874" cy="88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0" descr="https://assets.denon.com/Assets/images/ProdDesc/DHTS316/bluetooth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14650" y="4804453"/>
            <a:ext cx="1910358" cy="987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0" descr="https://down.imgspng.com/download/0720/wifi_PNG62291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90661" y="5012171"/>
            <a:ext cx="762109" cy="57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193296" y="3749956"/>
            <a:ext cx="1334038" cy="46178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0"/>
          <p:cNvSpPr txBox="1"/>
          <p:nvPr/>
        </p:nvSpPr>
        <p:spPr>
          <a:xfrm>
            <a:off x="8356937" y="6098393"/>
            <a:ext cx="3627012" cy="57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8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В базовой комплектации и получаемые с помощью модулей расширения. </a:t>
            </a:r>
            <a:endParaRPr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24" name="Google Shape;184;p6">
            <a:extLst>
              <a:ext uri="{FF2B5EF4-FFF2-40B4-BE49-F238E27FC236}">
                <a16:creationId xmlns:a16="http://schemas.microsoft.com/office/drawing/2014/main" id="{8500F8AF-346A-4161-ADE2-149AAFA64D25}"/>
              </a:ext>
            </a:extLst>
          </p:cNvPr>
          <p:cNvSpPr txBox="1"/>
          <p:nvPr/>
        </p:nvSpPr>
        <p:spPr>
          <a:xfrm>
            <a:off x="334963" y="549275"/>
            <a:ext cx="4660370" cy="34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dirty="0">
                <a:latin typeface="Aktiv Grotesk Corp" panose="020B0304020202020204" pitchFamily="34" charset="0"/>
                <a:ea typeface="Roboto" panose="02000000000000000000" pitchFamily="2" charset="0"/>
              </a:rPr>
              <a:t>Оборудование</a:t>
            </a:r>
            <a:endParaRPr sz="2400" b="1" i="0" u="none" strike="noStrike" cap="none" dirty="0">
              <a:solidFill>
                <a:srgbClr val="FF7819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9F72C1-92D6-4ED4-ACD3-A673725E3C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52932" y="2476950"/>
            <a:ext cx="1005418" cy="3710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BA950BB-8CB9-4EC9-A281-B284C0B0630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71700" y="2518525"/>
            <a:ext cx="1123909" cy="2878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BB8AF0-32FB-4223-83A7-28BD1C8D48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61092" y="3181584"/>
            <a:ext cx="1250359" cy="34409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45FCC71-C3D6-4B5D-BEC3-1FF85609018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955850" y="600371"/>
            <a:ext cx="1901188" cy="236242"/>
          </a:xfrm>
          <a:prstGeom prst="rect">
            <a:avLst/>
          </a:prstGeom>
        </p:spPr>
      </p:pic>
      <p:sp>
        <p:nvSpPr>
          <p:cNvPr id="22" name="Google Shape;184;p6">
            <a:extLst>
              <a:ext uri="{FF2B5EF4-FFF2-40B4-BE49-F238E27FC236}">
                <a16:creationId xmlns:a16="http://schemas.microsoft.com/office/drawing/2014/main" id="{C9E93088-65EB-42D8-B2F8-EFC36BA33443}"/>
              </a:ext>
            </a:extLst>
          </p:cNvPr>
          <p:cNvSpPr txBox="1"/>
          <p:nvPr/>
        </p:nvSpPr>
        <p:spPr>
          <a:xfrm>
            <a:off x="583504" y="2824550"/>
            <a:ext cx="3043882" cy="695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Различные протоколы: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работаем с большинством популярных протоколов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23" name="Google Shape;184;p6">
            <a:extLst>
              <a:ext uri="{FF2B5EF4-FFF2-40B4-BE49-F238E27FC236}">
                <a16:creationId xmlns:a16="http://schemas.microsoft.com/office/drawing/2014/main" id="{A15C38B8-9D47-4EA1-83B7-B12D57DBAE3C}"/>
              </a:ext>
            </a:extLst>
          </p:cNvPr>
          <p:cNvSpPr txBox="1"/>
          <p:nvPr/>
        </p:nvSpPr>
        <p:spPr>
          <a:xfrm>
            <a:off x="583504" y="3911846"/>
            <a:ext cx="3043882" cy="904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(Бес)проводное оборудование: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используем как проводное, так и беспроводное оборудование, а также гибрид между ними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25" name="Google Shape;184;p6">
            <a:extLst>
              <a:ext uri="{FF2B5EF4-FFF2-40B4-BE49-F238E27FC236}">
                <a16:creationId xmlns:a16="http://schemas.microsoft.com/office/drawing/2014/main" id="{6E351AC8-5D0C-4685-8509-9971E100A7A1}"/>
              </a:ext>
            </a:extLst>
          </p:cNvPr>
          <p:cNvSpPr txBox="1"/>
          <p:nvPr/>
        </p:nvSpPr>
        <p:spPr>
          <a:xfrm>
            <a:off x="583504" y="5173733"/>
            <a:ext cx="3136557" cy="97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Совместимость: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широкий список совместимого протестированного оборудования (десятки различных производителей)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26" name="Google Shape;184;p6">
            <a:extLst>
              <a:ext uri="{FF2B5EF4-FFF2-40B4-BE49-F238E27FC236}">
                <a16:creationId xmlns:a16="http://schemas.microsoft.com/office/drawing/2014/main" id="{92C97014-D8BE-4680-86CD-27919FCE436C}"/>
              </a:ext>
            </a:extLst>
          </p:cNvPr>
          <p:cNvSpPr txBox="1"/>
          <p:nvPr/>
        </p:nvSpPr>
        <p:spPr>
          <a:xfrm>
            <a:off x="583504" y="1823156"/>
            <a:ext cx="3043882" cy="695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Собственное оборудование: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у нас – свои контроллеры, счетчики и многое другое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184;p6">
            <a:extLst>
              <a:ext uri="{FF2B5EF4-FFF2-40B4-BE49-F238E27FC236}">
                <a16:creationId xmlns:a16="http://schemas.microsoft.com/office/drawing/2014/main" id="{655DA972-1FBE-42DD-B3B3-4CFEE648AA2B}"/>
              </a:ext>
            </a:extLst>
          </p:cNvPr>
          <p:cNvSpPr txBox="1"/>
          <p:nvPr/>
        </p:nvSpPr>
        <p:spPr>
          <a:xfrm>
            <a:off x="388677" y="412390"/>
            <a:ext cx="4406864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Программное обеспечение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C4EF31A-40C5-4544-A88E-24749F27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404" y="6279189"/>
            <a:ext cx="1901188" cy="2362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7AC39D9-C2A8-4442-8A8E-075575C56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953" y="1285935"/>
            <a:ext cx="6839169" cy="4515563"/>
          </a:xfrm>
          <a:prstGeom prst="rect">
            <a:avLst/>
          </a:prstGeom>
        </p:spPr>
      </p:pic>
      <p:sp>
        <p:nvSpPr>
          <p:cNvPr id="18" name="Google Shape;184;p6">
            <a:extLst>
              <a:ext uri="{FF2B5EF4-FFF2-40B4-BE49-F238E27FC236}">
                <a16:creationId xmlns:a16="http://schemas.microsoft.com/office/drawing/2014/main" id="{79199E91-DAE8-4534-9793-8EEE7111C492}"/>
              </a:ext>
            </a:extLst>
          </p:cNvPr>
          <p:cNvSpPr txBox="1"/>
          <p:nvPr/>
        </p:nvSpPr>
        <p:spPr>
          <a:xfrm>
            <a:off x="527898" y="2489140"/>
            <a:ext cx="3043882" cy="695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Полный контроль: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ваша квартира – всегда у вас на виду. Получайте уведомления без локального </a:t>
            </a:r>
            <a:r>
              <a:rPr lang="en-US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Wi-Fi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9" name="Google Shape;184;p6">
            <a:extLst>
              <a:ext uri="{FF2B5EF4-FFF2-40B4-BE49-F238E27FC236}">
                <a16:creationId xmlns:a16="http://schemas.microsoft.com/office/drawing/2014/main" id="{FA7ADF0E-7317-4ADE-8A86-931A587B067B}"/>
              </a:ext>
            </a:extLst>
          </p:cNvPr>
          <p:cNvSpPr txBox="1"/>
          <p:nvPr/>
        </p:nvSpPr>
        <p:spPr>
          <a:xfrm>
            <a:off x="527898" y="3429000"/>
            <a:ext cx="3043882" cy="111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Единый доступ ко всему: </a:t>
            </a:r>
            <a:r>
              <a:rPr lang="ru-RU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управляйте всеми свои устройствами из одного места (а список возможностей регулярно расширяется)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20" name="Google Shape;184;p6">
            <a:extLst>
              <a:ext uri="{FF2B5EF4-FFF2-40B4-BE49-F238E27FC236}">
                <a16:creationId xmlns:a16="http://schemas.microsoft.com/office/drawing/2014/main" id="{BD90B208-2F72-438B-B68A-BD633EEFE8ED}"/>
              </a:ext>
            </a:extLst>
          </p:cNvPr>
          <p:cNvSpPr txBox="1"/>
          <p:nvPr/>
        </p:nvSpPr>
        <p:spPr>
          <a:xfrm>
            <a:off x="527898" y="4720096"/>
            <a:ext cx="3136557" cy="97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Раздача доступа: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передавайте постоянные или временные доступы родным или гостям легко, в несколько кликов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21" name="Google Shape;184;p6">
            <a:extLst>
              <a:ext uri="{FF2B5EF4-FFF2-40B4-BE49-F238E27FC236}">
                <a16:creationId xmlns:a16="http://schemas.microsoft.com/office/drawing/2014/main" id="{1E5185A0-6E2C-4E8A-806B-56128815FD5B}"/>
              </a:ext>
            </a:extLst>
          </p:cNvPr>
          <p:cNvSpPr txBox="1"/>
          <p:nvPr/>
        </p:nvSpPr>
        <p:spPr>
          <a:xfrm>
            <a:off x="527898" y="1369519"/>
            <a:ext cx="3043882" cy="910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Сценарное управление: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одной кнопкой – управляй квартирой, всегда можно создать новый сценарий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9" name="Google Shape;184;p6">
            <a:extLst>
              <a:ext uri="{FF2B5EF4-FFF2-40B4-BE49-F238E27FC236}">
                <a16:creationId xmlns:a16="http://schemas.microsoft.com/office/drawing/2014/main" id="{1866CCEA-0268-4762-8887-03F8143B569B}"/>
              </a:ext>
            </a:extLst>
          </p:cNvPr>
          <p:cNvSpPr txBox="1"/>
          <p:nvPr/>
        </p:nvSpPr>
        <p:spPr>
          <a:xfrm>
            <a:off x="5134232" y="5897370"/>
            <a:ext cx="3632887" cy="763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Можем сделать </a:t>
            </a:r>
            <a:r>
              <a:rPr lang="ru-RU" b="1" i="0" u="none" strike="noStrike" cap="none" dirty="0" err="1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кастомные</a:t>
            </a: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приложение под конкретного</a:t>
            </a: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 клиента!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044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184;p6">
            <a:extLst>
              <a:ext uri="{FF2B5EF4-FFF2-40B4-BE49-F238E27FC236}">
                <a16:creationId xmlns:a16="http://schemas.microsoft.com/office/drawing/2014/main" id="{655DA972-1FBE-42DD-B3B3-4CFEE648AA2B}"/>
              </a:ext>
            </a:extLst>
          </p:cNvPr>
          <p:cNvSpPr txBox="1"/>
          <p:nvPr/>
        </p:nvSpPr>
        <p:spPr>
          <a:xfrm>
            <a:off x="388677" y="412390"/>
            <a:ext cx="4406864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Панель администратора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C4EF31A-40C5-4544-A88E-24749F27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404" y="6279189"/>
            <a:ext cx="1901188" cy="2362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9ED00A-EB54-4DF2-A23B-79C81197E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77" y="1137085"/>
            <a:ext cx="5753020" cy="27192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3E8A96-0A3C-405E-9D65-8CCB4A7C58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4960" y="2736664"/>
            <a:ext cx="6479482" cy="3062568"/>
          </a:xfrm>
          <a:prstGeom prst="rect">
            <a:avLst/>
          </a:prstGeom>
        </p:spPr>
      </p:pic>
      <p:sp>
        <p:nvSpPr>
          <p:cNvPr id="7" name="Google Shape;184;p6">
            <a:extLst>
              <a:ext uri="{FF2B5EF4-FFF2-40B4-BE49-F238E27FC236}">
                <a16:creationId xmlns:a16="http://schemas.microsoft.com/office/drawing/2014/main" id="{4F63FC95-E074-40AE-BC32-AABE023286E2}"/>
              </a:ext>
            </a:extLst>
          </p:cNvPr>
          <p:cNvSpPr txBox="1"/>
          <p:nvPr/>
        </p:nvSpPr>
        <p:spPr>
          <a:xfrm>
            <a:off x="8535077" y="3299393"/>
            <a:ext cx="3043882" cy="695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Удобный интерфейс: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интуитивно понятное управление, современный интерфейс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9" name="Google Shape;184;p6">
            <a:extLst>
              <a:ext uri="{FF2B5EF4-FFF2-40B4-BE49-F238E27FC236}">
                <a16:creationId xmlns:a16="http://schemas.microsoft.com/office/drawing/2014/main" id="{3E7B2B95-964C-4921-888B-AC0ACBA3A06F}"/>
              </a:ext>
            </a:extLst>
          </p:cNvPr>
          <p:cNvSpPr txBox="1"/>
          <p:nvPr/>
        </p:nvSpPr>
        <p:spPr>
          <a:xfrm>
            <a:off x="8535077" y="2297999"/>
            <a:ext cx="3043882" cy="695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Управление вашим проектом: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вся информация о ваших клиентах и заказчиках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8" name="Google Shape;184;p6">
            <a:extLst>
              <a:ext uri="{FF2B5EF4-FFF2-40B4-BE49-F238E27FC236}">
                <a16:creationId xmlns:a16="http://schemas.microsoft.com/office/drawing/2014/main" id="{31A1981A-B1A8-40B3-BDD7-0E7D360CE32A}"/>
              </a:ext>
            </a:extLst>
          </p:cNvPr>
          <p:cNvSpPr txBox="1"/>
          <p:nvPr/>
        </p:nvSpPr>
        <p:spPr>
          <a:xfrm>
            <a:off x="8535077" y="4217911"/>
            <a:ext cx="3043882" cy="115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Визуализация и голосовое управление: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разверните голосового помощника и визуализацию для существующих </a:t>
            </a:r>
            <a:r>
              <a:rPr lang="en-US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KNX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инсталляций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7643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184;p6">
            <a:extLst>
              <a:ext uri="{FF2B5EF4-FFF2-40B4-BE49-F238E27FC236}">
                <a16:creationId xmlns:a16="http://schemas.microsoft.com/office/drawing/2014/main" id="{655DA972-1FBE-42DD-B3B3-4CFEE648AA2B}"/>
              </a:ext>
            </a:extLst>
          </p:cNvPr>
          <p:cNvSpPr txBox="1"/>
          <p:nvPr/>
        </p:nvSpPr>
        <p:spPr>
          <a:xfrm>
            <a:off x="388677" y="412390"/>
            <a:ext cx="5474604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Преимущества для интегратора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C4EF31A-40C5-4544-A88E-24749F27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404" y="6279189"/>
            <a:ext cx="1901188" cy="236242"/>
          </a:xfrm>
          <a:prstGeom prst="rect">
            <a:avLst/>
          </a:prstGeom>
        </p:spPr>
      </p:pic>
      <p:sp>
        <p:nvSpPr>
          <p:cNvPr id="4" name="Google Shape;184;p6">
            <a:extLst>
              <a:ext uri="{FF2B5EF4-FFF2-40B4-BE49-F238E27FC236}">
                <a16:creationId xmlns:a16="http://schemas.microsoft.com/office/drawing/2014/main" id="{805E5E60-5587-4B2E-A222-440CBC5A0057}"/>
              </a:ext>
            </a:extLst>
          </p:cNvPr>
          <p:cNvSpPr txBox="1"/>
          <p:nvPr/>
        </p:nvSpPr>
        <p:spPr>
          <a:xfrm>
            <a:off x="571148" y="1462944"/>
            <a:ext cx="3043882" cy="119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Гибкий подход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endParaRPr lang="ru-RU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Мы готовы индивидуально обсуждать условия нашего сотрудничества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1026" name="Picture 2" descr="Партнерство - Fit Hit Company">
            <a:extLst>
              <a:ext uri="{FF2B5EF4-FFF2-40B4-BE49-F238E27FC236}">
                <a16:creationId xmlns:a16="http://schemas.microsoft.com/office/drawing/2014/main" id="{0B8C145B-3B98-4A11-BD27-049869B94B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4" b="6184"/>
          <a:stretch/>
        </p:blipFill>
        <p:spPr bwMode="auto">
          <a:xfrm>
            <a:off x="0" y="3534032"/>
            <a:ext cx="12192000" cy="332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84;p6">
            <a:extLst>
              <a:ext uri="{FF2B5EF4-FFF2-40B4-BE49-F238E27FC236}">
                <a16:creationId xmlns:a16="http://schemas.microsoft.com/office/drawing/2014/main" id="{613894F8-A391-4C44-89C3-87818AFE8E6F}"/>
              </a:ext>
            </a:extLst>
          </p:cNvPr>
          <p:cNvSpPr txBox="1"/>
          <p:nvPr/>
        </p:nvSpPr>
        <p:spPr>
          <a:xfrm>
            <a:off x="4517072" y="1462943"/>
            <a:ext cx="3043882" cy="119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Поддержка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endParaRPr lang="ru-RU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Мы готовы поддерживать наших партнеров маркетинговыми ресурсами и консалтингом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7" name="Google Shape;184;p6">
            <a:extLst>
              <a:ext uri="{FF2B5EF4-FFF2-40B4-BE49-F238E27FC236}">
                <a16:creationId xmlns:a16="http://schemas.microsoft.com/office/drawing/2014/main" id="{80235511-9599-4C90-9283-7985A3BCD58A}"/>
              </a:ext>
            </a:extLst>
          </p:cNvPr>
          <p:cNvSpPr txBox="1"/>
          <p:nvPr/>
        </p:nvSpPr>
        <p:spPr>
          <a:xfrm>
            <a:off x="8345607" y="1462942"/>
            <a:ext cx="3043882" cy="119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Обучение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endParaRPr lang="ru-RU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При необходимости </a:t>
            </a:r>
            <a:r>
              <a:rPr lang="ru-RU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можем обучить наших партнеров работе с нашим софтом и оборудованием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0711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226" y="2"/>
            <a:ext cx="12191774" cy="6857998"/>
          </a:xfrm>
          <a:prstGeom prst="rect">
            <a:avLst/>
          </a:prstGeom>
          <a:solidFill>
            <a:srgbClr val="212121"/>
          </a:solidFill>
          <a:ln>
            <a:noFill/>
          </a:ln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F7B53BF-3D3E-4E2A-9183-EFE012CEDCAF}"/>
              </a:ext>
            </a:extLst>
          </p:cNvPr>
          <p:cNvGrpSpPr/>
          <p:nvPr/>
        </p:nvGrpSpPr>
        <p:grpSpPr>
          <a:xfrm>
            <a:off x="1907304" y="2521323"/>
            <a:ext cx="2499596" cy="1599911"/>
            <a:chOff x="1907304" y="2882563"/>
            <a:chExt cx="2499596" cy="1599911"/>
          </a:xfrm>
        </p:grpSpPr>
        <p:sp>
          <p:nvSpPr>
            <p:cNvPr id="8" name="Google Shape;697;p25">
              <a:extLst>
                <a:ext uri="{FF2B5EF4-FFF2-40B4-BE49-F238E27FC236}">
                  <a16:creationId xmlns:a16="http://schemas.microsoft.com/office/drawing/2014/main" id="{3D48ADD5-11BD-4D4F-A8E6-EB8B51318899}"/>
                </a:ext>
              </a:extLst>
            </p:cNvPr>
            <p:cNvSpPr/>
            <p:nvPr/>
          </p:nvSpPr>
          <p:spPr>
            <a:xfrm>
              <a:off x="1907304" y="4267030"/>
              <a:ext cx="249959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b="1" cap="all" dirty="0">
                  <a:solidFill>
                    <a:schemeClr val="lt1"/>
                  </a:solidFill>
                  <a:latin typeface="Aktiv Grotesk Corp" panose="020B0304020202020204" pitchFamily="34" charset="0"/>
                  <a:ea typeface="Roboto" panose="02000000000000000000" pitchFamily="2" charset="0"/>
                </a:rPr>
                <a:t>ГОТОВЫЕ КОМПЛЕКТЫ</a:t>
              </a:r>
              <a:endParaRPr b="1" i="0" u="none" strike="noStrike" cap="all" dirty="0">
                <a:solidFill>
                  <a:schemeClr val="lt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endParaRPr>
            </a:p>
          </p:txBody>
        </p:sp>
        <p:pic>
          <p:nvPicPr>
            <p:cNvPr id="9" name="Google Shape;174;p5">
              <a:extLst>
                <a:ext uri="{FF2B5EF4-FFF2-40B4-BE49-F238E27FC236}">
                  <a16:creationId xmlns:a16="http://schemas.microsoft.com/office/drawing/2014/main" id="{0701CD50-B3CE-4E20-B119-F28F24D281F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907304" y="2882563"/>
              <a:ext cx="2281618" cy="10928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52713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C50F66B-59FD-47EA-BBA8-BDB6A142F745}"/>
              </a:ext>
            </a:extLst>
          </p:cNvPr>
          <p:cNvGrpSpPr/>
          <p:nvPr/>
        </p:nvGrpSpPr>
        <p:grpSpPr>
          <a:xfrm>
            <a:off x="829592" y="1510407"/>
            <a:ext cx="10799689" cy="5112836"/>
            <a:chOff x="993839" y="667274"/>
            <a:chExt cx="10939758" cy="5179148"/>
          </a:xfrm>
        </p:grpSpPr>
        <p:grpSp>
          <p:nvGrpSpPr>
            <p:cNvPr id="577" name="Google Shape;577;p23"/>
            <p:cNvGrpSpPr/>
            <p:nvPr/>
          </p:nvGrpSpPr>
          <p:grpSpPr>
            <a:xfrm>
              <a:off x="9740036" y="4694230"/>
              <a:ext cx="2193561" cy="1115471"/>
              <a:chOff x="11072621" y="5498701"/>
              <a:chExt cx="2540000" cy="1291642"/>
            </a:xfrm>
          </p:grpSpPr>
          <p:sp>
            <p:nvSpPr>
              <p:cNvPr id="579" name="Google Shape;579;p23"/>
              <p:cNvSpPr/>
              <p:nvPr/>
            </p:nvSpPr>
            <p:spPr>
              <a:xfrm>
                <a:off x="12018413" y="5498701"/>
                <a:ext cx="251425" cy="9841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23"/>
              <p:cNvSpPr/>
              <p:nvPr/>
            </p:nvSpPr>
            <p:spPr>
              <a:xfrm>
                <a:off x="13445370" y="6605822"/>
                <a:ext cx="167251" cy="18452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23"/>
              <p:cNvSpPr/>
              <p:nvPr/>
            </p:nvSpPr>
            <p:spPr>
              <a:xfrm>
                <a:off x="11072621" y="6167075"/>
                <a:ext cx="172105" cy="14901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23"/>
              <p:cNvSpPr/>
              <p:nvPr/>
            </p:nvSpPr>
            <p:spPr>
              <a:xfrm>
                <a:off x="13061339" y="6244140"/>
                <a:ext cx="172105" cy="1416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23"/>
              <p:cNvSpPr/>
              <p:nvPr/>
            </p:nvSpPr>
            <p:spPr>
              <a:xfrm>
                <a:off x="13061339" y="6584523"/>
                <a:ext cx="172105" cy="1416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4" name="Google Shape;584;p23"/>
              <p:cNvSpPr/>
              <p:nvPr/>
            </p:nvSpPr>
            <p:spPr>
              <a:xfrm>
                <a:off x="12930125" y="6141675"/>
                <a:ext cx="54539" cy="1416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585;p23"/>
              <p:cNvSpPr/>
              <p:nvPr/>
            </p:nvSpPr>
            <p:spPr>
              <a:xfrm>
                <a:off x="12930126" y="6502514"/>
                <a:ext cx="58640" cy="1416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6" name="Google Shape;586;p23"/>
              <p:cNvSpPr/>
              <p:nvPr/>
            </p:nvSpPr>
            <p:spPr>
              <a:xfrm>
                <a:off x="11977626" y="6019914"/>
                <a:ext cx="58640" cy="1416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7" name="Google Shape;587;p23"/>
              <p:cNvSpPr/>
              <p:nvPr/>
            </p:nvSpPr>
            <p:spPr>
              <a:xfrm>
                <a:off x="11977626" y="6385793"/>
                <a:ext cx="58640" cy="1416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23"/>
              <p:cNvSpPr/>
              <p:nvPr/>
            </p:nvSpPr>
            <p:spPr>
              <a:xfrm>
                <a:off x="11514075" y="6161567"/>
                <a:ext cx="101125" cy="10552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589;p23"/>
              <p:cNvSpPr/>
              <p:nvPr/>
            </p:nvSpPr>
            <p:spPr>
              <a:xfrm>
                <a:off x="11691876" y="6161568"/>
                <a:ext cx="172104" cy="10870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23"/>
              <p:cNvSpPr/>
              <p:nvPr/>
            </p:nvSpPr>
            <p:spPr>
              <a:xfrm>
                <a:off x="11647426" y="6537320"/>
                <a:ext cx="172104" cy="1012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endParaRPr sz="1539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1" name="Google Shape;591;p23"/>
            <p:cNvGrpSpPr/>
            <p:nvPr/>
          </p:nvGrpSpPr>
          <p:grpSpPr>
            <a:xfrm>
              <a:off x="9597144" y="706779"/>
              <a:ext cx="1850756" cy="3391879"/>
              <a:chOff x="10955728" y="539673"/>
              <a:chExt cx="2164357" cy="3966614"/>
            </a:xfrm>
          </p:grpSpPr>
          <p:pic>
            <p:nvPicPr>
              <p:cNvPr id="592" name="Google Shape;592;p23" descr="preencoded.pn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1427024" y="1276108"/>
                <a:ext cx="1685633" cy="323017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3" name="Google Shape;593;p23" descr="preencoded.png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427025" y="830565"/>
                <a:ext cx="1693059" cy="3591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4" name="Google Shape;594;p23" descr="preencoded.png"/>
              <p:cNvPicPr preferRelativeResize="0"/>
              <p:nvPr/>
            </p:nvPicPr>
            <p:blipFill rotWithShape="1">
              <a:blip r:embed="rId5">
                <a:alphaModFix/>
              </a:blip>
              <a:srcRect l="60248"/>
              <a:stretch/>
            </p:blipFill>
            <p:spPr>
              <a:xfrm>
                <a:off x="11178497" y="1276108"/>
                <a:ext cx="165681" cy="323017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95" name="Google Shape;595;p23"/>
              <p:cNvSpPr/>
              <p:nvPr/>
            </p:nvSpPr>
            <p:spPr>
              <a:xfrm>
                <a:off x="12064439" y="539673"/>
                <a:ext cx="408413" cy="3712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6237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sz="1539" b="0" i="0" u="none" strike="noStrike" cap="none">
                    <a:solidFill>
                      <a:srgbClr val="FF7819"/>
                    </a:solidFill>
                    <a:latin typeface="Arial"/>
                    <a:ea typeface="Arial"/>
                    <a:cs typeface="Arial"/>
                    <a:sym typeface="Arial"/>
                  </a:rPr>
                  <a:t>XL</a:t>
                </a:r>
                <a:endParaRPr sz="153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23"/>
              <p:cNvSpPr/>
              <p:nvPr/>
            </p:nvSpPr>
            <p:spPr>
              <a:xfrm>
                <a:off x="11609831" y="1553556"/>
                <a:ext cx="1320017" cy="1455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9515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r>
                  <a:rPr lang="ru-RU" sz="1197" b="0" i="0" u="none" strike="noStrike" cap="none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SIMPLE</a:t>
                </a:r>
                <a:r>
                  <a:rPr lang="ru-RU" sz="1197" b="0" i="0" u="none" strike="noStrike" cap="none" dirty="0">
                    <a:solidFill>
                      <a:srgbClr val="FF781A"/>
                    </a:solidFill>
                    <a:latin typeface="Arial"/>
                    <a:ea typeface="Arial"/>
                    <a:cs typeface="Arial"/>
                    <a:sym typeface="Arial"/>
                  </a:rPr>
                  <a:t>HOME</a:t>
                </a:r>
                <a:endParaRPr sz="1197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23"/>
              <p:cNvSpPr/>
              <p:nvPr/>
            </p:nvSpPr>
            <p:spPr>
              <a:xfrm>
                <a:off x="11412173" y="830566"/>
                <a:ext cx="556928" cy="222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7555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55"/>
                  <a:buFont typeface="Arial"/>
                  <a:buNone/>
                </a:pPr>
                <a:r>
                  <a:rPr lang="ru-RU" sz="855" b="0" i="0" u="none" strike="noStrike" cap="none" dirty="0">
                    <a:solidFill>
                      <a:srgbClr val="FF6900"/>
                    </a:solidFill>
                    <a:latin typeface="Arial"/>
                    <a:ea typeface="Arial"/>
                    <a:cs typeface="Arial"/>
                    <a:sym typeface="Arial"/>
                  </a:rPr>
                  <a:t>310 мм</a:t>
                </a:r>
                <a:endParaRPr sz="855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23"/>
              <p:cNvSpPr/>
              <p:nvPr/>
            </p:nvSpPr>
            <p:spPr>
              <a:xfrm rot="-5400000">
                <a:off x="10762659" y="3810085"/>
                <a:ext cx="608907" cy="222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7555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55"/>
                  <a:buFont typeface="Arial"/>
                  <a:buNone/>
                </a:pPr>
                <a:r>
                  <a:rPr lang="ru-RU" sz="855" b="0" i="0" u="none" strike="noStrike" cap="none" dirty="0">
                    <a:solidFill>
                      <a:srgbClr val="FF6900"/>
                    </a:solidFill>
                    <a:latin typeface="Arial"/>
                    <a:ea typeface="Arial"/>
                    <a:cs typeface="Arial"/>
                    <a:sym typeface="Arial"/>
                  </a:rPr>
                  <a:t>835 мм</a:t>
                </a:r>
                <a:endParaRPr sz="855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02" name="Google Shape;602;p23"/>
            <p:cNvSpPr/>
            <p:nvPr/>
          </p:nvSpPr>
          <p:spPr>
            <a:xfrm>
              <a:off x="3429240" y="4217952"/>
              <a:ext cx="1098062" cy="19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01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r>
                <a:rPr lang="ru-RU" sz="1197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1-о комнатная</a:t>
              </a:r>
              <a:endParaRPr sz="119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5527623" y="4217952"/>
              <a:ext cx="1207868" cy="19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01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r>
                <a:rPr lang="ru-RU" sz="119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2-х комнатная</a:t>
              </a:r>
              <a:endParaRPr sz="119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7679885" y="4217951"/>
              <a:ext cx="1207868" cy="19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01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r>
                <a:rPr lang="ru-RU" sz="1197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3-х комнатная</a:t>
              </a:r>
              <a:endParaRPr sz="119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9955972" y="4213344"/>
              <a:ext cx="1557136" cy="19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01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r>
                <a:rPr lang="ru-RU" sz="1197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4-х комнатная</a:t>
              </a:r>
              <a:endParaRPr sz="119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993839" y="4217951"/>
              <a:ext cx="1441396" cy="196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018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7"/>
                <a:buFont typeface="Arial"/>
                <a:buNone/>
              </a:pPr>
              <a:r>
                <a:rPr lang="ru-RU" sz="1197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Студия</a:t>
              </a:r>
              <a:endParaRPr sz="119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09" name="Google Shape;609;p2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008716" y="5693183"/>
              <a:ext cx="127421" cy="516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p2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400000">
              <a:off x="8362888" y="5740092"/>
              <a:ext cx="127421" cy="85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p2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905913" y="5497906"/>
              <a:ext cx="100118" cy="1274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23"/>
            <p:cNvSpPr/>
            <p:nvPr/>
          </p:nvSpPr>
          <p:spPr>
            <a:xfrm>
              <a:off x="8217759" y="667274"/>
              <a:ext cx="177793" cy="317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623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r>
                <a:rPr lang="ru-RU" sz="1539" b="0" i="0" u="none" strike="noStrike" cap="none" dirty="0">
                  <a:solidFill>
                    <a:srgbClr val="FF7819"/>
                  </a:solidFill>
                  <a:latin typeface="Arial"/>
                  <a:ea typeface="Arial"/>
                  <a:cs typeface="Arial"/>
                  <a:sym typeface="Arial"/>
                </a:rPr>
                <a:t>L</a:t>
              </a:r>
              <a:endParaRPr sz="153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22" name="Google Shape;622;p23"/>
            <p:cNvGrpSpPr/>
            <p:nvPr/>
          </p:nvGrpSpPr>
          <p:grpSpPr>
            <a:xfrm>
              <a:off x="5011224" y="1315153"/>
              <a:ext cx="1822380" cy="2783505"/>
              <a:chOff x="5592748" y="1251133"/>
              <a:chExt cx="2131173" cy="3255154"/>
            </a:xfrm>
          </p:grpSpPr>
          <p:pic>
            <p:nvPicPr>
              <p:cNvPr id="623" name="Google Shape;623;p23" descr="preencoded.png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6030863" y="2018677"/>
                <a:ext cx="1685633" cy="248760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4" name="Google Shape;624;p23" descr="preencoded.png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030862" y="1573135"/>
                <a:ext cx="1693059" cy="35913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25" name="Google Shape;625;p23"/>
              <p:cNvSpPr/>
              <p:nvPr/>
            </p:nvSpPr>
            <p:spPr>
              <a:xfrm>
                <a:off x="6546479" y="1251133"/>
                <a:ext cx="297028" cy="3712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6237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39"/>
                  <a:buFont typeface="Arial"/>
                  <a:buNone/>
                </a:pPr>
                <a:r>
                  <a:rPr lang="ru-RU" sz="1539" b="0" i="0" u="none" strike="noStrike" cap="none">
                    <a:solidFill>
                      <a:srgbClr val="FF7819"/>
                    </a:solidFill>
                    <a:latin typeface="Arial"/>
                    <a:ea typeface="Arial"/>
                    <a:cs typeface="Arial"/>
                    <a:sym typeface="Arial"/>
                  </a:rPr>
                  <a:t>M</a:t>
                </a:r>
                <a:endParaRPr sz="153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23"/>
              <p:cNvSpPr/>
              <p:nvPr/>
            </p:nvSpPr>
            <p:spPr>
              <a:xfrm>
                <a:off x="6212967" y="2240256"/>
                <a:ext cx="1321423" cy="2151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9515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97"/>
                  <a:buFont typeface="Arial"/>
                  <a:buNone/>
                </a:pPr>
                <a:r>
                  <a:rPr lang="ru-RU" sz="1197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SIMPLE</a:t>
                </a:r>
                <a:r>
                  <a:rPr lang="ru-RU" sz="1197" b="0" i="0" u="none" strike="noStrike" cap="none">
                    <a:solidFill>
                      <a:srgbClr val="FF781A"/>
                    </a:solidFill>
                    <a:latin typeface="Arial"/>
                    <a:ea typeface="Arial"/>
                    <a:cs typeface="Arial"/>
                    <a:sym typeface="Arial"/>
                  </a:rPr>
                  <a:t>HOME</a:t>
                </a:r>
                <a:endParaRPr sz="119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23"/>
              <p:cNvSpPr/>
              <p:nvPr/>
            </p:nvSpPr>
            <p:spPr>
              <a:xfrm rot="-5400000">
                <a:off x="5444234" y="3854640"/>
                <a:ext cx="519799" cy="222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7555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55"/>
                  <a:buFont typeface="Arial"/>
                  <a:buNone/>
                </a:pPr>
                <a:r>
                  <a:rPr lang="ru-RU" sz="855" b="0" i="0" u="none" strike="noStrike" cap="none" dirty="0">
                    <a:solidFill>
                      <a:srgbClr val="FF6900"/>
                    </a:solidFill>
                    <a:latin typeface="Arial"/>
                    <a:ea typeface="Arial"/>
                    <a:cs typeface="Arial"/>
                    <a:sym typeface="Arial"/>
                  </a:rPr>
                  <a:t>570 мм</a:t>
                </a:r>
                <a:endParaRPr sz="855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23"/>
              <p:cNvSpPr/>
              <p:nvPr/>
            </p:nvSpPr>
            <p:spPr>
              <a:xfrm>
                <a:off x="6016010" y="1573136"/>
                <a:ext cx="556928" cy="222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7555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55"/>
                  <a:buFont typeface="Arial"/>
                  <a:buNone/>
                </a:pPr>
                <a:r>
                  <a:rPr lang="ru-RU" sz="855" b="0" i="0" u="none" strike="noStrike" cap="none" dirty="0">
                    <a:solidFill>
                      <a:srgbClr val="FF6900"/>
                    </a:solidFill>
                    <a:latin typeface="Arial"/>
                    <a:ea typeface="Arial"/>
                    <a:cs typeface="Arial"/>
                    <a:sym typeface="Arial"/>
                  </a:rPr>
                  <a:t>460 мм</a:t>
                </a:r>
                <a:endParaRPr sz="855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29" name="Google Shape;629;p23" descr="preencoded.png"/>
              <p:cNvPicPr preferRelativeResize="0"/>
              <p:nvPr/>
            </p:nvPicPr>
            <p:blipFill rotWithShape="1">
              <a:blip r:embed="rId5">
                <a:alphaModFix/>
              </a:blip>
              <a:srcRect l="67115" t="23766"/>
              <a:stretch/>
            </p:blipFill>
            <p:spPr>
              <a:xfrm>
                <a:off x="5788452" y="2043804"/>
                <a:ext cx="137060" cy="246248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34" name="Google Shape;634;p23"/>
            <p:cNvSpPr/>
            <p:nvPr/>
          </p:nvSpPr>
          <p:spPr>
            <a:xfrm>
              <a:off x="3879848" y="1245389"/>
              <a:ext cx="196843" cy="317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623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r>
                <a:rPr lang="ru-RU" sz="1539" b="0" i="0" u="none" strike="noStrike" cap="none" dirty="0">
                  <a:solidFill>
                    <a:srgbClr val="FF7819"/>
                  </a:solidFill>
                  <a:latin typeface="Arial"/>
                  <a:ea typeface="Arial"/>
                  <a:cs typeface="Arial"/>
                  <a:sym typeface="Arial"/>
                </a:rPr>
                <a:t>S</a:t>
              </a:r>
              <a:endParaRPr sz="153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1593633" y="1271893"/>
              <a:ext cx="368286" cy="232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623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9"/>
                <a:buFont typeface="Arial"/>
                <a:buNone/>
              </a:pPr>
              <a:r>
                <a:rPr lang="ru-RU" sz="1539" b="0" i="0" u="none" strike="noStrike" cap="none" dirty="0">
                  <a:solidFill>
                    <a:srgbClr val="FF7819"/>
                  </a:solidFill>
                  <a:latin typeface="Arial"/>
                  <a:ea typeface="Arial"/>
                  <a:cs typeface="Arial"/>
                  <a:sym typeface="Arial"/>
                </a:rPr>
                <a:t>XS</a:t>
              </a:r>
              <a:endParaRPr sz="153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184;p6">
            <a:extLst>
              <a:ext uri="{FF2B5EF4-FFF2-40B4-BE49-F238E27FC236}">
                <a16:creationId xmlns:a16="http://schemas.microsoft.com/office/drawing/2014/main" id="{655DA972-1FBE-42DD-B3B3-4CFEE648AA2B}"/>
              </a:ext>
            </a:extLst>
          </p:cNvPr>
          <p:cNvSpPr txBox="1"/>
          <p:nvPr/>
        </p:nvSpPr>
        <p:spPr>
          <a:xfrm>
            <a:off x="388677" y="412390"/>
            <a:ext cx="3309272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Готовые решения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C4EF31A-40C5-4544-A88E-24749F27DA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6404" y="6279189"/>
            <a:ext cx="1901188" cy="236242"/>
          </a:xfrm>
          <a:prstGeom prst="rect">
            <a:avLst/>
          </a:prstGeom>
        </p:spPr>
      </p:pic>
      <p:pic>
        <p:nvPicPr>
          <p:cNvPr id="72" name="Google Shape;592;p23" descr="preencoded.png">
            <a:extLst>
              <a:ext uri="{FF2B5EF4-FFF2-40B4-BE49-F238E27FC236}">
                <a16:creationId xmlns:a16="http://schemas.microsoft.com/office/drawing/2014/main" id="{F8147600-D998-483E-A3C7-885B274C82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5603" y="2160333"/>
            <a:ext cx="1422941" cy="2726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593;p23" descr="preencoded.png">
            <a:extLst>
              <a:ext uri="{FF2B5EF4-FFF2-40B4-BE49-F238E27FC236}">
                <a16:creationId xmlns:a16="http://schemas.microsoft.com/office/drawing/2014/main" id="{298C76C1-AF67-41CB-9254-39958EE6CF0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5604" y="1784224"/>
            <a:ext cx="1429210" cy="303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594;p23" descr="preencoded.png">
            <a:extLst>
              <a:ext uri="{FF2B5EF4-FFF2-40B4-BE49-F238E27FC236}">
                <a16:creationId xmlns:a16="http://schemas.microsoft.com/office/drawing/2014/main" id="{2B81C544-D309-4038-9B81-FCAEC2410B5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0248"/>
          <a:stretch/>
        </p:blipFill>
        <p:spPr>
          <a:xfrm>
            <a:off x="7235807" y="2160333"/>
            <a:ext cx="139861" cy="272678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596;p23">
            <a:extLst>
              <a:ext uri="{FF2B5EF4-FFF2-40B4-BE49-F238E27FC236}">
                <a16:creationId xmlns:a16="http://schemas.microsoft.com/office/drawing/2014/main" id="{86F486F0-46FB-46B1-B13F-15FD41E80199}"/>
              </a:ext>
            </a:extLst>
          </p:cNvPr>
          <p:cNvSpPr/>
          <p:nvPr/>
        </p:nvSpPr>
        <p:spPr>
          <a:xfrm>
            <a:off x="7599921" y="2394543"/>
            <a:ext cx="1114303" cy="12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51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SIMPLE</a:t>
            </a:r>
            <a:r>
              <a:rPr lang="ru-RU" sz="1197" b="0" i="0" u="none" strike="noStrike" cap="none" dirty="0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HOME</a:t>
            </a:r>
            <a:endParaRPr sz="119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597;p23">
            <a:extLst>
              <a:ext uri="{FF2B5EF4-FFF2-40B4-BE49-F238E27FC236}">
                <a16:creationId xmlns:a16="http://schemas.microsoft.com/office/drawing/2014/main" id="{6679811A-2833-408C-BE4F-EB88E5200D60}"/>
              </a:ext>
            </a:extLst>
          </p:cNvPr>
          <p:cNvSpPr/>
          <p:nvPr/>
        </p:nvSpPr>
        <p:spPr>
          <a:xfrm>
            <a:off x="7433067" y="1784225"/>
            <a:ext cx="470135" cy="18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7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lang="ru-RU" sz="855" b="0" i="0" u="none" strike="noStrike" cap="none" dirty="0">
                <a:solidFill>
                  <a:srgbClr val="FF6900"/>
                </a:solidFill>
                <a:latin typeface="Arial"/>
                <a:ea typeface="Arial"/>
                <a:cs typeface="Arial"/>
                <a:sym typeface="Arial"/>
              </a:rPr>
              <a:t>310 мм</a:t>
            </a:r>
            <a:endParaRPr sz="85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598;p23">
            <a:extLst>
              <a:ext uri="{FF2B5EF4-FFF2-40B4-BE49-F238E27FC236}">
                <a16:creationId xmlns:a16="http://schemas.microsoft.com/office/drawing/2014/main" id="{9F822E09-6757-4D02-BF46-091C60179F3D}"/>
              </a:ext>
            </a:extLst>
          </p:cNvPr>
          <p:cNvSpPr/>
          <p:nvPr/>
        </p:nvSpPr>
        <p:spPr>
          <a:xfrm rot="16200000">
            <a:off x="6884774" y="4299411"/>
            <a:ext cx="514014" cy="18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7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lang="ru-RU" sz="855" b="0" i="0" u="none" strike="noStrike" cap="none" dirty="0">
                <a:solidFill>
                  <a:srgbClr val="FF6900"/>
                </a:solidFill>
                <a:latin typeface="Arial"/>
                <a:ea typeface="Arial"/>
                <a:cs typeface="Arial"/>
                <a:sym typeface="Arial"/>
              </a:rPr>
              <a:t>835 мм</a:t>
            </a:r>
            <a:endParaRPr sz="85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623;p23" descr="preencoded.png">
            <a:extLst>
              <a:ext uri="{FF2B5EF4-FFF2-40B4-BE49-F238E27FC236}">
                <a16:creationId xmlns:a16="http://schemas.microsoft.com/office/drawing/2014/main" id="{5DD897A0-C285-4C2F-98E8-E10078A3EA6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81614" y="2766563"/>
            <a:ext cx="1422941" cy="209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624;p23" descr="preencoded.png">
            <a:extLst>
              <a:ext uri="{FF2B5EF4-FFF2-40B4-BE49-F238E27FC236}">
                <a16:creationId xmlns:a16="http://schemas.microsoft.com/office/drawing/2014/main" id="{AB818131-FF3B-45AE-8BF7-FE0854CC2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1613" y="2390455"/>
            <a:ext cx="1429210" cy="30316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626;p23">
            <a:extLst>
              <a:ext uri="{FF2B5EF4-FFF2-40B4-BE49-F238E27FC236}">
                <a16:creationId xmlns:a16="http://schemas.microsoft.com/office/drawing/2014/main" id="{E6DDAD8D-AFBA-45A0-B89C-D2C394F5024E}"/>
              </a:ext>
            </a:extLst>
          </p:cNvPr>
          <p:cNvSpPr/>
          <p:nvPr/>
        </p:nvSpPr>
        <p:spPr>
          <a:xfrm>
            <a:off x="3235339" y="2953611"/>
            <a:ext cx="1115490" cy="181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51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SIMPLE</a:t>
            </a:r>
            <a:r>
              <a:rPr lang="ru-RU" sz="1197" b="0" i="0" u="none" strike="noStrike" cap="non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HOME</a:t>
            </a:r>
            <a:endParaRPr sz="119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627;p23">
            <a:extLst>
              <a:ext uri="{FF2B5EF4-FFF2-40B4-BE49-F238E27FC236}">
                <a16:creationId xmlns:a16="http://schemas.microsoft.com/office/drawing/2014/main" id="{CE5D8495-C611-4969-9F2E-435D4750544E}"/>
              </a:ext>
            </a:extLst>
          </p:cNvPr>
          <p:cNvSpPr/>
          <p:nvPr/>
        </p:nvSpPr>
        <p:spPr>
          <a:xfrm rot="16200000">
            <a:off x="2586407" y="4316407"/>
            <a:ext cx="438793" cy="18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7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lang="ru-RU" sz="855" b="0" i="0" u="none" strike="noStrike" cap="none" dirty="0">
                <a:solidFill>
                  <a:srgbClr val="FF6900"/>
                </a:solidFill>
                <a:latin typeface="Arial"/>
                <a:ea typeface="Arial"/>
                <a:cs typeface="Arial"/>
                <a:sym typeface="Arial"/>
              </a:rPr>
              <a:t>570 мм</a:t>
            </a:r>
            <a:endParaRPr sz="85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628;p23">
            <a:extLst>
              <a:ext uri="{FF2B5EF4-FFF2-40B4-BE49-F238E27FC236}">
                <a16:creationId xmlns:a16="http://schemas.microsoft.com/office/drawing/2014/main" id="{405245D0-19B9-41B0-99EE-DA04B08E5975}"/>
              </a:ext>
            </a:extLst>
          </p:cNvPr>
          <p:cNvSpPr/>
          <p:nvPr/>
        </p:nvSpPr>
        <p:spPr>
          <a:xfrm>
            <a:off x="3069076" y="2390456"/>
            <a:ext cx="470135" cy="18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7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lang="ru-RU" sz="855" b="0" i="0" u="none" strike="noStrike" cap="none" dirty="0">
                <a:solidFill>
                  <a:srgbClr val="FF6900"/>
                </a:solidFill>
                <a:latin typeface="Arial"/>
                <a:ea typeface="Arial"/>
                <a:cs typeface="Arial"/>
                <a:sym typeface="Arial"/>
              </a:rPr>
              <a:t>460 мм</a:t>
            </a:r>
            <a:endParaRPr sz="85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629;p23" descr="preencoded.png">
            <a:extLst>
              <a:ext uri="{FF2B5EF4-FFF2-40B4-BE49-F238E27FC236}">
                <a16:creationId xmlns:a16="http://schemas.microsoft.com/office/drawing/2014/main" id="{96CB7AEC-F399-4676-82CA-192B235C4D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7115" t="23766"/>
          <a:stretch/>
        </p:blipFill>
        <p:spPr>
          <a:xfrm>
            <a:off x="2876981" y="2787774"/>
            <a:ext cx="115700" cy="207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623;p23" descr="preencoded.png">
            <a:extLst>
              <a:ext uri="{FF2B5EF4-FFF2-40B4-BE49-F238E27FC236}">
                <a16:creationId xmlns:a16="http://schemas.microsoft.com/office/drawing/2014/main" id="{A0B85168-2C47-44D9-BBC2-7173A5442D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9401" y="2766562"/>
            <a:ext cx="1422941" cy="209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624;p23" descr="preencoded.png">
            <a:extLst>
              <a:ext uri="{FF2B5EF4-FFF2-40B4-BE49-F238E27FC236}">
                <a16:creationId xmlns:a16="http://schemas.microsoft.com/office/drawing/2014/main" id="{8EECAD06-F309-4686-B768-0EA945A60A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400" y="2390454"/>
            <a:ext cx="1429210" cy="30316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626;p23">
            <a:extLst>
              <a:ext uri="{FF2B5EF4-FFF2-40B4-BE49-F238E27FC236}">
                <a16:creationId xmlns:a16="http://schemas.microsoft.com/office/drawing/2014/main" id="{A31C7D2C-157C-4348-BE2B-64351C74F130}"/>
              </a:ext>
            </a:extLst>
          </p:cNvPr>
          <p:cNvSpPr/>
          <p:nvPr/>
        </p:nvSpPr>
        <p:spPr>
          <a:xfrm>
            <a:off x="983126" y="2953610"/>
            <a:ext cx="1115490" cy="181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51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SIMPLE</a:t>
            </a:r>
            <a:r>
              <a:rPr lang="ru-RU" sz="1197" b="0" i="0" u="none" strike="noStrike" cap="non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HOME</a:t>
            </a:r>
            <a:endParaRPr sz="119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627;p23">
            <a:extLst>
              <a:ext uri="{FF2B5EF4-FFF2-40B4-BE49-F238E27FC236}">
                <a16:creationId xmlns:a16="http://schemas.microsoft.com/office/drawing/2014/main" id="{D8EEC1A5-52BC-4921-82D6-09A38B3A124D}"/>
              </a:ext>
            </a:extLst>
          </p:cNvPr>
          <p:cNvSpPr/>
          <p:nvPr/>
        </p:nvSpPr>
        <p:spPr>
          <a:xfrm rot="16200000">
            <a:off x="334194" y="4316406"/>
            <a:ext cx="438793" cy="18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7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lang="ru-RU" sz="855" b="0" i="0" u="none" strike="noStrike" cap="none" dirty="0">
                <a:solidFill>
                  <a:srgbClr val="FF6900"/>
                </a:solidFill>
                <a:latin typeface="Arial"/>
                <a:ea typeface="Arial"/>
                <a:cs typeface="Arial"/>
                <a:sym typeface="Arial"/>
              </a:rPr>
              <a:t>570 мм</a:t>
            </a:r>
            <a:endParaRPr sz="85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628;p23">
            <a:extLst>
              <a:ext uri="{FF2B5EF4-FFF2-40B4-BE49-F238E27FC236}">
                <a16:creationId xmlns:a16="http://schemas.microsoft.com/office/drawing/2014/main" id="{784F7127-704F-4826-9766-8570F44E90D5}"/>
              </a:ext>
            </a:extLst>
          </p:cNvPr>
          <p:cNvSpPr/>
          <p:nvPr/>
        </p:nvSpPr>
        <p:spPr>
          <a:xfrm>
            <a:off x="816863" y="2390455"/>
            <a:ext cx="470135" cy="18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7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lang="ru-RU" sz="855" b="0" i="0" u="none" strike="noStrike" cap="none" dirty="0">
                <a:solidFill>
                  <a:srgbClr val="FF6900"/>
                </a:solidFill>
                <a:latin typeface="Arial"/>
                <a:ea typeface="Arial"/>
                <a:cs typeface="Arial"/>
                <a:sym typeface="Arial"/>
              </a:rPr>
              <a:t>460 мм</a:t>
            </a:r>
            <a:endParaRPr sz="85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629;p23" descr="preencoded.png">
            <a:extLst>
              <a:ext uri="{FF2B5EF4-FFF2-40B4-BE49-F238E27FC236}">
                <a16:creationId xmlns:a16="http://schemas.microsoft.com/office/drawing/2014/main" id="{67ED9E8B-2CF7-4BE6-A73B-9216049244C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7115" t="23766"/>
          <a:stretch/>
        </p:blipFill>
        <p:spPr>
          <a:xfrm>
            <a:off x="624768" y="2787773"/>
            <a:ext cx="115700" cy="207872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184;p6">
            <a:extLst>
              <a:ext uri="{FF2B5EF4-FFF2-40B4-BE49-F238E27FC236}">
                <a16:creationId xmlns:a16="http://schemas.microsoft.com/office/drawing/2014/main" id="{912F4D5C-A182-4707-9038-81EE729E6592}"/>
              </a:ext>
            </a:extLst>
          </p:cNvPr>
          <p:cNvSpPr txBox="1"/>
          <p:nvPr/>
        </p:nvSpPr>
        <p:spPr>
          <a:xfrm>
            <a:off x="6831004" y="5607639"/>
            <a:ext cx="4376563" cy="763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Можем масштабировать и добавлять беспроводные</a:t>
            </a:r>
            <a:r>
              <a:rPr lang="en-US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/</a:t>
            </a:r>
            <a:r>
              <a:rPr lang="ru-RU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проводные устройства!</a:t>
            </a:r>
            <a:endParaRPr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CA44D1-C0AF-4D74-9D92-31EBAF5B5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249" y="1517515"/>
            <a:ext cx="3233032" cy="22853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E2CC06-B82E-441E-A2FF-CCD1DF93E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49" y="1659411"/>
            <a:ext cx="6544457" cy="46260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27B907-91E4-435D-98DE-01D5DCE0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329" y="3902327"/>
            <a:ext cx="3290537" cy="23259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966FD4-9B39-2C7D-005D-363BBD6B75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1488" y="404886"/>
            <a:ext cx="1989964" cy="231841"/>
          </a:xfrm>
          <a:prstGeom prst="rect">
            <a:avLst/>
          </a:prstGeom>
        </p:spPr>
      </p:pic>
      <p:sp>
        <p:nvSpPr>
          <p:cNvPr id="7" name="Google Shape;184;p6">
            <a:extLst>
              <a:ext uri="{FF2B5EF4-FFF2-40B4-BE49-F238E27FC236}">
                <a16:creationId xmlns:a16="http://schemas.microsoft.com/office/drawing/2014/main" id="{81E64756-F7BE-4AAB-BBF6-B481DF631BAE}"/>
              </a:ext>
            </a:extLst>
          </p:cNvPr>
          <p:cNvSpPr txBox="1"/>
          <p:nvPr/>
        </p:nvSpPr>
        <p:spPr>
          <a:xfrm>
            <a:off x="334963" y="549275"/>
            <a:ext cx="5233986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Примеры принципиальных схем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и внешнего вида щита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0447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5F3F13-C149-48C1-A538-E672A9D05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443" y="986087"/>
            <a:ext cx="5726009" cy="5368992"/>
          </a:xfrm>
          <a:prstGeom prst="rect">
            <a:avLst/>
          </a:prstGeom>
        </p:spPr>
      </p:pic>
      <p:sp>
        <p:nvSpPr>
          <p:cNvPr id="3" name="Subtitle 1">
            <a:extLst>
              <a:ext uri="{FF2B5EF4-FFF2-40B4-BE49-F238E27FC236}">
                <a16:creationId xmlns:a16="http://schemas.microsoft.com/office/drawing/2014/main" id="{2EE52EC7-039F-4F88-95EA-F0ED226BB01E}"/>
              </a:ext>
            </a:extLst>
          </p:cNvPr>
          <p:cNvSpPr txBox="1">
            <a:spLocks/>
          </p:cNvSpPr>
          <p:nvPr/>
        </p:nvSpPr>
        <p:spPr bwMode="gray">
          <a:xfrm>
            <a:off x="381323" y="986088"/>
            <a:ext cx="4819894" cy="53689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069393" rtl="0" eaLnBrk="1" latinLnBrk="0" hangingPunct="1">
              <a:spcBef>
                <a:spcPts val="702"/>
              </a:spcBef>
              <a:buFont typeface="ABBvoiceOffice" panose="020D0603020503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Управление освещением: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Группы света Вкл.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/ </a:t>
            </a:r>
            <a:r>
              <a:rPr lang="ru-RU" sz="1197" dirty="0" err="1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Выкл</a:t>
            </a: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Управление солнцезащитой:  </a:t>
            </a:r>
            <a:endParaRPr lang="en-AU" sz="1197" dirty="0">
              <a:solidFill>
                <a:srgbClr val="000000"/>
              </a:solidFill>
              <a:latin typeface="AktivGroteskCorp-Medium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Управление моторизированными шторами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/</a:t>
            </a: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жалюзи</a:t>
            </a: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Система защиты от протечки: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Управления приводами на ГВС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/</a:t>
            </a: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ХВС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Подключение датчиков протечки</a:t>
            </a: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GroteskCorp-Medium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Микроклимат: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Терморегуляторы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Зоны управления отоплением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Управление вытяжными вентиляторами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Управление тёплым полом</a:t>
            </a: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Голосовое управление: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Интеграция с голосовым помощником Яндекс Алиса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Визуализация: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Бесплатное мобильное приложение на 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Android </a:t>
            </a: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и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 iOS</a:t>
            </a:r>
            <a:endParaRPr lang="en-US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9B27D8-10AA-45F7-A67C-BEF419288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1488" y="404886"/>
            <a:ext cx="1989964" cy="231841"/>
          </a:xfrm>
          <a:prstGeom prst="rect">
            <a:avLst/>
          </a:prstGeom>
        </p:spPr>
      </p:pic>
      <p:sp>
        <p:nvSpPr>
          <p:cNvPr id="6" name="Subtitle 1">
            <a:extLst>
              <a:ext uri="{FF2B5EF4-FFF2-40B4-BE49-F238E27FC236}">
                <a16:creationId xmlns:a16="http://schemas.microsoft.com/office/drawing/2014/main" id="{1F799FCE-4CF6-477B-B142-8722B469441A}"/>
              </a:ext>
            </a:extLst>
          </p:cNvPr>
          <p:cNvSpPr txBox="1">
            <a:spLocks/>
          </p:cNvSpPr>
          <p:nvPr/>
        </p:nvSpPr>
        <p:spPr bwMode="gray">
          <a:xfrm>
            <a:off x="4345794" y="986087"/>
            <a:ext cx="424326" cy="45735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069393" rtl="0" eaLnBrk="1" latinLnBrk="0" hangingPunct="1">
              <a:spcBef>
                <a:spcPts val="702"/>
              </a:spcBef>
              <a:buFont typeface="ABBvoiceOffice" panose="020D0603020503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69344">
              <a:defRPr/>
            </a:pPr>
            <a:endParaRPr lang="en-US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До 15</a:t>
            </a: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До 3</a:t>
            </a: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2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3</a:t>
            </a: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GroteskCorp-Medium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5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3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2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Google Shape;184;p6">
            <a:extLst>
              <a:ext uri="{FF2B5EF4-FFF2-40B4-BE49-F238E27FC236}">
                <a16:creationId xmlns:a16="http://schemas.microsoft.com/office/drawing/2014/main" id="{CBF7EB5C-AA27-4419-8E63-8EAD09C58366}"/>
              </a:ext>
            </a:extLst>
          </p:cNvPr>
          <p:cNvSpPr txBox="1"/>
          <p:nvPr/>
        </p:nvSpPr>
        <p:spPr>
          <a:xfrm>
            <a:off x="334963" y="389105"/>
            <a:ext cx="6133799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Готовое решение для 2-к квартиры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1663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F0CA0F-2413-4F8E-9DBC-FB9C126C4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81893"/>
            <a:ext cx="5562601" cy="5368653"/>
          </a:xfrm>
          <a:prstGeom prst="rect">
            <a:avLst/>
          </a:prstGeom>
        </p:spPr>
      </p:pic>
      <p:sp>
        <p:nvSpPr>
          <p:cNvPr id="3" name="Subtitle 1">
            <a:extLst>
              <a:ext uri="{FF2B5EF4-FFF2-40B4-BE49-F238E27FC236}">
                <a16:creationId xmlns:a16="http://schemas.microsoft.com/office/drawing/2014/main" id="{A9ECA4D1-001E-4AF1-8226-7A77074C9099}"/>
              </a:ext>
            </a:extLst>
          </p:cNvPr>
          <p:cNvSpPr txBox="1">
            <a:spLocks/>
          </p:cNvSpPr>
          <p:nvPr/>
        </p:nvSpPr>
        <p:spPr bwMode="gray">
          <a:xfrm>
            <a:off x="381323" y="986088"/>
            <a:ext cx="4819894" cy="53689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069393" rtl="0" eaLnBrk="1" latinLnBrk="0" hangingPunct="1">
              <a:spcBef>
                <a:spcPts val="702"/>
              </a:spcBef>
              <a:buFont typeface="ABBvoiceOffice" panose="020D0603020503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Управление освещением: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Группы света Вкл.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/ </a:t>
            </a:r>
            <a:r>
              <a:rPr lang="ru-RU" sz="1197" dirty="0" err="1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Выкл</a:t>
            </a: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Управление солнцезащитой:  </a:t>
            </a:r>
            <a:endParaRPr lang="en-AU" sz="1197" dirty="0">
              <a:solidFill>
                <a:srgbClr val="000000"/>
              </a:solidFill>
              <a:latin typeface="AktivGroteskCorp-Medium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Управление моторизированными шторами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/</a:t>
            </a: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жалюзи</a:t>
            </a: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Система защиты от протечки: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Управления приводами на ГВС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/</a:t>
            </a: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ХВС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Подключение датчиков протечки</a:t>
            </a: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GroteskCorp-Medium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Микроклимат: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Терморегуляторы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Зоны управления отоплением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Управление вытяжными вентиляторами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Управление тёплым полом</a:t>
            </a: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Голосовое управление: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Интеграция с голосовым помощником Яндекс Алиса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Визуализация: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Бесплатное мобильное приложение на 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Android </a:t>
            </a:r>
            <a:r>
              <a:rPr lang="ru-R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и</a:t>
            </a:r>
            <a:r>
              <a:rPr lang="en-AU" sz="1197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 iOS</a:t>
            </a:r>
            <a:endParaRPr lang="en-US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59F866-B60A-468C-9473-249090F69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1488" y="404886"/>
            <a:ext cx="1989964" cy="231841"/>
          </a:xfrm>
          <a:prstGeom prst="rect">
            <a:avLst/>
          </a:prstGeom>
        </p:spPr>
      </p:pic>
      <p:sp>
        <p:nvSpPr>
          <p:cNvPr id="6" name="Subtitle 1">
            <a:extLst>
              <a:ext uri="{FF2B5EF4-FFF2-40B4-BE49-F238E27FC236}">
                <a16:creationId xmlns:a16="http://schemas.microsoft.com/office/drawing/2014/main" id="{E025D675-9AD3-4524-AFF2-8DF844EFD82F}"/>
              </a:ext>
            </a:extLst>
          </p:cNvPr>
          <p:cNvSpPr txBox="1">
            <a:spLocks/>
          </p:cNvSpPr>
          <p:nvPr/>
        </p:nvSpPr>
        <p:spPr bwMode="gray">
          <a:xfrm>
            <a:off x="4345794" y="986087"/>
            <a:ext cx="424326" cy="45735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069393" rtl="0" eaLnBrk="1" latinLnBrk="0" hangingPunct="1">
              <a:spcBef>
                <a:spcPts val="702"/>
              </a:spcBef>
              <a:buFont typeface="ABBvoiceOffice" panose="020D0603020503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69344">
              <a:defRPr/>
            </a:pPr>
            <a:endParaRPr lang="en-US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До 19</a:t>
            </a: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До 6</a:t>
            </a: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2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4</a:t>
            </a: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GroteskCorp-Medium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endParaRPr lang="ru-RU" sz="1197" dirty="0">
              <a:solidFill>
                <a:srgbClr val="FF7819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7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5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3</a:t>
            </a:r>
          </a:p>
          <a:p>
            <a:pPr defTabSz="1069344">
              <a:defRPr/>
            </a:pPr>
            <a:r>
              <a:rPr lang="ru-RU" sz="1197" dirty="0">
                <a:solidFill>
                  <a:srgbClr val="FF7819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Google Shape;184;p6">
            <a:extLst>
              <a:ext uri="{FF2B5EF4-FFF2-40B4-BE49-F238E27FC236}">
                <a16:creationId xmlns:a16="http://schemas.microsoft.com/office/drawing/2014/main" id="{CCA98B7A-61D1-4FFF-9C86-EF0F92D47434}"/>
              </a:ext>
            </a:extLst>
          </p:cNvPr>
          <p:cNvSpPr txBox="1"/>
          <p:nvPr/>
        </p:nvSpPr>
        <p:spPr>
          <a:xfrm>
            <a:off x="334963" y="389105"/>
            <a:ext cx="6133799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Готовое решение для 4-к квартиры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5903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B45E67-AAE0-4983-AAB1-852B222E0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49" y="2421872"/>
            <a:ext cx="3736781" cy="27132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DC6E68-9FDC-41BB-63CB-6E17CD0B3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1488" y="404886"/>
            <a:ext cx="1989964" cy="231841"/>
          </a:xfrm>
          <a:prstGeom prst="rect">
            <a:avLst/>
          </a:prstGeom>
        </p:spPr>
      </p:pic>
      <p:sp>
        <p:nvSpPr>
          <p:cNvPr id="7" name="Google Shape;184;p6">
            <a:extLst>
              <a:ext uri="{FF2B5EF4-FFF2-40B4-BE49-F238E27FC236}">
                <a16:creationId xmlns:a16="http://schemas.microsoft.com/office/drawing/2014/main" id="{9A2AA2A3-FA00-442F-9C1B-619DB3A8412F}"/>
              </a:ext>
            </a:extLst>
          </p:cNvPr>
          <p:cNvSpPr txBox="1"/>
          <p:nvPr/>
        </p:nvSpPr>
        <p:spPr>
          <a:xfrm>
            <a:off x="334963" y="549275"/>
            <a:ext cx="6133799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На базе собственного оборудования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8" name="Google Shape;733;p27">
            <a:extLst>
              <a:ext uri="{FF2B5EF4-FFF2-40B4-BE49-F238E27FC236}">
                <a16:creationId xmlns:a16="http://schemas.microsoft.com/office/drawing/2014/main" id="{68022BF2-E808-4546-ABA0-6A28E7877E7B}"/>
              </a:ext>
            </a:extLst>
          </p:cNvPr>
          <p:cNvSpPr txBox="1"/>
          <p:nvPr/>
        </p:nvSpPr>
        <p:spPr>
          <a:xfrm>
            <a:off x="1352807" y="5816410"/>
            <a:ext cx="2014890" cy="260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0" i="0" u="none" strike="noStrike" cap="none" dirty="0">
                <a:solidFill>
                  <a:srgbClr val="000000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Контроллер</a:t>
            </a:r>
            <a:endParaRPr sz="1197" b="0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2" name="Google Shape;206;p8">
            <a:extLst>
              <a:ext uri="{FF2B5EF4-FFF2-40B4-BE49-F238E27FC236}">
                <a16:creationId xmlns:a16="http://schemas.microsoft.com/office/drawing/2014/main" id="{8916D9F0-C758-4EFC-A4A3-CA34E3122CF2}"/>
              </a:ext>
            </a:extLst>
          </p:cNvPr>
          <p:cNvSpPr/>
          <p:nvPr/>
        </p:nvSpPr>
        <p:spPr>
          <a:xfrm>
            <a:off x="334963" y="1045921"/>
            <a:ext cx="4827587" cy="37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8"/>
              <a:buFont typeface="Arial"/>
              <a:buNone/>
            </a:pPr>
            <a:r>
              <a:rPr lang="ru-RU" dirty="0">
                <a:latin typeface="Aktiv Grotesk Corp" panose="020B0304020202020204" pitchFamily="34" charset="0"/>
                <a:ea typeface="Roboto" panose="02000000000000000000" pitchFamily="2" charset="0"/>
              </a:rPr>
              <a:t>и оборудования ведущих производителей</a:t>
            </a:r>
            <a:endParaRPr b="0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32FB133-65E7-4FCF-AE5E-35DAB44A1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930" y="1813407"/>
            <a:ext cx="2381636" cy="413333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33BC057-1F4D-4763-8FFC-A3917B2127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5041" y="1813407"/>
            <a:ext cx="2537181" cy="414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58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DC6E68-9FDC-41BB-63CB-6E17CD0B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1488" y="404886"/>
            <a:ext cx="1989964" cy="231841"/>
          </a:xfrm>
          <a:prstGeom prst="rect">
            <a:avLst/>
          </a:prstGeom>
        </p:spPr>
      </p:pic>
      <p:sp>
        <p:nvSpPr>
          <p:cNvPr id="7" name="Google Shape;184;p6">
            <a:extLst>
              <a:ext uri="{FF2B5EF4-FFF2-40B4-BE49-F238E27FC236}">
                <a16:creationId xmlns:a16="http://schemas.microsoft.com/office/drawing/2014/main" id="{9A2AA2A3-FA00-442F-9C1B-619DB3A8412F}"/>
              </a:ext>
            </a:extLst>
          </p:cNvPr>
          <p:cNvSpPr txBox="1"/>
          <p:nvPr/>
        </p:nvSpPr>
        <p:spPr>
          <a:xfrm>
            <a:off x="334963" y="549275"/>
            <a:ext cx="6535737" cy="3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Сертиф</a:t>
            </a:r>
            <a:r>
              <a:rPr lang="ru-RU" sz="2400" b="1" dirty="0">
                <a:solidFill>
                  <a:schemeClr val="tx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икация</a:t>
            </a:r>
            <a:endParaRPr sz="2400" b="1" i="0" u="none" strike="noStrike" cap="none" dirty="0">
              <a:solidFill>
                <a:schemeClr val="tx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2" name="Google Shape;206;p8">
            <a:extLst>
              <a:ext uri="{FF2B5EF4-FFF2-40B4-BE49-F238E27FC236}">
                <a16:creationId xmlns:a16="http://schemas.microsoft.com/office/drawing/2014/main" id="{0C68E1C7-2D14-48C2-94F4-8FDC5657EAC1}"/>
              </a:ext>
            </a:extLst>
          </p:cNvPr>
          <p:cNvSpPr/>
          <p:nvPr/>
        </p:nvSpPr>
        <p:spPr>
          <a:xfrm>
            <a:off x="334963" y="1268796"/>
            <a:ext cx="7367587" cy="566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8"/>
              <a:buFont typeface="Arial"/>
              <a:buNone/>
            </a:pPr>
            <a:r>
              <a:rPr lang="ru-RU" dirty="0">
                <a:latin typeface="Aktiv Grotesk Corp" panose="020B0304020202020204" pitchFamily="34" charset="0"/>
                <a:ea typeface="Roboto" panose="02000000000000000000" pitchFamily="2" charset="0"/>
              </a:rPr>
              <a:t>Оборудование </a:t>
            </a:r>
            <a:r>
              <a:rPr lang="en-US" dirty="0">
                <a:latin typeface="Aktiv Grotesk Corp" panose="020B0304020202020204" pitchFamily="34" charset="0"/>
                <a:ea typeface="Roboto" panose="02000000000000000000" pitchFamily="2" charset="0"/>
              </a:rPr>
              <a:t>Simple Home </a:t>
            </a:r>
            <a:r>
              <a:rPr lang="ru-RU" dirty="0">
                <a:latin typeface="Aktiv Grotesk Corp" panose="020B0304020202020204" pitchFamily="34" charset="0"/>
                <a:ea typeface="Roboto" panose="02000000000000000000" pitchFamily="2" charset="0"/>
              </a:rPr>
              <a:t>сертифицировано Евразийским экономическим союзом,</a:t>
            </a:r>
            <a:endParaRPr lang="en-US" dirty="0"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0" marR="0" lvl="0" indent="0" algn="l" rtl="0">
              <a:lnSpc>
                <a:spcPct val="1226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8"/>
              <a:buFont typeface="Arial"/>
              <a:buNone/>
            </a:pPr>
            <a:r>
              <a:rPr lang="ru-RU" dirty="0">
                <a:latin typeface="Aktiv Grotesk Corp" panose="020B0304020202020204" pitchFamily="34" charset="0"/>
                <a:ea typeface="Roboto" panose="02000000000000000000" pitchFamily="2" charset="0"/>
              </a:rPr>
              <a:t>имеет паспорта эксплуатации. </a:t>
            </a:r>
            <a:endParaRPr b="0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76E409-76AD-4216-8285-BF669BCBF4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82"/>
          <a:stretch/>
        </p:blipFill>
        <p:spPr>
          <a:xfrm>
            <a:off x="356845" y="2095500"/>
            <a:ext cx="3182700" cy="4483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31CD940-15A5-4D52-B9C2-463C67ED1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228" y="2095500"/>
            <a:ext cx="3160818" cy="4483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3664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225" y="2"/>
            <a:ext cx="12191548" cy="6857998"/>
          </a:xfrm>
          <a:prstGeom prst="rect">
            <a:avLst/>
          </a:prstGeom>
          <a:solidFill>
            <a:srgbClr val="212121"/>
          </a:solidFill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ED3643B-5800-4E8E-81A1-D7B220A5D891}"/>
              </a:ext>
            </a:extLst>
          </p:cNvPr>
          <p:cNvGrpSpPr/>
          <p:nvPr/>
        </p:nvGrpSpPr>
        <p:grpSpPr>
          <a:xfrm>
            <a:off x="1907304" y="2521323"/>
            <a:ext cx="2378511" cy="1815354"/>
            <a:chOff x="1907304" y="2882563"/>
            <a:chExt cx="2378511" cy="1815354"/>
          </a:xfrm>
        </p:grpSpPr>
        <p:sp>
          <p:nvSpPr>
            <p:cNvPr id="5" name="Google Shape;697;p25">
              <a:extLst>
                <a:ext uri="{FF2B5EF4-FFF2-40B4-BE49-F238E27FC236}">
                  <a16:creationId xmlns:a16="http://schemas.microsoft.com/office/drawing/2014/main" id="{4A7976A2-EAF5-431F-8958-1901635A5448}"/>
                </a:ext>
              </a:extLst>
            </p:cNvPr>
            <p:cNvSpPr/>
            <p:nvPr/>
          </p:nvSpPr>
          <p:spPr>
            <a:xfrm>
              <a:off x="1907304" y="4267030"/>
              <a:ext cx="2378511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b="1" i="0" u="none" strike="noStrike" cap="all" dirty="0">
                  <a:solidFill>
                    <a:schemeClr val="lt1"/>
                  </a:solidFill>
                  <a:latin typeface="Aktiv Grotesk Corp" panose="020B0304020202020204" pitchFamily="34" charset="0"/>
                  <a:ea typeface="Roboto" panose="02000000000000000000" pitchFamily="2" charset="0"/>
                  <a:sym typeface="Arial"/>
                </a:rPr>
                <a:t>УСПЕШНЫЕ КЕЙСЫ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ru-RU" b="1" cap="all" dirty="0">
                  <a:solidFill>
                    <a:schemeClr val="lt1"/>
                  </a:solidFill>
                  <a:latin typeface="Aktiv Grotesk Corp" panose="020B0304020202020204" pitchFamily="34" charset="0"/>
                  <a:ea typeface="Roboto" panose="02000000000000000000" pitchFamily="2" charset="0"/>
                </a:rPr>
                <a:t>ВНЕДРЕНИЯ</a:t>
              </a:r>
              <a:endParaRPr b="1" i="0" u="none" strike="noStrike" cap="all" dirty="0">
                <a:solidFill>
                  <a:schemeClr val="lt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endParaRPr>
            </a:p>
          </p:txBody>
        </p:sp>
        <p:pic>
          <p:nvPicPr>
            <p:cNvPr id="6" name="Google Shape;174;p5">
              <a:extLst>
                <a:ext uri="{FF2B5EF4-FFF2-40B4-BE49-F238E27FC236}">
                  <a16:creationId xmlns:a16="http://schemas.microsoft.com/office/drawing/2014/main" id="{E020CC55-7CE3-447C-B5B1-F710B1D5F04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907304" y="2882563"/>
              <a:ext cx="2281618" cy="10928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10FC28-A180-4C4D-B70F-5457F9ECC9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740"/>
          <a:stretch/>
        </p:blipFill>
        <p:spPr>
          <a:xfrm>
            <a:off x="6095999" y="0"/>
            <a:ext cx="609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09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40"/>
          <p:cNvSpPr/>
          <p:nvPr/>
        </p:nvSpPr>
        <p:spPr>
          <a:xfrm>
            <a:off x="6734100" y="1212673"/>
            <a:ext cx="4605490" cy="23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 Medium" panose="02000000000000000000" pitchFamily="2" charset="0"/>
                <a:sym typeface="Arial"/>
              </a:rPr>
              <a:t>Функционал системы «Умный Дом»:</a:t>
            </a:r>
            <a:endParaRPr sz="1400" b="1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 Medium" panose="02000000000000000000" pitchFamily="2" charset="0"/>
              <a:sym typeface="Arial"/>
            </a:endParaRPr>
          </a:p>
        </p:txBody>
      </p:sp>
      <p:pic>
        <p:nvPicPr>
          <p:cNvPr id="924" name="Google Shape;924;p40"/>
          <p:cNvPicPr preferRelativeResize="0"/>
          <p:nvPr/>
        </p:nvPicPr>
        <p:blipFill rotWithShape="1">
          <a:blip r:embed="rId3">
            <a:alphaModFix/>
          </a:blip>
          <a:srcRect r="39142" b="50000"/>
          <a:stretch/>
        </p:blipFill>
        <p:spPr>
          <a:xfrm>
            <a:off x="4297" y="12724"/>
            <a:ext cx="6095095" cy="2617679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40"/>
          <p:cNvSpPr/>
          <p:nvPr/>
        </p:nvSpPr>
        <p:spPr>
          <a:xfrm>
            <a:off x="334963" y="4068872"/>
            <a:ext cx="5066538" cy="20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 Medium" panose="02000000000000000000" pitchFamily="2" charset="0"/>
                <a:sym typeface="Arial"/>
              </a:rPr>
              <a:t>Функционал системы «Умный Дом»:</a:t>
            </a:r>
            <a:endParaRPr sz="1400" b="1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 Medium" panose="02000000000000000000" pitchFamily="2" charset="0"/>
              <a:sym typeface="Arial"/>
            </a:endParaRPr>
          </a:p>
        </p:txBody>
      </p:sp>
      <p:sp>
        <p:nvSpPr>
          <p:cNvPr id="926" name="Google Shape;926;p40"/>
          <p:cNvSpPr txBox="1"/>
          <p:nvPr/>
        </p:nvSpPr>
        <p:spPr>
          <a:xfrm>
            <a:off x="238657" y="2909593"/>
            <a:ext cx="5324859" cy="82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ЖК «Кутузов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Град»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— </a:t>
            </a:r>
            <a:br>
              <a:rPr lang="ru-RU" sz="2400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</a:br>
            <a:r>
              <a:rPr lang="ru-RU" sz="2400" b="0" i="0" u="none" strike="noStrike" cap="none" dirty="0">
                <a:solidFill>
                  <a:srgbClr val="FF7819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326 квартир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927" name="Google Shape;927;p40"/>
          <p:cNvPicPr preferRelativeResize="0"/>
          <p:nvPr/>
        </p:nvPicPr>
        <p:blipFill rotWithShape="1">
          <a:blip r:embed="rId3">
            <a:alphaModFix/>
          </a:blip>
          <a:srcRect l="60847" t="51477" r="-24" b="1031"/>
          <a:stretch/>
        </p:blipFill>
        <p:spPr>
          <a:xfrm>
            <a:off x="7531100" y="4113213"/>
            <a:ext cx="4660900" cy="2953538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40"/>
          <p:cNvSpPr txBox="1"/>
          <p:nvPr/>
        </p:nvSpPr>
        <p:spPr>
          <a:xfrm>
            <a:off x="6628486" y="497903"/>
            <a:ext cx="4816718" cy="46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ЖК «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TopHills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» 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— </a:t>
            </a:r>
            <a:r>
              <a:rPr lang="ru-RU" sz="2400" b="0" i="0" u="none" strike="noStrike" cap="none" dirty="0">
                <a:solidFill>
                  <a:srgbClr val="FF7819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578 квартир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9" name="Google Shape;925;p40">
            <a:extLst>
              <a:ext uri="{FF2B5EF4-FFF2-40B4-BE49-F238E27FC236}">
                <a16:creationId xmlns:a16="http://schemas.microsoft.com/office/drawing/2014/main" id="{1434E4B8-4677-4F38-80E1-45BD565D08CA}"/>
              </a:ext>
            </a:extLst>
          </p:cNvPr>
          <p:cNvSpPr/>
          <p:nvPr/>
        </p:nvSpPr>
        <p:spPr>
          <a:xfrm>
            <a:off x="357658" y="4390557"/>
            <a:ext cx="5066538" cy="2254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Master-</a:t>
            </a:r>
            <a:r>
              <a:rPr lang="ru-RU" sz="1197" b="0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off</a:t>
            </a:r>
            <a:endParaRPr sz="1197" b="0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Система защиты от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протечек (опционально)</a:t>
            </a:r>
            <a:endParaRPr sz="1197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Система регистрации открытия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входной двери (опционально)</a:t>
            </a:r>
            <a:endParaRPr sz="1197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освещением дискретно/</a:t>
            </a:r>
            <a:r>
              <a:rPr lang="ru-RU" sz="1197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диммирование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 (опционально)</a:t>
            </a:r>
            <a:endParaRPr sz="1197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вытяжками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в с/у (опционально)</a:t>
            </a:r>
            <a:endParaRPr sz="1197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конвекторами и радиаторами отопления (опционально) 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шторами (опционально)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тёплым полом (опционально)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Кастомизация мобильного приложения</a:t>
            </a:r>
            <a:endParaRPr sz="1197" b="0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0" name="Google Shape;923;p40">
            <a:extLst>
              <a:ext uri="{FF2B5EF4-FFF2-40B4-BE49-F238E27FC236}">
                <a16:creationId xmlns:a16="http://schemas.microsoft.com/office/drawing/2014/main" id="{E8325263-E8CA-4088-B10E-41564CE7B99B}"/>
              </a:ext>
            </a:extLst>
          </p:cNvPr>
          <p:cNvSpPr/>
          <p:nvPr/>
        </p:nvSpPr>
        <p:spPr>
          <a:xfrm>
            <a:off x="6790501" y="1528684"/>
            <a:ext cx="4605490" cy="291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Master-</a:t>
            </a:r>
            <a:r>
              <a:rPr lang="ru-RU" sz="1197" b="0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off</a:t>
            </a:r>
            <a:endParaRPr sz="1197" b="0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Система защиты от протечек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Система регистрации открытия входной двери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освещением дискретно/</a:t>
            </a:r>
            <a:r>
              <a:rPr lang="ru-RU" sz="1197" b="0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диммирование</a:t>
            </a: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вытяжками в с/у (опционально)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конвекторами и радиаторами отопления (опционально) 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шторами (опционально)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тёплым полом (опционально)</a:t>
            </a:r>
            <a:endParaRPr sz="1400" b="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b="0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Кастомизация мобильного приложения</a:t>
            </a:r>
            <a:endParaRPr sz="1197" b="0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41"/>
          <p:cNvSpPr/>
          <p:nvPr/>
        </p:nvSpPr>
        <p:spPr>
          <a:xfrm>
            <a:off x="6096679" y="1511489"/>
            <a:ext cx="5066538" cy="2160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Master-</a:t>
            </a:r>
            <a:r>
              <a:rPr lang="en-US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O</a:t>
            </a:r>
            <a:r>
              <a:rPr lang="ru-RU" sz="1197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ff</a:t>
            </a:r>
            <a:endParaRPr sz="1197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Система защиты от протечек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Система регистрации открытия входной двери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освещением дискретно/</a:t>
            </a:r>
            <a:r>
              <a:rPr lang="ru-RU" sz="1197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диммирование</a:t>
            </a: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вытяжками в с/у (опц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ионально</a:t>
            </a: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)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конвекторами и радиаторами отопления (опционально) 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шторами (опционально)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тёплым полом (опционально)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Кастомизация мобильного приложения</a:t>
            </a:r>
            <a:endParaRPr sz="1197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935" name="Google Shape;93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" y="0"/>
            <a:ext cx="4876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41"/>
          <p:cNvSpPr txBox="1"/>
          <p:nvPr/>
        </p:nvSpPr>
        <p:spPr>
          <a:xfrm>
            <a:off x="6000036" y="502580"/>
            <a:ext cx="5259825" cy="46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394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ЖК «</a:t>
            </a:r>
            <a:r>
              <a:rPr lang="ru-RU" sz="2394" b="1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Foriver</a:t>
            </a:r>
            <a:r>
              <a:rPr lang="ru-RU" sz="2394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» </a:t>
            </a:r>
            <a:r>
              <a:rPr lang="ru-RU" sz="2394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—  </a:t>
            </a:r>
            <a:r>
              <a:rPr lang="ru-RU" sz="2394" i="0" u="none" strike="noStrike" cap="none" dirty="0">
                <a:solidFill>
                  <a:srgbClr val="FF7819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99 квартир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6" name="Google Shape;923;p40">
            <a:extLst>
              <a:ext uri="{FF2B5EF4-FFF2-40B4-BE49-F238E27FC236}">
                <a16:creationId xmlns:a16="http://schemas.microsoft.com/office/drawing/2014/main" id="{38118D0C-CC89-4E81-BB22-2AFDE670597A}"/>
              </a:ext>
            </a:extLst>
          </p:cNvPr>
          <p:cNvSpPr/>
          <p:nvPr/>
        </p:nvSpPr>
        <p:spPr>
          <a:xfrm>
            <a:off x="6096000" y="1203886"/>
            <a:ext cx="4605490" cy="23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 Medium" panose="02000000000000000000" pitchFamily="2" charset="0"/>
                <a:sym typeface="Arial"/>
              </a:rPr>
              <a:t>Функционал системы «Умный Дом»:</a:t>
            </a:r>
            <a:endParaRPr sz="1400" b="1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 Medium" panose="02000000000000000000" pitchFamily="2" charset="0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580FAE-9D40-4B6E-BFE3-6E3D04FAE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55849" y="6288383"/>
            <a:ext cx="1901188" cy="23624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41"/>
          <p:cNvSpPr/>
          <p:nvPr/>
        </p:nvSpPr>
        <p:spPr>
          <a:xfrm>
            <a:off x="6096679" y="2082989"/>
            <a:ext cx="4742771" cy="2160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Master-</a:t>
            </a:r>
            <a:r>
              <a:rPr lang="en-US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O</a:t>
            </a:r>
            <a:r>
              <a:rPr lang="ru-RU" sz="1197" i="0" u="none" strike="noStrike" cap="none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ff</a:t>
            </a:r>
            <a:r>
              <a:rPr lang="en-US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(опционально) </a:t>
            </a:r>
            <a:endParaRPr sz="1197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Система защиты от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протечек</a:t>
            </a:r>
            <a:r>
              <a:rPr lang="en-US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(опционально)</a:t>
            </a:r>
            <a:endParaRPr sz="1197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дискретным освещением</a:t>
            </a:r>
            <a:r>
              <a:rPr lang="en-US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(опционально)</a:t>
            </a:r>
            <a:endParaRPr lang="ru-RU" sz="1197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Управление </a:t>
            </a:r>
            <a:r>
              <a:rPr lang="ru-RU" sz="1197" dirty="0" err="1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диммируемым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 освещением (опционально) </a:t>
            </a: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Управление освещением по протоколу </a:t>
            </a:r>
            <a:r>
              <a:rPr lang="en-US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DALI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(опционально)</a:t>
            </a:r>
            <a:endParaRPr sz="1197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вентиляцией (опционально)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конвекторами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в режиме охлаждения и</a:t>
            </a:r>
            <a:r>
              <a:rPr lang="en-US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 </a:t>
            </a: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отопления</a:t>
            </a:r>
            <a:r>
              <a:rPr lang="en-US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(опционально)</a:t>
            </a:r>
            <a:endParaRPr lang="ru-RU" sz="1197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Управление теплым полом</a:t>
            </a:r>
            <a:r>
              <a:rPr lang="en-US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(опционально)</a:t>
            </a:r>
            <a:endParaRPr sz="1197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</a:endParaRPr>
          </a:p>
          <a:p>
            <a:pPr marL="171450" indent="-171450">
              <a:lnSpc>
                <a:spcPct val="130000"/>
              </a:lnSpc>
              <a:buSzPts val="1197"/>
              <a:buFont typeface="Arial" panose="020B0604020202020204" pitchFamily="34" charset="0"/>
              <a:buChar char="•"/>
            </a:pPr>
            <a:r>
              <a:rPr lang="ru-RU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Управление шторами</a:t>
            </a:r>
            <a:r>
              <a:rPr lang="en-US" sz="1197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r>
              <a:rPr lang="ru-RU" sz="1197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(опционально)</a:t>
            </a: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</a:pPr>
            <a:endParaRPr lang="ru-RU" sz="1197" i="0" u="none" strike="noStrike" cap="none" dirty="0">
              <a:solidFill>
                <a:schemeClr val="dk1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936" name="Google Shape;936;p41"/>
          <p:cNvSpPr txBox="1"/>
          <p:nvPr/>
        </p:nvSpPr>
        <p:spPr>
          <a:xfrm>
            <a:off x="6000036" y="502580"/>
            <a:ext cx="5259825" cy="829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394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ЖК «</a:t>
            </a:r>
            <a:r>
              <a:rPr lang="en-US" sz="2394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Capital Towers</a:t>
            </a:r>
            <a:r>
              <a:rPr lang="ru-RU" sz="2394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» </a:t>
            </a:r>
            <a:r>
              <a:rPr lang="ru-RU" sz="2394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—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</a:pPr>
            <a:r>
              <a:rPr lang="ru-RU" sz="2394" dirty="0">
                <a:solidFill>
                  <a:srgbClr val="FF7819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837 квартир</a:t>
            </a:r>
            <a:endParaRPr sz="1400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6" name="Google Shape;923;p40">
            <a:extLst>
              <a:ext uri="{FF2B5EF4-FFF2-40B4-BE49-F238E27FC236}">
                <a16:creationId xmlns:a16="http://schemas.microsoft.com/office/drawing/2014/main" id="{38118D0C-CC89-4E81-BB22-2AFDE670597A}"/>
              </a:ext>
            </a:extLst>
          </p:cNvPr>
          <p:cNvSpPr/>
          <p:nvPr/>
        </p:nvSpPr>
        <p:spPr>
          <a:xfrm>
            <a:off x="6096000" y="1576942"/>
            <a:ext cx="4605490" cy="23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  <a:buFont typeface="Arial"/>
              <a:buNone/>
            </a:pPr>
            <a:r>
              <a:rPr lang="ru-RU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 Medium" panose="02000000000000000000" pitchFamily="2" charset="0"/>
                <a:sym typeface="Arial"/>
              </a:rPr>
              <a:t>Сделана кабельная подготовка </a:t>
            </a:r>
            <a:r>
              <a:rPr lang="ru-RU" sz="1197" b="1" dirty="0">
                <a:solidFill>
                  <a:schemeClr val="dk1"/>
                </a:solidFill>
                <a:latin typeface="Aktiv Grotesk Corp" panose="020B0304020202020204" pitchFamily="34" charset="0"/>
                <a:ea typeface="Roboto Medium" panose="02000000000000000000" pitchFamily="2" charset="0"/>
              </a:rPr>
              <a:t>для установки </a:t>
            </a:r>
            <a:r>
              <a:rPr lang="ru-RU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 Medium" panose="02000000000000000000" pitchFamily="2" charset="0"/>
                <a:sym typeface="Arial"/>
              </a:rPr>
              <a:t>системы «Умный Дом» со следующим функционалом:</a:t>
            </a:r>
            <a:endParaRPr sz="1400" b="1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 Medium" panose="02000000000000000000" pitchFamily="2" charset="0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580FAE-9D40-4B6E-BFE3-6E3D04FAE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5849" y="6288383"/>
            <a:ext cx="1901188" cy="236242"/>
          </a:xfrm>
          <a:prstGeom prst="rect">
            <a:avLst/>
          </a:prstGeom>
        </p:spPr>
      </p:pic>
      <p:pic>
        <p:nvPicPr>
          <p:cNvPr id="1026" name="Picture 2" descr="Capital Towers">
            <a:extLst>
              <a:ext uri="{FF2B5EF4-FFF2-40B4-BE49-F238E27FC236}">
                <a16:creationId xmlns:a16="http://schemas.microsoft.com/office/drawing/2014/main" id="{F31BD0C2-451B-47C6-878A-306AF9E17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67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916;p39">
            <a:extLst>
              <a:ext uri="{FF2B5EF4-FFF2-40B4-BE49-F238E27FC236}">
                <a16:creationId xmlns:a16="http://schemas.microsoft.com/office/drawing/2014/main" id="{E0D3C170-95CE-4231-B1B2-3C3C33C77630}"/>
              </a:ext>
            </a:extLst>
          </p:cNvPr>
          <p:cNvSpPr/>
          <p:nvPr/>
        </p:nvSpPr>
        <p:spPr>
          <a:xfrm>
            <a:off x="6096000" y="4634940"/>
            <a:ext cx="4851746" cy="26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7"/>
            </a:pPr>
            <a:r>
              <a:rPr lang="ru-RU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В рамках проекта </a:t>
            </a:r>
            <a:r>
              <a:rPr lang="en-US" sz="1197" b="1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</a:rPr>
              <a:t>Capital Towers </a:t>
            </a:r>
            <a:r>
              <a:rPr lang="ru-RU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подготовлен шоу-рум застройщика </a:t>
            </a:r>
            <a:r>
              <a:rPr lang="en-US" sz="1197" b="1" i="0" u="none" strike="noStrike" cap="none" dirty="0">
                <a:solidFill>
                  <a:schemeClr val="dk1"/>
                </a:solidFill>
                <a:latin typeface="Aktiv Grotesk Corp" panose="020B0304020202020204" pitchFamily="34" charset="0"/>
                <a:ea typeface="Roboto" panose="02000000000000000000" pitchFamily="2" charset="0"/>
                <a:sym typeface="Arial"/>
              </a:rPr>
              <a:t> </a:t>
            </a:r>
            <a:endParaRPr sz="1400" b="1" i="0" u="none" strike="noStrike" cap="none" dirty="0">
              <a:solidFill>
                <a:srgbClr val="000000"/>
              </a:solidFill>
              <a:latin typeface="Aktiv Grotesk Corp" panose="020B0304020202020204" pitchFamily="34" charset="0"/>
              <a:ea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5956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B40DF8-5C51-2E4A-9C2C-27EF8968FD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63" r="7"/>
          <a:stretch/>
        </p:blipFill>
        <p:spPr>
          <a:xfrm>
            <a:off x="-1" y="-47698"/>
            <a:ext cx="4286442" cy="6905698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B64FB19-4AB7-46E8-893B-5CE46106E549}"/>
              </a:ext>
            </a:extLst>
          </p:cNvPr>
          <p:cNvSpPr txBox="1">
            <a:spLocks/>
          </p:cNvSpPr>
          <p:nvPr/>
        </p:nvSpPr>
        <p:spPr bwMode="gray">
          <a:xfrm>
            <a:off x="4966852" y="1799942"/>
            <a:ext cx="5167139" cy="8169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69393" rtl="0" eaLnBrk="1" latinLnBrk="0" hangingPunct="1">
              <a:spcBef>
                <a:spcPct val="0"/>
              </a:spcBef>
              <a:buNone/>
              <a:defRPr sz="304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94" b="0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Вадим Ежов</a:t>
            </a:r>
            <a:endParaRPr lang="en-US" sz="2394" b="0" dirty="0">
              <a:solidFill>
                <a:srgbClr val="000000"/>
              </a:solidFill>
              <a:latin typeface="AKTIVGROTESKCORP-MEDIUM" panose="020B0504020202020204" pitchFamily="34" charset="0"/>
              <a:cs typeface="Arial" panose="020B0604020202020204" pitchFamily="34" charset="0"/>
            </a:endParaRPr>
          </a:p>
          <a:p>
            <a:r>
              <a:rPr lang="ru-RU" sz="2394" b="0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ЛИИС </a:t>
            </a:r>
            <a:r>
              <a:rPr lang="en-US" sz="2394" b="0" dirty="0">
                <a:solidFill>
                  <a:srgbClr val="000000"/>
                </a:solidFill>
                <a:latin typeface="AKTIVGROTESKCORP-MEDIUM" panose="020B0504020202020204" pitchFamily="34" charset="0"/>
                <a:cs typeface="Arial" panose="020B0604020202020204" pitchFamily="34" charset="0"/>
              </a:rPr>
              <a:t>| Simple Home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4366700-D4F2-D825-F028-FECA511DFF2F}"/>
              </a:ext>
            </a:extLst>
          </p:cNvPr>
          <p:cNvSpPr txBox="1">
            <a:spLocks/>
          </p:cNvSpPr>
          <p:nvPr/>
        </p:nvSpPr>
        <p:spPr bwMode="gray">
          <a:xfrm>
            <a:off x="4966852" y="598646"/>
            <a:ext cx="5573688" cy="3426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069393" rtl="0" eaLnBrk="1" latinLnBrk="0" hangingPunct="1">
              <a:spcBef>
                <a:spcPts val="702"/>
              </a:spcBef>
              <a:buFont typeface="ABBvoiceOffice" panose="020D0603020503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69393" rtl="0" eaLnBrk="1" latinLnBrk="0" hangingPunct="1">
              <a:spcBef>
                <a:spcPts val="702"/>
              </a:spcBef>
              <a:buFont typeface="Arial" panose="020B0604020202020204" pitchFamily="34" charset="0"/>
              <a:buNone/>
              <a:defRPr sz="2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69344">
              <a:defRPr/>
            </a:pPr>
            <a:r>
              <a:rPr lang="ru-RU" sz="2700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Контакты</a:t>
            </a:r>
            <a:endParaRPr lang="en" sz="2700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CB3074B0-59CD-FBD0-20EC-2815F1E08B70}"/>
              </a:ext>
            </a:extLst>
          </p:cNvPr>
          <p:cNvSpPr txBox="1">
            <a:spLocks/>
          </p:cNvSpPr>
          <p:nvPr/>
        </p:nvSpPr>
        <p:spPr bwMode="gray">
          <a:xfrm>
            <a:off x="4966852" y="2848409"/>
            <a:ext cx="4093563" cy="5412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69393" rtl="0" eaLnBrk="1" latinLnBrk="0" hangingPunct="1">
              <a:spcBef>
                <a:spcPct val="0"/>
              </a:spcBef>
              <a:buNone/>
              <a:defRPr sz="304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39" b="0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Директор по развитию бизнеса</a:t>
            </a:r>
          </a:p>
          <a:p>
            <a:r>
              <a:rPr lang="ru-RU" sz="1539" b="0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Руководитель московского филиала ЛИИС</a:t>
            </a:r>
            <a:endParaRPr lang="en-US" sz="1539" b="0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CA2EB09-9CA9-DE42-D04C-3C5E67BB6EB8}"/>
              </a:ext>
            </a:extLst>
          </p:cNvPr>
          <p:cNvSpPr txBox="1">
            <a:spLocks/>
          </p:cNvSpPr>
          <p:nvPr/>
        </p:nvSpPr>
        <p:spPr bwMode="gray">
          <a:xfrm>
            <a:off x="5299333" y="3830969"/>
            <a:ext cx="2335231" cy="3426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69393" rtl="0" eaLnBrk="1" latinLnBrk="0" hangingPunct="1">
              <a:spcBef>
                <a:spcPct val="0"/>
              </a:spcBef>
              <a:buNone/>
              <a:defRPr sz="304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39" b="0" dirty="0">
                <a:latin typeface="Aktiv Grotesk Corp" panose="020B0504020202020204" pitchFamily="34" charset="0"/>
                <a:cs typeface="Arial" panose="020B0604020202020204" pitchFamily="34" charset="0"/>
              </a:rPr>
              <a:t>+7 (9</a:t>
            </a:r>
            <a:r>
              <a:rPr lang="en-US" sz="1539" b="0" dirty="0">
                <a:latin typeface="Aktiv Grotesk Corp" panose="020B0504020202020204" pitchFamily="34" charset="0"/>
                <a:cs typeface="Arial" panose="020B0604020202020204" pitchFamily="34" charset="0"/>
              </a:rPr>
              <a:t>16) 319 73 12</a:t>
            </a:r>
            <a:endParaRPr lang="ru-RU" sz="1539" b="0" dirty="0">
              <a:latin typeface="Aktiv Grotesk Corp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5338871F-DE31-F839-13B6-BE3A311832D3}"/>
              </a:ext>
            </a:extLst>
          </p:cNvPr>
          <p:cNvSpPr txBox="1">
            <a:spLocks/>
          </p:cNvSpPr>
          <p:nvPr/>
        </p:nvSpPr>
        <p:spPr bwMode="gray">
          <a:xfrm>
            <a:off x="7959184" y="3834104"/>
            <a:ext cx="1696353" cy="3426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69393" rtl="0" eaLnBrk="1" latinLnBrk="0" hangingPunct="1">
              <a:spcBef>
                <a:spcPct val="0"/>
              </a:spcBef>
              <a:buNone/>
              <a:defRPr sz="304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39" b="0" dirty="0" err="1">
                <a:latin typeface="Aktiv Grotesk Corp" panose="020B0504020202020204" pitchFamily="34" charset="0"/>
                <a:cs typeface="Arial" panose="020B0604020202020204" pitchFamily="34" charset="0"/>
              </a:rPr>
              <a:t>eva</a:t>
            </a:r>
            <a:r>
              <a:rPr lang="ru-RU" sz="1539" b="0" dirty="0">
                <a:latin typeface="Aktiv Grotesk Corp" panose="020B0504020202020204" pitchFamily="34" charset="0"/>
                <a:cs typeface="Arial" panose="020B0604020202020204" pitchFamily="34" charset="0"/>
              </a:rPr>
              <a:t>@liis.su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B6E4F9-AFDA-30E5-5FFB-766C07675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852" y="3830968"/>
            <a:ext cx="247040" cy="2470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C1E4FB7-6B18-A69A-E091-2F8566084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989" y="3871361"/>
            <a:ext cx="263509" cy="1811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AA8C74-8CBA-4414-A123-A2A11D261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990" y="466948"/>
            <a:ext cx="2131664" cy="2107255"/>
          </a:xfrm>
          <a:prstGeom prst="rect">
            <a:avLst/>
          </a:prstGeom>
        </p:spPr>
      </p:pic>
      <p:pic>
        <p:nvPicPr>
          <p:cNvPr id="17" name="Google Shape;104;p2" descr="preencoded.png">
            <a:extLst>
              <a:ext uri="{FF2B5EF4-FFF2-40B4-BE49-F238E27FC236}">
                <a16:creationId xmlns:a16="http://schemas.microsoft.com/office/drawing/2014/main" id="{925CD41C-776D-7B46-AFAC-9E2CD93A7A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14831" y="373033"/>
            <a:ext cx="762501" cy="18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27C866E-B60E-6C4D-9826-688DAC481E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9912" y="398361"/>
            <a:ext cx="1174065" cy="13717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D1BF2B1-BBAB-0849-AEFF-359F7A0B59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727510"/>
            <a:ext cx="3924489" cy="392448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FB1B47C-AFE1-2309-CEFB-AC972746B5D8}"/>
              </a:ext>
            </a:extLst>
          </p:cNvPr>
          <p:cNvSpPr txBox="1">
            <a:spLocks/>
          </p:cNvSpPr>
          <p:nvPr/>
        </p:nvSpPr>
        <p:spPr bwMode="gray">
          <a:xfrm>
            <a:off x="4966851" y="4655307"/>
            <a:ext cx="4093563" cy="1274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69393" rtl="0" eaLnBrk="1" latinLnBrk="0" hangingPunct="1">
              <a:spcBef>
                <a:spcPct val="0"/>
              </a:spcBef>
              <a:buNone/>
              <a:defRPr sz="304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0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Приглашаем вас на наш стенд</a:t>
            </a:r>
            <a:r>
              <a:rPr lang="en-US" sz="1400" b="0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.</a:t>
            </a:r>
            <a:endParaRPr lang="ru-RU" sz="1400" b="0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  <a:p>
            <a:r>
              <a:rPr lang="ru-RU" sz="1400" b="0" dirty="0">
                <a:solidFill>
                  <a:srgbClr val="000000"/>
                </a:solidFill>
                <a:latin typeface="Aktiv Grotesk Corp" panose="020B0504020202020204" pitchFamily="34" charset="0"/>
                <a:cs typeface="Arial" panose="020B0604020202020204" pitchFamily="34" charset="0"/>
              </a:rPr>
              <a:t>Будем рады подробнее обсудить ваши задачи!</a:t>
            </a:r>
            <a:endParaRPr lang="en-US" sz="1400" b="0" dirty="0">
              <a:solidFill>
                <a:srgbClr val="000000"/>
              </a:solidFill>
              <a:latin typeface="Aktiv Grotesk Corp" panose="020B05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705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BC4AB7-9DA5-B576-E2A8-6F207095E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5" y="2"/>
            <a:ext cx="12191548" cy="6857998"/>
          </a:xfrm>
          <a:prstGeom prst="rect">
            <a:avLst/>
          </a:prstGeom>
          <a:solidFill>
            <a:srgbClr val="212121"/>
          </a:solidFill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4DAA84-6E3E-651B-70B8-F1EC20F07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0604" y="2614422"/>
            <a:ext cx="3401221" cy="1629156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47B4338F-9C8D-4A84-B8EB-3C33EE59E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633662" y="6314208"/>
            <a:ext cx="1127790" cy="27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82A954-EBA8-4B9A-BCD7-3423E262D2B9}"/>
</file>

<file path=customXml/itemProps2.xml><?xml version="1.0" encoding="utf-8"?>
<ds:datastoreItem xmlns:ds="http://schemas.openxmlformats.org/officeDocument/2006/customXml" ds:itemID="{C4AAC476-3D61-4E45-ADBF-411DEB6858B9}"/>
</file>

<file path=docProps/app.xml><?xml version="1.0" encoding="utf-8"?>
<Properties xmlns="http://schemas.openxmlformats.org/officeDocument/2006/extended-properties" xmlns:vt="http://schemas.openxmlformats.org/officeDocument/2006/docPropsVTypes">
  <TotalTime>8625</TotalTime>
  <Words>944</Words>
  <Application>Microsoft Office PowerPoint</Application>
  <PresentationFormat>Широкоэкранный</PresentationFormat>
  <Paragraphs>233</Paragraphs>
  <Slides>22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Aktiv Grotesk Corp</vt:lpstr>
      <vt:lpstr>AktivGroteskCorp-Medium</vt:lpstr>
      <vt:lpstr>Roboto</vt:lpstr>
      <vt:lpstr>Calibri</vt:lpstr>
      <vt:lpstr>AktivGroteskCorp-Medium</vt:lpstr>
      <vt:lpstr>Arial</vt:lpstr>
      <vt:lpstr>Roboto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pdss</dc:creator>
  <cp:lastModifiedBy>pdss</cp:lastModifiedBy>
  <cp:revision>186</cp:revision>
  <cp:lastPrinted>2024-03-20T15:17:52Z</cp:lastPrinted>
  <dcterms:created xsi:type="dcterms:W3CDTF">2024-01-18T08:47:13Z</dcterms:created>
  <dcterms:modified xsi:type="dcterms:W3CDTF">2024-04-24T09:26:23Z</dcterms:modified>
</cp:coreProperties>
</file>