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5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31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98F0E-1DF4-FF45-8A46-36AF8A2F4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5F0304-4FAC-DD44-8520-65A5E5ED4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526008-BDC8-21C7-F605-38242CB0D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2407FB-6006-4FEB-F247-C983E18D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4F4CAA-1AF1-0F86-09C5-4D5CF3A8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13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0D7DF-C64D-D564-C3C3-ACFEA8A8E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D491E-0ED2-24D4-B13F-84BEFE335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79524C-033C-2312-4178-99507864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88662E-17FD-FEDD-5DA6-021E0C4A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BBAC05-A6C5-739A-8061-1FF79BEF3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93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E10E9-F35E-6D0E-9FF4-1091EEEB1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1311E4-A52F-0A18-E9BD-D5A8ADF15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61B59-ACE9-DB99-F109-1FF129E60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5AD12B-036B-171E-2113-DFD50A3A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647DB-05AC-7087-B318-D50EB995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65979-DA69-67BA-A6F1-D6E58FF4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67093A-ACFE-9AEB-139B-1C66E53CD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E42508-6F20-A5C9-70E6-D73CD3DD9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2FCC61-21A6-6EF5-8E70-AF21577B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1418D-EAEA-8B4C-2280-4EDAF9A13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5575B7-457B-CB68-EDF9-262947A23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24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11AED-8832-FBF0-7D9B-F7FE035B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077A09-441A-7653-EB52-009958907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27A12E-7320-4A7F-56AC-301C44972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AF1647-0E19-FCB8-F22E-C96AA99E6C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43FBAF4-5E32-C04C-E3DD-84396BC8B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DCE5DF-EADB-DFEA-D564-44A1492C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97281C5-331A-26B7-8914-B53F124A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D57631-27EF-17F4-5A5A-0AB0DFFB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9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E82B8-752C-3BA1-3A26-3BD47D574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C6C99D-AA99-6970-9E76-C0EC9C033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B8C506-FEE6-49B6-3C46-4198AF6B9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05064A-5D7E-E84D-C7CF-DFF69DC43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7AA2D1C-DA63-7225-72BE-72255F65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7F79B7-1856-0E55-21DB-C597FA67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183574-4721-64E2-A5DA-9FC69246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8E5CE-D469-334D-EC64-00211C22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88BEBE-6CFA-247C-04E7-42BE16BAD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1CA40F-FB23-4718-FEA5-4A4BF1256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72E874-FB1B-CEB7-1750-A0412645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88C79F-B8A6-F185-B1D9-EDE3470A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E0B190-12F1-108A-47B5-817E8875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457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57EB4-E5CD-D421-48F5-CC2118B4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55F369-BEA0-25AA-925D-D7CA6C602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4CBBDD-54B3-382E-FF80-D9C7F1E08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D86915-9CF4-8879-512A-35C69D1F1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05C764-AA01-72A0-D40E-B294AD41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3FB97F-3DCB-F2A7-42CB-4B1C19E6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78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125033-C0FA-6DD6-FCCD-922F73E8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D90E75-BC21-F61E-5B77-A62FE4A81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611348-DDEF-A799-62FD-D9EA9FA24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16F3B1-E5DA-F006-7C90-B3D65AF9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D89C8F-1D5E-BAAA-D1D2-0F816D0D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6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9590DAE-F76C-EF65-84F0-C0C40EFDF1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5BB64E-783A-D075-397D-72E0C8384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55DD1F-CB95-5747-05B2-A8EEE2B2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E28547-37D9-D46F-17E2-17BE862B1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F77951-51E4-6308-A6A5-7FBC93A0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0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E3732-8BFC-94A5-84E4-CD47A4E21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FCEA93-5FE6-6D44-FECC-49773E26B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BCC626-7313-0B16-42B9-8FF4335A68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8DB58-3120-41F2-81E1-EA21058A905C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824557-D207-6112-49DE-8D55560F1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BCA4C7-D1FA-2A65-E2B4-493EEA4F2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826CA-07D3-4FD4-8DBA-E90127BE8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1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10.0.10.102/sec/" TargetMode="External"/><Relationship Id="rId2" Type="http://schemas.openxmlformats.org/officeDocument/2006/relationships/hyperlink" Target="http://10.0.10.101/sec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A56B4E-1716-8791-A7FA-84C6CD17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3398" y="826140"/>
            <a:ext cx="2885201" cy="2885201"/>
          </a:xfrm>
          <a:prstGeom prst="rect">
            <a:avLst/>
          </a:prstGeom>
        </p:spPr>
      </p:pic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6BA04A72-38B6-AA92-996E-13314AAB31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723291"/>
              </p:ext>
            </p:extLst>
          </p:nvPr>
        </p:nvGraphicFramePr>
        <p:xfrm>
          <a:off x="4131831" y="3448663"/>
          <a:ext cx="3928333" cy="1064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1704881" imgH="461992" progId="CorelDraw.Graphic.24">
                  <p:embed/>
                </p:oleObj>
              </mc:Choice>
              <mc:Fallback>
                <p:oleObj name="CorelDRAW" r:id="rId4" imgW="1704881" imgH="461992" progId="CorelDraw.Graphic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31831" y="3448663"/>
                        <a:ext cx="3928333" cy="1064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C45E627-1C2E-98C9-4152-A8FCFE6CCA4F}"/>
              </a:ext>
            </a:extLst>
          </p:cNvPr>
          <p:cNvSpPr txBox="1"/>
          <p:nvPr/>
        </p:nvSpPr>
        <p:spPr>
          <a:xfrm>
            <a:off x="2064027" y="4857226"/>
            <a:ext cx="8063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проектирования умного дома</a:t>
            </a:r>
          </a:p>
        </p:txBody>
      </p:sp>
    </p:spTree>
    <p:extLst>
      <p:ext uri="{BB962C8B-B14F-4D97-AF65-F5344CB8AC3E}">
        <p14:creationId xmlns:p14="http://schemas.microsoft.com/office/powerpoint/2010/main" val="426431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567EF51-CC6A-0325-42A6-8B19F073AE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8584966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E94B209-6BB4-A247-0306-96665AF49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841581"/>
              </p:ext>
            </p:extLst>
          </p:nvPr>
        </p:nvGraphicFramePr>
        <p:xfrm>
          <a:off x="712201" y="2849506"/>
          <a:ext cx="3186082" cy="3183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1869174" imgH="1867133" progId="CorelDraw.Graphic.24">
                  <p:embed/>
                </p:oleObj>
              </mc:Choice>
              <mc:Fallback>
                <p:oleObj name="CorelDRAW" r:id="rId4" imgW="1869174" imgH="1867133" progId="CorelDraw.Graphic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2201" y="2849506"/>
                        <a:ext cx="3186082" cy="31833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705D7C4-140D-57FA-D90A-353DCE96B68D}"/>
              </a:ext>
            </a:extLst>
          </p:cNvPr>
          <p:cNvSpPr txBox="1"/>
          <p:nvPr/>
        </p:nvSpPr>
        <p:spPr>
          <a:xfrm>
            <a:off x="1282365" y="1708224"/>
            <a:ext cx="2045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Файлы </a:t>
            </a:r>
            <a:b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примера: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4885365" y="1048327"/>
            <a:ext cx="6594434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     Содержание:</a:t>
            </a:r>
            <a:br>
              <a:rPr lang="ru-RU" sz="3600" dirty="0"/>
            </a:br>
            <a:r>
              <a:rPr lang="ru-RU" sz="1200" dirty="0"/>
              <a:t> </a:t>
            </a:r>
            <a:endParaRPr lang="ru-RU" sz="3600" dirty="0"/>
          </a:p>
          <a:p>
            <a:pPr marL="457200" indent="-457200">
              <a:buAutoNum type="arabicParenR"/>
            </a:pPr>
            <a:r>
              <a:rPr lang="ru-RU" sz="2400" dirty="0"/>
              <a:t>Размеры помещений.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Список исполнительного оборудования: </a:t>
            </a:r>
            <a:br>
              <a:rPr lang="ru-RU" sz="2400" dirty="0"/>
            </a:br>
            <a:r>
              <a:rPr lang="ru-RU" sz="2400" dirty="0"/>
              <a:t>модель, функции, место расположения.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Архитектор: </a:t>
            </a:r>
            <a:br>
              <a:rPr lang="ru-RU" sz="2400" dirty="0"/>
            </a:br>
            <a:r>
              <a:rPr lang="ru-RU" sz="2400" dirty="0"/>
              <a:t>расстановка мебели, </a:t>
            </a:r>
            <a:br>
              <a:rPr lang="ru-RU" sz="2400" dirty="0"/>
            </a:br>
            <a:r>
              <a:rPr lang="ru-RU" sz="2400" dirty="0"/>
              <a:t>чертежи розеток и светильников.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Кабельный журнал.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Таблица портов управляющей автоматики.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План электрощита.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Кабельный журнал электрощита.</a:t>
            </a:r>
          </a:p>
          <a:p>
            <a:pPr marL="457200" indent="-457200">
              <a:buFontTx/>
              <a:buAutoNum type="arabicParenR"/>
            </a:pPr>
            <a:r>
              <a:rPr lang="ru-RU" sz="2400" dirty="0"/>
              <a:t>Оформление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71135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1379805" y="1048327"/>
            <a:ext cx="94323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Размеры помещений:</a:t>
            </a:r>
            <a:br>
              <a:rPr lang="ru-RU" sz="3600" dirty="0"/>
            </a:br>
            <a:r>
              <a:rPr lang="ru-RU" sz="2400" dirty="0"/>
              <a:t>(на примере двухкомнатной квартиры в панельном доме серии 97)</a:t>
            </a:r>
            <a:endParaRPr lang="ru-RU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B086FD-6313-7ED1-08E2-3437FE81D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752" y="1930322"/>
            <a:ext cx="7352495" cy="4606294"/>
          </a:xfrm>
          <a:prstGeom prst="rect">
            <a:avLst/>
          </a:prstGeom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58DD4E9-16B1-1697-5510-D6610948C4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330471" imgH="524682" progId="CorelDraw.Graphic.24">
                  <p:embed/>
                </p:oleObj>
              </mc:Choice>
              <mc:Fallback>
                <p:oleObj name="CorelDRAW" r:id="rId3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6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5336520" y="522864"/>
            <a:ext cx="5719836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Список оборудования: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освещение,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отопление,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вентиляция приточная и вытяжная,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кондиционирование,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увлажнение воздуха,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приводы штор,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видеонаблюдение,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контроль доступа и охрана,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пожарная сигнализация,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контроль протечек,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домофоны и телефоны,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 err="1"/>
              <a:t>мультирум</a:t>
            </a:r>
            <a:r>
              <a:rPr lang="ru-RU" sz="2400" dirty="0"/>
              <a:t> аудио и видео,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голосовой интерфейс,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400" dirty="0"/>
              <a:t>сбор и отправка данных счётчиков.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FC88F712-5AC4-E155-E1E7-4151ABB15D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0371BBC4-B408-F1A1-4734-A71413979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16" y="1132356"/>
            <a:ext cx="3902085" cy="520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1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1044885" y="1107129"/>
            <a:ext cx="10754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Чертежи розеток и света (по расстановке мебели):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B111FC-F6BD-E4DC-E0FF-690D5258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22" y="1753460"/>
            <a:ext cx="9377756" cy="4929510"/>
          </a:xfrm>
          <a:prstGeom prst="rect">
            <a:avLst/>
          </a:prstGeom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4567D591-F517-5D9E-BCA7-AC5B074D27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330471" imgH="524682" progId="CorelDraw.Graphic.24">
                  <p:embed/>
                </p:oleObj>
              </mc:Choice>
              <mc:Fallback>
                <p:oleObj name="CorelDRAW" r:id="rId3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448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864916" y="1361129"/>
            <a:ext cx="25939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Кабельный </a:t>
            </a:r>
            <a:br>
              <a:rPr lang="ru-RU" sz="3600" dirty="0"/>
            </a:br>
            <a:r>
              <a:rPr lang="ru-RU" sz="3600" dirty="0"/>
              <a:t>журнал: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3B7EBEB-FEFD-AC14-9FF5-8F9D9CF4054B}"/>
              </a:ext>
            </a:extLst>
          </p:cNvPr>
          <p:cNvSpPr txBox="1"/>
          <p:nvPr/>
        </p:nvSpPr>
        <p:spPr>
          <a:xfrm>
            <a:off x="3986533" y="352302"/>
            <a:ext cx="282067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b="1" spc="-10" dirty="0">
                <a:latin typeface="Calibri"/>
                <a:cs typeface="Calibri"/>
              </a:rPr>
              <a:t>Прихожая и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коридор</a:t>
            </a:r>
            <a:r>
              <a:rPr sz="550" b="1" spc="-5" dirty="0">
                <a:latin typeface="Calibri"/>
                <a:cs typeface="Calibri"/>
              </a:rPr>
              <a:t> 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П,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Кухня</a:t>
            </a:r>
            <a:r>
              <a:rPr sz="550" b="1" spc="-5" dirty="0">
                <a:latin typeface="Calibri"/>
                <a:cs typeface="Calibri"/>
              </a:rPr>
              <a:t> 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К,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Ванная</a:t>
            </a:r>
            <a:r>
              <a:rPr sz="550" b="1" spc="-5" dirty="0">
                <a:latin typeface="Calibri"/>
                <a:cs typeface="Calibri"/>
              </a:rPr>
              <a:t> 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В,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Туалет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5" dirty="0">
                <a:latin typeface="Calibri"/>
                <a:cs typeface="Calibri"/>
              </a:rPr>
              <a:t>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Т,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Спальня </a:t>
            </a:r>
            <a:r>
              <a:rPr sz="550" b="1" spc="-5" dirty="0">
                <a:latin typeface="Calibri"/>
                <a:cs typeface="Calibri"/>
              </a:rPr>
              <a:t>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5" dirty="0">
                <a:latin typeface="Calibri"/>
                <a:cs typeface="Calibri"/>
              </a:rPr>
              <a:t>С,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Гостиная</a:t>
            </a:r>
            <a:r>
              <a:rPr sz="550" b="1" spc="-5" dirty="0">
                <a:latin typeface="Calibri"/>
                <a:cs typeface="Calibri"/>
              </a:rPr>
              <a:t> 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Г,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b="1" spc="-15" dirty="0">
                <a:latin typeface="Calibri"/>
                <a:cs typeface="Calibri"/>
              </a:rPr>
              <a:t>Лоджия</a:t>
            </a:r>
            <a:r>
              <a:rPr sz="550" b="1" spc="-5" dirty="0">
                <a:latin typeface="Calibri"/>
                <a:cs typeface="Calibri"/>
              </a:rPr>
              <a:t> -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-10" dirty="0">
                <a:latin typeface="Calibri"/>
                <a:cs typeface="Calibri"/>
              </a:rPr>
              <a:t>Л</a:t>
            </a:r>
            <a:endParaRPr sz="550">
              <a:latin typeface="Calibri"/>
              <a:cs typeface="Calibri"/>
            </a:endParaRPr>
          </a:p>
        </p:txBody>
      </p:sp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4379AC32-FEA3-F8D1-ABE9-625CC9E35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882840"/>
              </p:ext>
            </p:extLst>
          </p:nvPr>
        </p:nvGraphicFramePr>
        <p:xfrm>
          <a:off x="3977909" y="454932"/>
          <a:ext cx="7675872" cy="5948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27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7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7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89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6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6446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6128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938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114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5179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51625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94481"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N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Начало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Конец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5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кабеля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Маркер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Длина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Примечание</a:t>
                      </a:r>
                      <a:r>
                        <a:rPr sz="5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5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размещению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4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Подр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1кл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2кл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Роз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RJ45-1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RJ45-2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Вывод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40"/>
                        </a:lnSpc>
                      </a:pPr>
                      <a:r>
                        <a:rPr sz="550" b="1" spc="-5" dirty="0">
                          <a:latin typeface="Calibri"/>
                          <a:cs typeface="Calibri"/>
                        </a:rPr>
                        <a:t>Станд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Цифр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40"/>
                        </a:lnSpc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Реле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Сим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Мосф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64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Димм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4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Перем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40"/>
                        </a:lnSpc>
                      </a:pPr>
                      <a:r>
                        <a:rPr sz="550" b="1" spc="-5" dirty="0">
                          <a:latin typeface="Calibri"/>
                          <a:cs typeface="Calibri"/>
                        </a:rPr>
                        <a:t>Кро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сс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 UT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P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40"/>
                        </a:lnSpc>
                      </a:pPr>
                      <a:r>
                        <a:rPr sz="550" b="1" spc="-5" dirty="0">
                          <a:latin typeface="Calibri"/>
                          <a:cs typeface="Calibri"/>
                        </a:rPr>
                        <a:t>Лока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се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коридор розетка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тё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лый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ол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люстра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 подсветка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минусы: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прихожая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С,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ЖЗ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 универсальный датчик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шлейфом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ШВВП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3х0,75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 датчик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шлейфом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ШВВП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3х0,75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59055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 выключатели туалета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ванны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П9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два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двухклавишных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рядом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домофон 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считыватель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П10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 датчики открытия двери и ригеля замка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П11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камера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П12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камера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доступа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в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одном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месте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точка доступа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П13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плиты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3х2,5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слева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справа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посветка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фартука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подсветка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карниза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жка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радиатора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оры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К9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 датчик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К10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шлейфом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ШВВП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3х0,75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телевизор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локальная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сеть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К11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управление увлажнением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воздуха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К12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стиральной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машины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фена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3х2,5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полотенцесушителя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тё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лый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ол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жка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подсветка потолка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зеркало свет 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подогрев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датчик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В8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на потолке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над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входом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розетки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биде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бойлера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3х2,5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тё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лый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ол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люстра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подсветка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вытяжка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датчик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на потолке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над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входом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счётчики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протечка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Т7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слева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справа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 подсветка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карниза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радиатора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89916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шторы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 универсальный датчик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шлейфом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ШВВП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3х0,75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телевизор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локальная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сеть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С8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справа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слева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гладильной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доски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подсветка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карниза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адресная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лента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радиатора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шторы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 датчик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Г9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шлейфом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ШВВП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3х0,75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телевизор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локальная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сеть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b="1" spc="-10" dirty="0">
                          <a:latin typeface="Calibri"/>
                          <a:cs typeface="Calibri"/>
                        </a:rPr>
                        <a:t>Г10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59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канальный кондиционер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розетка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9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тё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лый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п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ол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ВВГ-НГ(LS)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3х1,5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0"/>
                  </a:ext>
                </a:extLst>
              </a:tr>
              <a:tr h="89915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24В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75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1"/>
                  </a:ext>
                </a:extLst>
              </a:tr>
              <a:tr h="89909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универсальный датчик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выключатель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датчик на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потолке над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входом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2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24130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ичн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ый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чи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1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1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3"/>
                  </a:ext>
                </a:extLst>
              </a:tr>
              <a:tr h="94488">
                <a:tc>
                  <a:txBody>
                    <a:bodyPr/>
                    <a:lstStyle/>
                    <a:p>
                      <a:pPr marL="24130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64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сеть кондиционера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и камера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во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двор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щиток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UTP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5E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640"/>
                        </a:lnSpc>
                      </a:pPr>
                      <a:r>
                        <a:rPr sz="550" b="1" spc="-15" dirty="0">
                          <a:latin typeface="Calibri"/>
                          <a:cs typeface="Calibri"/>
                        </a:rPr>
                        <a:t>Л6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4"/>
                  </a:ext>
                </a:extLst>
              </a:tr>
              <a:tr h="94494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63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32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19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 marR="3175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34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16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12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40"/>
                        </a:lnSpc>
                      </a:pPr>
                      <a:r>
                        <a:rPr sz="550" spc="-10" dirty="0">
                          <a:latin typeface="Calibri"/>
                          <a:cs typeface="Calibri"/>
                        </a:rPr>
                        <a:t>14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64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8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5"/>
                  </a:ext>
                </a:extLst>
              </a:tr>
            </a:tbl>
          </a:graphicData>
        </a:graphic>
      </p:graphicFrame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994F3B02-B630-EEDE-4BB8-1063E9DFD9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3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2359239" y="1033957"/>
            <a:ext cx="7473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Планирование портов автоматики:</a:t>
            </a: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8A0A7690-D7EB-3D32-A414-39100105A66D}"/>
              </a:ext>
            </a:extLst>
          </p:cNvPr>
          <p:cNvSpPr txBox="1"/>
          <p:nvPr/>
        </p:nvSpPr>
        <p:spPr>
          <a:xfrm>
            <a:off x="1140534" y="1734835"/>
            <a:ext cx="22479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0" dirty="0">
                <a:latin typeface="Calibri"/>
                <a:cs typeface="Calibri"/>
              </a:rPr>
              <a:t>M</a:t>
            </a:r>
            <a:r>
              <a:rPr sz="800" spc="-5" dirty="0">
                <a:latin typeface="Calibri"/>
                <a:cs typeface="Calibri"/>
              </a:rPr>
              <a:t>D1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CE8F0662-391A-D362-6031-561B9069DC7E}"/>
              </a:ext>
            </a:extLst>
          </p:cNvPr>
          <p:cNvSpPr txBox="1"/>
          <p:nvPr/>
        </p:nvSpPr>
        <p:spPr>
          <a:xfrm>
            <a:off x="3187266" y="1734835"/>
            <a:ext cx="99314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http://10.0.10.101/sec/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2C0559FB-D51B-9E30-D3D4-2409CD05F30F}"/>
              </a:ext>
            </a:extLst>
          </p:cNvPr>
          <p:cNvSpPr txBox="1"/>
          <p:nvPr/>
        </p:nvSpPr>
        <p:spPr>
          <a:xfrm>
            <a:off x="5336105" y="1734835"/>
            <a:ext cx="22479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0" dirty="0">
                <a:latin typeface="Calibri"/>
                <a:cs typeface="Calibri"/>
              </a:rPr>
              <a:t>M</a:t>
            </a:r>
            <a:r>
              <a:rPr sz="800" spc="-5" dirty="0">
                <a:latin typeface="Calibri"/>
                <a:cs typeface="Calibri"/>
              </a:rPr>
              <a:t>D2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929ED1C7-C58C-171C-777A-4E4FC1A51C91}"/>
              </a:ext>
            </a:extLst>
          </p:cNvPr>
          <p:cNvSpPr txBox="1"/>
          <p:nvPr/>
        </p:nvSpPr>
        <p:spPr>
          <a:xfrm>
            <a:off x="7244153" y="1734835"/>
            <a:ext cx="99314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http://10.0.10.102/sec/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6D19CDE6-D374-FC56-FCF1-69A8E727DF9B}"/>
              </a:ext>
            </a:extLst>
          </p:cNvPr>
          <p:cNvSpPr txBox="1"/>
          <p:nvPr/>
        </p:nvSpPr>
        <p:spPr>
          <a:xfrm>
            <a:off x="9187253" y="1734835"/>
            <a:ext cx="35369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5" dirty="0">
                <a:latin typeface="Calibri"/>
                <a:cs typeface="Calibri"/>
              </a:rPr>
              <a:t>16PWM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2" name="object 7">
            <a:extLst>
              <a:ext uri="{FF2B5EF4-FFF2-40B4-BE49-F238E27FC236}">
                <a16:creationId xmlns:a16="http://schemas.microsoft.com/office/drawing/2014/main" id="{FA0F3FE3-DE10-9B87-F594-9B3411189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973788"/>
              </p:ext>
            </p:extLst>
          </p:nvPr>
        </p:nvGraphicFramePr>
        <p:xfrm>
          <a:off x="5319850" y="1881648"/>
          <a:ext cx="3683634" cy="44058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орт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Тип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Порт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Тип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пол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пол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пол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683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5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J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передатчик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ИК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пол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ПЛ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люстра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ЛП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J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передатчик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ИК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ЛЛ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5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J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передатчик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ИК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8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8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8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8683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движение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OUT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адресная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лента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Out-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aphicFrame>
        <p:nvGraphicFramePr>
          <p:cNvPr id="23" name="object 8">
            <a:extLst>
              <a:ext uri="{FF2B5EF4-FFF2-40B4-BE49-F238E27FC236}">
                <a16:creationId xmlns:a16="http://schemas.microsoft.com/office/drawing/2014/main" id="{54987D30-E897-1944-C613-1FDB37CA3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098989"/>
              </p:ext>
            </p:extLst>
          </p:nvPr>
        </p:nvGraphicFramePr>
        <p:xfrm>
          <a:off x="9170998" y="1881648"/>
          <a:ext cx="1976117" cy="2278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05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Порт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Тип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БП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65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Б24А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55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44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Б24Б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95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карниз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DIM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вытяжка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DIM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вытяжка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120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Б24В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0" dirty="0">
                          <a:latin typeface="Calibri"/>
                          <a:cs typeface="Calibri"/>
                        </a:rPr>
                        <a:t>P9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карниз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30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841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фартук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Б24Г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потолок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82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карниз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915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свет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30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DIM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вытяжка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DIM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" name="object 9">
            <a:extLst>
              <a:ext uri="{FF2B5EF4-FFF2-40B4-BE49-F238E27FC236}">
                <a16:creationId xmlns:a16="http://schemas.microsoft.com/office/drawing/2014/main" id="{9133EE84-A702-0685-8ED5-96E3FDBA9415}"/>
              </a:ext>
            </a:extLst>
          </p:cNvPr>
          <p:cNvSpPr txBox="1"/>
          <p:nvPr/>
        </p:nvSpPr>
        <p:spPr>
          <a:xfrm>
            <a:off x="1140534" y="6415040"/>
            <a:ext cx="227457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latin typeface="Calibri"/>
                <a:cs typeface="Calibri"/>
              </a:rPr>
              <a:t>Жирным шрифтом</a:t>
            </a:r>
            <a:r>
              <a:rPr sz="800" spc="-5" dirty="0">
                <a:latin typeface="Calibri"/>
                <a:cs typeface="Calibri"/>
              </a:rPr>
              <a:t> выделены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диммируемые порты.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10">
            <a:extLst>
              <a:ext uri="{FF2B5EF4-FFF2-40B4-BE49-F238E27FC236}">
                <a16:creationId xmlns:a16="http://schemas.microsoft.com/office/drawing/2014/main" id="{2CA4C9C9-7478-78E9-0939-53B166B79875}"/>
              </a:ext>
            </a:extLst>
          </p:cNvPr>
          <p:cNvSpPr/>
          <p:nvPr/>
        </p:nvSpPr>
        <p:spPr>
          <a:xfrm>
            <a:off x="1142566" y="6287532"/>
            <a:ext cx="2047239" cy="18415"/>
          </a:xfrm>
          <a:custGeom>
            <a:avLst/>
            <a:gdLst/>
            <a:ahLst/>
            <a:cxnLst/>
            <a:rect l="l" t="t" r="r" b="b"/>
            <a:pathLst>
              <a:path w="2047239" h="18414">
                <a:moveTo>
                  <a:pt x="2046732" y="0"/>
                </a:moveTo>
                <a:lnTo>
                  <a:pt x="0" y="0"/>
                </a:lnTo>
                <a:lnTo>
                  <a:pt x="0" y="18288"/>
                </a:lnTo>
                <a:lnTo>
                  <a:pt x="2046732" y="18288"/>
                </a:lnTo>
                <a:lnTo>
                  <a:pt x="20467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11">
            <a:extLst>
              <a:ext uri="{FF2B5EF4-FFF2-40B4-BE49-F238E27FC236}">
                <a16:creationId xmlns:a16="http://schemas.microsoft.com/office/drawing/2014/main" id="{31F23C21-9CDF-09D2-1C8C-058100B0A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736943"/>
              </p:ext>
            </p:extLst>
          </p:nvPr>
        </p:nvGraphicFramePr>
        <p:xfrm>
          <a:off x="1124278" y="1881648"/>
          <a:ext cx="4131305" cy="44058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17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8684"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орт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Тип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Порт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Тип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полотенцесушителя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Импульс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электросчётчик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гладильной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доски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импульс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ХВ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зеркало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обогрев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импульс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ГВ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зеркало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свет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датчики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протечки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водяные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краны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выключатель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шторы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683">
                <a:tc>
                  <a:txBody>
                    <a:bodyPr/>
                    <a:lstStyle/>
                    <a:p>
                      <a:pPr marL="19685" marR="3175">
                        <a:lnSpc>
                          <a:spcPts val="91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домофон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открыть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P13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гардины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считыватель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D0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радиатора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считыватель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D1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радиатора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радиатора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шторы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гардины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шторы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 marR="317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b="1" spc="-15" dirty="0">
                          <a:latin typeface="Calibri"/>
                          <a:cs typeface="Calibri"/>
                        </a:rPr>
                        <a:t>P28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гардины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P14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8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8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8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8683">
                <a:tc>
                  <a:txBody>
                    <a:bodyPr/>
                    <a:lstStyle/>
                    <a:p>
                      <a:pPr marL="19685" marR="317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OUT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увлажнение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насос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94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OUT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увлажнение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сброс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на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улице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P39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на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улице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I2C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ригеля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замка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IN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4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двери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2587">
                <a:tc>
                  <a:txBody>
                    <a:bodyPr/>
                    <a:lstStyle/>
                    <a:p>
                      <a:pPr marL="19685" marR="3175">
                        <a:lnSpc>
                          <a:spcPts val="94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8684">
                <a:tc>
                  <a:txBody>
                    <a:bodyPr/>
                    <a:lstStyle/>
                    <a:p>
                      <a:pPr marL="19685" marR="3175">
                        <a:lnSpc>
                          <a:spcPts val="915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P45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Out-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915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домофон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открыть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aphicFrame>
        <p:nvGraphicFramePr>
          <p:cNvPr id="27" name="Объект 26">
            <a:extLst>
              <a:ext uri="{FF2B5EF4-FFF2-40B4-BE49-F238E27FC236}">
                <a16:creationId xmlns:a16="http://schemas.microsoft.com/office/drawing/2014/main" id="{A5B85CBA-B7EA-FC25-E376-5DD5050669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330471" imgH="524682" progId="CorelDraw.Graphic.24">
                  <p:embed/>
                </p:oleObj>
              </mc:Choice>
              <mc:Fallback>
                <p:oleObj name="CorelDRAW" r:id="rId4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652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2963571" y="1279824"/>
            <a:ext cx="6264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Планирование электрощита: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76C9E131-806A-E582-3029-90C58761B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16331"/>
              </p:ext>
            </p:extLst>
          </p:nvPr>
        </p:nvGraphicFramePr>
        <p:xfrm>
          <a:off x="1707942" y="2306486"/>
          <a:ext cx="1296670" cy="3840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6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"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Подъезд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Описание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3"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кв.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723C3CC7-F41E-2E8D-58B9-2D3F94AAB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432195"/>
              </p:ext>
            </p:extLst>
          </p:nvPr>
        </p:nvGraphicFramePr>
        <p:xfrm>
          <a:off x="3195366" y="2306486"/>
          <a:ext cx="7558401" cy="35448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9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87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2024"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Шины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Рейка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Описание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Рейка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Описание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Рейка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Описание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Шины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100" marR="32384" indent="-248920">
                        <a:lnSpc>
                          <a:spcPct val="11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Cr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ard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CB1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0" marR="20955" algn="ctr">
                        <a:lnSpc>
                          <a:spcPct val="110000"/>
                        </a:lnSpc>
                        <a:spcBef>
                          <a:spcPts val="7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Кросс-плата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витой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пары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датчики</a:t>
                      </a:r>
                      <a:r>
                        <a:rPr sz="1100" spc="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шторы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MegaD2561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16PWM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выходов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А9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Автоматика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щитка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вытяжки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GND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4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А8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9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БП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полке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А7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Освещение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А6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5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Тёплые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полы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40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А5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гостиная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4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А4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спальня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9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100" marR="32384" indent="-24892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Cr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ard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CB0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82880" marR="171450" algn="ctr">
                        <a:lnSpc>
                          <a:spcPct val="110000"/>
                        </a:lnSpc>
                        <a:spcBef>
                          <a:spcPts val="7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сс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пл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та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ит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ы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да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ики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 marR="78740" indent="1270" algn="ctr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D2561  24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140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-  POE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10.0.10.102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Контроллер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А3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3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кухня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9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А2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0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туалет и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ванная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927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А1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3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прихожая 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коридор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8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29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ABB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F202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63/0,03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5" dirty="0">
                          <a:latin typeface="Calibri"/>
                          <a:cs typeface="Calibri"/>
                        </a:rPr>
                        <a:t>УЗО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59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УЗМ-51М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Защита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напряжению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9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 marR="78740" indent="635" algn="ctr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D2561  24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140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-  POE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10.0.10.101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Контроллер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532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MW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HDR-60-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27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Блок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питания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2545" marR="29845" indent="-1270" algn="ctr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ит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 и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маршр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утиз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1600" marR="88900" indent="-635" algn="ctr">
                        <a:lnSpc>
                          <a:spcPct val="11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НЕВА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МТ124 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E4P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Счётчик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64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1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RPi-RTC-PoE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10.0.10.5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893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Сервер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A550DFA-015B-1744-8AFA-007BB72C5C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1141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1F03B4-0A99-D945-F046-D67A611DC97E}"/>
              </a:ext>
            </a:extLst>
          </p:cNvPr>
          <p:cNvSpPr txBox="1"/>
          <p:nvPr/>
        </p:nvSpPr>
        <p:spPr>
          <a:xfrm>
            <a:off x="864916" y="1424702"/>
            <a:ext cx="30652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Кабели </a:t>
            </a:r>
            <a:br>
              <a:rPr lang="ru-RU" sz="3600" dirty="0"/>
            </a:br>
            <a:r>
              <a:rPr lang="ru-RU" sz="3600" dirty="0"/>
              <a:t>электрощита: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C2C8AAB-2F0A-9471-CA53-8ECD942CC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786544"/>
              </p:ext>
            </p:extLst>
          </p:nvPr>
        </p:nvGraphicFramePr>
        <p:xfrm>
          <a:off x="5972567" y="372169"/>
          <a:ext cx="2505072" cy="973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64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6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814">
                <a:tc>
                  <a:txBody>
                    <a:bodyPr/>
                    <a:lstStyle/>
                    <a:p>
                      <a:pPr marL="10160">
                        <a:lnSpc>
                          <a:spcPts val="180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ей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Кон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вытяжка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Т5К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7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7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A9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6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Но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В5К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23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К7К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Б24Б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Б24Б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карниз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С4ЖЗ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Л3С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9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Б24Б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Б24Б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Д (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Г6С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потолок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С4С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К6ЖЗ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Плюс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Б24Д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(коричневый)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Г6К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96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Б24Б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Б24Б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Плюс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Б24Г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(коричневый)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К5К,К6К,Л3К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потолок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Т4С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К6С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Б24Г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Плюс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Б24В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(коричневый)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Г5К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В6С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фартук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7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К5С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4958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9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Плюс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Б24Б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(коричневый)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Т4К,С4К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потолок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П6ЖЗ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к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Г5ЖЗ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4958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Ваго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Б24В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(синий)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Плюс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Б24А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(коричневый)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П6К,В6К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потолок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П6С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Г5С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09F6B98A-6E24-3BB8-7832-7AF22F6FD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83039"/>
              </p:ext>
            </p:extLst>
          </p:nvPr>
        </p:nvGraphicFramePr>
        <p:xfrm>
          <a:off x="4378463" y="372169"/>
          <a:ext cx="287020" cy="614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4">
                <a:tc gridSpan="2">
                  <a:txBody>
                    <a:bodyPr/>
                    <a:lstStyle/>
                    <a:p>
                      <a:pPr marL="10160">
                        <a:lnSpc>
                          <a:spcPts val="1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Шины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 gridSpan="2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У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5">
                <a:tc grid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16PWMP14NO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MW48VN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F0A9BFD5-571B-D36F-14D6-A346F0BB1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536092"/>
              </p:ext>
            </p:extLst>
          </p:nvPr>
        </p:nvGraphicFramePr>
        <p:xfrm>
          <a:off x="4378463" y="1029762"/>
          <a:ext cx="287020" cy="5867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3FA116AB-B3F4-C7CB-96A6-E59579735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717975"/>
              </p:ext>
            </p:extLst>
          </p:nvPr>
        </p:nvGraphicFramePr>
        <p:xfrm>
          <a:off x="5971036" y="1345230"/>
          <a:ext cx="3336286" cy="1359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4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351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0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224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5719">
                <a:tc gridSpan="13">
                  <a:txBody>
                    <a:bodyPr/>
                    <a:lstStyle/>
                    <a:p>
                      <a:pPr marL="10160">
                        <a:lnSpc>
                          <a:spcPts val="260"/>
                        </a:lnSpc>
                      </a:pPr>
                      <a:r>
                        <a:rPr sz="250" spc="10" dirty="0">
                          <a:latin typeface="Calibri"/>
                          <a:cs typeface="Calibri"/>
                        </a:rPr>
                        <a:t>MD2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LAN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PoE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передатчик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CB2J3P5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CB2J3P4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К4К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передатчик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CB2J3P2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6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Г4К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ТиВ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CB2J3P1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люстра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Питание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СВ1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СВ1J7P2,16PW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6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202">
                <a:tc rowSpan="7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CB1J2P8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5V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3.3V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196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выключатель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CB1J2P7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202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BA-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CB1J1P8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197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8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Г6ЖЗ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4202">
                <a:tc gridSpan="3"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CB2J1P4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люстра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CB1J1P7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В4К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Т2К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люстра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П5К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9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CB1J4P4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CB1J3P4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люстра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П4К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тёплый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ый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Л2К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CB1J2P4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4195"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CB1J1P4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4202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44189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45719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4572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CB1J5P7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CB1J6P1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10" name="object 6">
            <a:extLst>
              <a:ext uri="{FF2B5EF4-FFF2-40B4-BE49-F238E27FC236}">
                <a16:creationId xmlns:a16="http://schemas.microsoft.com/office/drawing/2014/main" id="{4AB6A4BD-583F-309B-FF59-F3F2CB9B7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92246"/>
              </p:ext>
            </p:extLst>
          </p:nvPr>
        </p:nvGraphicFramePr>
        <p:xfrm>
          <a:off x="4378463" y="1662235"/>
          <a:ext cx="287020" cy="1257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">
                <a:tc gridSpan="2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PE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ввод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BB63F0D6-348A-5A3F-7E6D-29F910494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707405"/>
              </p:ext>
            </p:extLst>
          </p:nvPr>
        </p:nvGraphicFramePr>
        <p:xfrm>
          <a:off x="5971043" y="2738179"/>
          <a:ext cx="3334382" cy="1344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4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28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0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161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5719">
                <a:tc gridSpan="13">
                  <a:txBody>
                    <a:bodyPr/>
                    <a:lstStyle/>
                    <a:p>
                      <a:pPr marL="10160">
                        <a:lnSpc>
                          <a:spcPts val="260"/>
                        </a:lnSpc>
                      </a:pPr>
                      <a:r>
                        <a:rPr sz="250" spc="10" dirty="0">
                          <a:latin typeface="Calibri"/>
                          <a:cs typeface="Calibri"/>
                        </a:rPr>
                        <a:t>MD1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Порт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CB1J4P3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LAN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PoE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Г8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Г8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Г8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Г8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6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водяные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краны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6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MD1+12В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12В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водяные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краны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Питание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СВ2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кранов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СВ2J7(P2,Р11)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6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гардины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196"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5V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202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3.3V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189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CB2J5P1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196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BA-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домофон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CB2J5P4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72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CB2J5P3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CB1J4P1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двери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CB2J4P5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зеркало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свет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В7К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домофон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CB2J5P5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ригеля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замка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CB2J4P4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b="1" dirty="0">
                          <a:latin typeface="Calibri"/>
                          <a:cs typeface="Calibri"/>
                        </a:rPr>
                        <a:t>P25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P1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зеркало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обогрев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В7ЖЗ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CB2J1P7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радиатора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Г7К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9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улице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CB2J6P3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гладильной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доски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датчики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протечки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улице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CB2J6P1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радиатора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С5К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8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увлажнение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сброс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CB2J6P4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розетка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полотенцесушителя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В2К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импульс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ГВ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увлажнение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насос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CB2J6P5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клапан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радиатора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К8К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CB1J2P3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P2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Фаза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сети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4202"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импульс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ХВ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CB1J2P1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4196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CB1J1P3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4202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ль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э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Счётчик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CB1J1P1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44189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CB1J3P3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4572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P30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CB1J3P1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12" name="object 8">
            <a:extLst>
              <a:ext uri="{FF2B5EF4-FFF2-40B4-BE49-F238E27FC236}">
                <a16:creationId xmlns:a16="http://schemas.microsoft.com/office/drawing/2014/main" id="{1F25AC95-50F2-B692-F4F9-CEF5023A6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044614"/>
              </p:ext>
            </p:extLst>
          </p:nvPr>
        </p:nvGraphicFramePr>
        <p:xfrm>
          <a:off x="4710695" y="3055158"/>
          <a:ext cx="1224912" cy="2626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8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19">
                <a:tc gridSpan="7">
                  <a:txBody>
                    <a:bodyPr/>
                    <a:lstStyle/>
                    <a:p>
                      <a:pPr marL="10160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CB1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Дж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24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02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3810" marR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Г9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10" dirty="0">
                          <a:latin typeface="Calibri"/>
                          <a:cs typeface="Calibri"/>
                        </a:rPr>
                        <a:t>IRDA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MD2P42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24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202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3175" marR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10" dirty="0">
                          <a:latin typeface="Calibri"/>
                          <a:cs typeface="Calibri"/>
                        </a:rPr>
                        <a:t>IRDA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MD2P41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4189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37465"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10" dirty="0">
                          <a:latin typeface="Calibri"/>
                          <a:cs typeface="Calibri"/>
                        </a:rPr>
                        <a:t>IRDA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MD2P40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24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44189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080" marR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441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MD1P29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MD1P14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24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44195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3175" marR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44189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260"/>
                        </a:lnSpc>
                        <a:spcBef>
                          <a:spcPts val="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29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43815" marR="3175">
                        <a:lnSpc>
                          <a:spcPts val="26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260">
                        <a:lnSpc>
                          <a:spcPts val="26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ts val="26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100"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29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24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44189">
                <a:tc row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43815"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245"/>
                        </a:lnSpc>
                        <a:spcBef>
                          <a:spcPts val="5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ьный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441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MD2P34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24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9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1"/>
                  </a:ext>
                </a:extLst>
              </a:tr>
            </a:tbl>
          </a:graphicData>
        </a:graphic>
      </p:graphicFrame>
      <p:sp>
        <p:nvSpPr>
          <p:cNvPr id="13" name="object 9">
            <a:extLst>
              <a:ext uri="{FF2B5EF4-FFF2-40B4-BE49-F238E27FC236}">
                <a16:creationId xmlns:a16="http://schemas.microsoft.com/office/drawing/2014/main" id="{73C3EC6F-7AD8-6589-2938-00384DC2A599}"/>
              </a:ext>
            </a:extLst>
          </p:cNvPr>
          <p:cNvSpPr txBox="1"/>
          <p:nvPr/>
        </p:nvSpPr>
        <p:spPr>
          <a:xfrm>
            <a:off x="9362959" y="351086"/>
            <a:ext cx="387985" cy="66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" spc="5" dirty="0">
                <a:latin typeface="Calibri"/>
                <a:cs typeface="Calibri"/>
              </a:rPr>
              <a:t>Рейка</a:t>
            </a:r>
            <a:r>
              <a:rPr sz="250" spc="-1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3</a:t>
            </a:r>
            <a:r>
              <a:rPr sz="250" spc="-15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Ввод</a:t>
            </a:r>
            <a:r>
              <a:rPr sz="250" spc="-1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и</a:t>
            </a:r>
            <a:r>
              <a:rPr sz="250" spc="-10" dirty="0">
                <a:latin typeface="Calibri"/>
                <a:cs typeface="Calibri"/>
              </a:rPr>
              <a:t> </a:t>
            </a:r>
            <a:r>
              <a:rPr sz="250" spc="10" dirty="0">
                <a:latin typeface="Calibri"/>
                <a:cs typeface="Calibri"/>
              </a:rPr>
              <a:t>автоматы</a:t>
            </a:r>
            <a:endParaRPr sz="250">
              <a:latin typeface="Calibri"/>
              <a:cs typeface="Calibri"/>
            </a:endParaRPr>
          </a:p>
        </p:txBody>
      </p:sp>
      <p:graphicFrame>
        <p:nvGraphicFramePr>
          <p:cNvPr id="14" name="object 10">
            <a:extLst>
              <a:ext uri="{FF2B5EF4-FFF2-40B4-BE49-F238E27FC236}">
                <a16:creationId xmlns:a16="http://schemas.microsoft.com/office/drawing/2014/main" id="{DEF63021-5DCB-DD46-839B-0378AF5CA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412986"/>
              </p:ext>
            </p:extLst>
          </p:nvPr>
        </p:nvGraphicFramePr>
        <p:xfrm>
          <a:off x="9361942" y="404935"/>
          <a:ext cx="1745612" cy="8488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Устройство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А9 B6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Автоматика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щитка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вытяжки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MW48V,MD1(P12,P13,P22-28),16PWMP6NO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FFF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0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А8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БП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полке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Б24(А,Б,В,Г,Д)К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85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А7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Освещение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MD2(P11,P12,P23,P24,P25,P26)NO,MD1(P9,P10)NO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0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А6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Тёплые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полы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MD2(P7,P8,P9,P22)NO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85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А5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 го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ин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Г1К,Г2К,MD1P8NO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0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А4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спальня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С1К,С2К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0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А3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К1К,К2К,К3К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0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А2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туалет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ванная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Т1К,В1К,MD1P7NO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5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А1 B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Розетки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прихожая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коридор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П1К,П2К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ABB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F202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A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86360">
                        <a:lnSpc>
                          <a:spcPts val="245"/>
                        </a:lnSpc>
                        <a:spcBef>
                          <a:spcPts val="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63/0,03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УЗО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У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ЗМ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1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УЗМ-51М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4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ЗМ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0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114300" marR="16510" indent="-86995">
                        <a:lnSpc>
                          <a:spcPct val="115999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НЕВА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МТ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4 AS  E4P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65"/>
                        </a:lnSpc>
                        <a:spcBef>
                          <a:spcPts val="10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Клемма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61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9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Клемма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импульсный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выход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992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15" name="object 11">
            <a:extLst>
              <a:ext uri="{FF2B5EF4-FFF2-40B4-BE49-F238E27FC236}">
                <a16:creationId xmlns:a16="http://schemas.microsoft.com/office/drawing/2014/main" id="{D3BF13D4-6487-D701-FD38-4F905044A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122253"/>
              </p:ext>
            </p:extLst>
          </p:nvPr>
        </p:nvGraphicFramePr>
        <p:xfrm>
          <a:off x="11173978" y="372169"/>
          <a:ext cx="641984" cy="614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4">
                <a:tc gridSpan="2">
                  <a:txBody>
                    <a:bodyPr/>
                    <a:lstStyle/>
                    <a:p>
                      <a:pPr marL="10160">
                        <a:lnSpc>
                          <a:spcPts val="18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Шины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 gridSpan="2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73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CB2J7P6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CB1J7P6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16PWMGND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6" name="object 12">
            <a:extLst>
              <a:ext uri="{FF2B5EF4-FFF2-40B4-BE49-F238E27FC236}">
                <a16:creationId xmlns:a16="http://schemas.microsoft.com/office/drawing/2014/main" id="{D10C44E0-FCA1-B4CC-A56C-AC39562E8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037889"/>
              </p:ext>
            </p:extLst>
          </p:nvPr>
        </p:nvGraphicFramePr>
        <p:xfrm>
          <a:off x="9555489" y="1312477"/>
          <a:ext cx="600710" cy="396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">
                <a:tc gridSpan="2">
                  <a:txBody>
                    <a:bodyPr/>
                    <a:lstStyle/>
                    <a:p>
                      <a:pPr marL="33020">
                        <a:lnSpc>
                          <a:spcPts val="21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Обозначения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цветов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Т568А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1">
                <a:tc>
                  <a:txBody>
                    <a:bodyPr/>
                    <a:lstStyle/>
                    <a:p>
                      <a:pPr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бело-зелёный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3">
                <a:tc>
                  <a:txBody>
                    <a:bodyPr/>
                    <a:lstStyle/>
                    <a:p>
                      <a:pPr>
                        <a:lnSpc>
                          <a:spcPts val="26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5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зелёный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8">
                <a:tc>
                  <a:txBody>
                    <a:bodyPr/>
                    <a:lstStyle/>
                    <a:p>
                      <a:pPr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2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бело-оранжевый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">
                <a:tc>
                  <a:txBody>
                    <a:bodyPr/>
                    <a:lstStyle/>
                    <a:p>
                      <a:pPr>
                        <a:lnSpc>
                          <a:spcPts val="24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4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синий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бело-синий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8">
                <a:tc>
                  <a:txBody>
                    <a:bodyPr/>
                    <a:lstStyle/>
                    <a:p>
                      <a:pPr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оранжевый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бело-коричневый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">
                <a:tc>
                  <a:txBody>
                    <a:bodyPr/>
                    <a:lstStyle/>
                    <a:p>
                      <a:pPr>
                        <a:lnSpc>
                          <a:spcPts val="21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1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коричневый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7" name="object 13">
            <a:extLst>
              <a:ext uri="{FF2B5EF4-FFF2-40B4-BE49-F238E27FC236}">
                <a16:creationId xmlns:a16="http://schemas.microsoft.com/office/drawing/2014/main" id="{A7F8CE68-382A-C018-9585-30F89A18736B}"/>
              </a:ext>
            </a:extLst>
          </p:cNvPr>
          <p:cNvSpPr txBox="1"/>
          <p:nvPr/>
        </p:nvSpPr>
        <p:spPr>
          <a:xfrm>
            <a:off x="9521454" y="1879660"/>
            <a:ext cx="42545" cy="66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" dirty="0">
                <a:latin typeface="Calibri"/>
                <a:cs typeface="Calibri"/>
              </a:rPr>
              <a:t>P</a:t>
            </a:r>
            <a:endParaRPr sz="250">
              <a:latin typeface="Calibri"/>
              <a:cs typeface="Calibri"/>
            </a:endParaRPr>
          </a:p>
        </p:txBody>
      </p:sp>
      <p:graphicFrame>
        <p:nvGraphicFramePr>
          <p:cNvPr id="18" name="object 14">
            <a:extLst>
              <a:ext uri="{FF2B5EF4-FFF2-40B4-BE49-F238E27FC236}">
                <a16:creationId xmlns:a16="http://schemas.microsoft.com/office/drawing/2014/main" id="{165FEE7F-6943-E2F3-A794-DA6E3D9BE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402836"/>
              </p:ext>
            </p:extLst>
          </p:nvPr>
        </p:nvGraphicFramePr>
        <p:xfrm>
          <a:off x="9555489" y="1768153"/>
          <a:ext cx="742950" cy="1661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">
                <a:tc gridSpan="2">
                  <a:txBody>
                    <a:bodyPr/>
                    <a:lstStyle/>
                    <a:p>
                      <a:pPr marL="33020">
                        <a:lnSpc>
                          <a:spcPts val="2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Обозначения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цветов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силового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кабеля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">
                <a:tc>
                  <a:txBody>
                    <a:bodyPr/>
                    <a:lstStyle/>
                    <a:p>
                      <a:pPr>
                        <a:lnSpc>
                          <a:spcPts val="25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5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коричневый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белый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">
                <a:tc>
                  <a:txBody>
                    <a:bodyPr/>
                    <a:lstStyle/>
                    <a:p>
                      <a:pPr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синий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1">
                <a:tc>
                  <a:txBody>
                    <a:bodyPr/>
                    <a:lstStyle/>
                    <a:p>
                      <a:pPr>
                        <a:lnSpc>
                          <a:spcPts val="2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жёлто-зелёный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жёлтый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object 15">
            <a:extLst>
              <a:ext uri="{FF2B5EF4-FFF2-40B4-BE49-F238E27FC236}">
                <a16:creationId xmlns:a16="http://schemas.microsoft.com/office/drawing/2014/main" id="{171BE343-9677-D6CD-D839-43D832DEE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675907"/>
              </p:ext>
            </p:extLst>
          </p:nvPr>
        </p:nvGraphicFramePr>
        <p:xfrm>
          <a:off x="9555489" y="1992181"/>
          <a:ext cx="653415" cy="2560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">
                <a:tc gridSpan="2">
                  <a:txBody>
                    <a:bodyPr/>
                    <a:lstStyle/>
                    <a:p>
                      <a:pPr marL="33020">
                        <a:lnSpc>
                          <a:spcPts val="2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Моторы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штор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DT82TS,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KT82TS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">
                <a:tc>
                  <a:txBody>
                    <a:bodyPr/>
                    <a:lstStyle/>
                    <a:p>
                      <a:pPr>
                        <a:lnSpc>
                          <a:spcPts val="25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54"/>
                        </a:lnSpc>
                      </a:pP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нн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ф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>
                        <a:lnSpc>
                          <a:spcPts val="26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6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ноль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2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защитный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проводник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">
                <a:tc>
                  <a:txBody>
                    <a:bodyPr/>
                    <a:lstStyle/>
                    <a:p>
                      <a:pPr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Серый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63">
                <a:tc>
                  <a:txBody>
                    <a:bodyPr/>
                    <a:lstStyle/>
                    <a:p>
                      <a:pPr>
                        <a:lnSpc>
                          <a:spcPts val="20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Чёрный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0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object 16">
            <a:extLst>
              <a:ext uri="{FF2B5EF4-FFF2-40B4-BE49-F238E27FC236}">
                <a16:creationId xmlns:a16="http://schemas.microsoft.com/office/drawing/2014/main" id="{9E8BD49C-567B-A59B-1199-256CA1D59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783802"/>
              </p:ext>
            </p:extLst>
          </p:nvPr>
        </p:nvGraphicFramePr>
        <p:xfrm>
          <a:off x="9555491" y="2304599"/>
          <a:ext cx="528955" cy="164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63">
                <a:tc gridSpan="2">
                  <a:txBody>
                    <a:bodyPr/>
                    <a:lstStyle/>
                    <a:p>
                      <a:pPr marL="33020">
                        <a:lnSpc>
                          <a:spcPts val="204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Подсветка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потолка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карниза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7">
                <a:tc>
                  <a:txBody>
                    <a:bodyPr/>
                    <a:lstStyle/>
                    <a:p>
                      <a:pPr>
                        <a:lnSpc>
                          <a:spcPts val="25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5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+24В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2">
                <a:tc>
                  <a:txBody>
                    <a:bodyPr/>
                    <a:lstStyle/>
                    <a:p>
                      <a:pPr>
                        <a:lnSpc>
                          <a:spcPts val="24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4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8">
                <a:tc>
                  <a:txBody>
                    <a:bodyPr/>
                    <a:lstStyle/>
                    <a:p>
                      <a:pPr>
                        <a:lnSpc>
                          <a:spcPts val="2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2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ЖЗ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-24В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карниз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object 17">
            <a:extLst>
              <a:ext uri="{FF2B5EF4-FFF2-40B4-BE49-F238E27FC236}">
                <a16:creationId xmlns:a16="http://schemas.microsoft.com/office/drawing/2014/main" id="{C0A40814-47E0-5F10-19C1-C8FC53C1EFEB}"/>
              </a:ext>
            </a:extLst>
          </p:cNvPr>
          <p:cNvSpPr txBox="1"/>
          <p:nvPr/>
        </p:nvSpPr>
        <p:spPr>
          <a:xfrm>
            <a:off x="5972058" y="4162611"/>
            <a:ext cx="816610" cy="66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" spc="5" dirty="0">
                <a:latin typeface="Calibri"/>
                <a:cs typeface="Calibri"/>
              </a:rPr>
              <a:t>На</a:t>
            </a:r>
            <a:r>
              <a:rPr sz="25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жёлтом</a:t>
            </a:r>
            <a:r>
              <a:rPr sz="25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фоне</a:t>
            </a:r>
            <a:r>
              <a:rPr sz="250" dirty="0">
                <a:latin typeface="Calibri"/>
                <a:cs typeface="Calibri"/>
              </a:rPr>
              <a:t> -</a:t>
            </a:r>
            <a:r>
              <a:rPr sz="250" spc="5" dirty="0">
                <a:latin typeface="Calibri"/>
                <a:cs typeface="Calibri"/>
              </a:rPr>
              <a:t> точки</a:t>
            </a:r>
            <a:r>
              <a:rPr sz="250" dirty="0">
                <a:latin typeface="Calibri"/>
                <a:cs typeface="Calibri"/>
              </a:rPr>
              <a:t> подключения</a:t>
            </a:r>
            <a:r>
              <a:rPr sz="250" spc="-5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кабелей</a:t>
            </a:r>
            <a:r>
              <a:rPr sz="25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к</a:t>
            </a:r>
            <a:r>
              <a:rPr sz="25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щитку</a:t>
            </a:r>
            <a:endParaRPr sz="250">
              <a:latin typeface="Calibri"/>
              <a:cs typeface="Calibri"/>
            </a:endParaRPr>
          </a:p>
        </p:txBody>
      </p:sp>
      <p:graphicFrame>
        <p:nvGraphicFramePr>
          <p:cNvPr id="22" name="object 18">
            <a:extLst>
              <a:ext uri="{FF2B5EF4-FFF2-40B4-BE49-F238E27FC236}">
                <a16:creationId xmlns:a16="http://schemas.microsoft.com/office/drawing/2014/main" id="{7BAB8CC2-6B37-F83F-0AC7-255FFDE8B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15982"/>
              </p:ext>
            </p:extLst>
          </p:nvPr>
        </p:nvGraphicFramePr>
        <p:xfrm>
          <a:off x="5231903" y="5682546"/>
          <a:ext cx="685165" cy="358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">
                <a:tc gridSpan="3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MeanWell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HDR-60-48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9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Автоматика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щитка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A9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Шина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Маршрутизатор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+48V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07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Маршрутизатор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-48V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-48V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3" name="object 19">
            <a:extLst>
              <a:ext uri="{FF2B5EF4-FFF2-40B4-BE49-F238E27FC236}">
                <a16:creationId xmlns:a16="http://schemas.microsoft.com/office/drawing/2014/main" id="{E7701989-9569-5D5C-368B-A4690853F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738593"/>
              </p:ext>
            </p:extLst>
          </p:nvPr>
        </p:nvGraphicFramePr>
        <p:xfrm>
          <a:off x="5231903" y="6086394"/>
          <a:ext cx="685165" cy="4465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19">
                <a:tc gridSpan="3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Rpi-RTC-PoE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B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SW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INT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5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02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89"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19">
                <a:tc gridSpan="2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N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4" name="object 20">
            <a:extLst>
              <a:ext uri="{FF2B5EF4-FFF2-40B4-BE49-F238E27FC236}">
                <a16:creationId xmlns:a16="http://schemas.microsoft.com/office/drawing/2014/main" id="{BC1239B2-D817-4841-93CF-31CFE463DB5E}"/>
              </a:ext>
            </a:extLst>
          </p:cNvPr>
          <p:cNvSpPr txBox="1"/>
          <p:nvPr/>
        </p:nvSpPr>
        <p:spPr>
          <a:xfrm>
            <a:off x="4711711" y="351086"/>
            <a:ext cx="320675" cy="66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" dirty="0">
                <a:latin typeface="Calibri"/>
                <a:cs typeface="Calibri"/>
              </a:rPr>
              <a:t>Р</a:t>
            </a:r>
            <a:r>
              <a:rPr sz="250" spc="5" dirty="0">
                <a:latin typeface="Calibri"/>
                <a:cs typeface="Calibri"/>
              </a:rPr>
              <a:t>ей</a:t>
            </a:r>
            <a:r>
              <a:rPr sz="250" dirty="0">
                <a:latin typeface="Calibri"/>
                <a:cs typeface="Calibri"/>
              </a:rPr>
              <a:t>к</a:t>
            </a:r>
            <a:r>
              <a:rPr sz="250" spc="5" dirty="0">
                <a:latin typeface="Calibri"/>
                <a:cs typeface="Calibri"/>
              </a:rPr>
              <a:t>а 1</a:t>
            </a:r>
            <a:r>
              <a:rPr sz="250" dirty="0">
                <a:latin typeface="Calibri"/>
                <a:cs typeface="Calibri"/>
              </a:rPr>
              <a:t> </a:t>
            </a:r>
            <a:r>
              <a:rPr sz="250" spc="5" dirty="0">
                <a:latin typeface="Calibri"/>
                <a:cs typeface="Calibri"/>
              </a:rPr>
              <a:t>К</a:t>
            </a:r>
            <a:r>
              <a:rPr sz="250" spc="10" dirty="0">
                <a:latin typeface="Calibri"/>
                <a:cs typeface="Calibri"/>
              </a:rPr>
              <a:t>р</a:t>
            </a:r>
            <a:r>
              <a:rPr sz="250" spc="5" dirty="0">
                <a:latin typeface="Calibri"/>
                <a:cs typeface="Calibri"/>
              </a:rPr>
              <a:t>о</a:t>
            </a:r>
            <a:r>
              <a:rPr sz="250" dirty="0">
                <a:latin typeface="Calibri"/>
                <a:cs typeface="Calibri"/>
              </a:rPr>
              <a:t>сс-</a:t>
            </a:r>
            <a:r>
              <a:rPr sz="250" spc="-5" dirty="0">
                <a:latin typeface="Calibri"/>
                <a:cs typeface="Calibri"/>
              </a:rPr>
              <a:t>п</a:t>
            </a:r>
            <a:r>
              <a:rPr sz="250" dirty="0">
                <a:latin typeface="Calibri"/>
                <a:cs typeface="Calibri"/>
              </a:rPr>
              <a:t>л</a:t>
            </a:r>
            <a:r>
              <a:rPr sz="250" spc="10" dirty="0">
                <a:latin typeface="Calibri"/>
                <a:cs typeface="Calibri"/>
              </a:rPr>
              <a:t>ат</a:t>
            </a:r>
            <a:r>
              <a:rPr sz="250" spc="5" dirty="0">
                <a:latin typeface="Calibri"/>
                <a:cs typeface="Calibri"/>
              </a:rPr>
              <a:t>ы</a:t>
            </a:r>
            <a:endParaRPr sz="250">
              <a:latin typeface="Calibri"/>
              <a:cs typeface="Calibri"/>
            </a:endParaRPr>
          </a:p>
        </p:txBody>
      </p:sp>
      <p:graphicFrame>
        <p:nvGraphicFramePr>
          <p:cNvPr id="25" name="object 21">
            <a:extLst>
              <a:ext uri="{FF2B5EF4-FFF2-40B4-BE49-F238E27FC236}">
                <a16:creationId xmlns:a16="http://schemas.microsoft.com/office/drawing/2014/main" id="{E58359FB-4F05-FB39-7519-81F9CCD55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825598"/>
              </p:ext>
            </p:extLst>
          </p:nvPr>
        </p:nvGraphicFramePr>
        <p:xfrm>
          <a:off x="4710695" y="404935"/>
          <a:ext cx="1224912" cy="2604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8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">
                <a:tc gridSpan="7"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CB2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Дж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Описание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Маркер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02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5080" marR="3175" algn="ctr">
                        <a:lnSpc>
                          <a:spcPct val="1000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Т7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Т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9685" marR="6350" indent="-1905" algn="just">
                        <a:lnSpc>
                          <a:spcPct val="115999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и, 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 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воду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MD1P11NO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воду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MD1P11NC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ё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чк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J7P1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GND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38100" marR="3175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К12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5240" marR="3175" algn="ctr">
                        <a:lnSpc>
                          <a:spcPct val="115999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рав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ен 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ие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нен 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ием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воздуха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Увлажнение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насос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Увлажнение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сброс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10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1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J6P1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202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36195" marR="3175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П10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2065" algn="ctr">
                        <a:lnSpc>
                          <a:spcPct val="115999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домофон </a:t>
                      </a:r>
                      <a:r>
                        <a:rPr sz="2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  ль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вход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Дверь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открыть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выход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MD1BA-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MD1P15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41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J5P1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ват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D1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MD1P16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5719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36195" marR="3175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П11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7780" marR="5080" indent="635" algn="ctr">
                        <a:lnSpc>
                          <a:spcPct val="115999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датчики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ия 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 и 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ригеля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замка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двери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MD1P42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ик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иге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я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MD1P43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J4P1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44196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43815" marR="3175">
                        <a:lnSpc>
                          <a:spcPct val="100000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П9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П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5240" marR="2540" algn="ctr">
                        <a:lnSpc>
                          <a:spcPct val="115999"/>
                        </a:lnSpc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кл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ат  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 ТиВ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J3P3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441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MD2P20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J3P6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ПЛ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J3P1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r>
                        <a:rPr sz="2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ПП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MD2P18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44196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3810" marR="3175" algn="ctr">
                        <a:lnSpc>
                          <a:spcPct val="100000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Л5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22860" marR="12065" algn="ctr">
                        <a:lnSpc>
                          <a:spcPct val="115999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ный 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441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MD1P39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44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J2P1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MD1P38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45720">
                <a:tc rowSpan="8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3810" marR="3175" algn="ctr">
                        <a:lnSpc>
                          <a:spcPct val="100000"/>
                        </a:lnSpc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Л4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Л</a:t>
                      </a:r>
                      <a:endParaRPr sz="250">
                        <a:latin typeface="Calibri"/>
                        <a:cs typeface="Calibri"/>
                      </a:endParaRPr>
                    </a:p>
                    <a:p>
                      <a:pPr marL="10160" algn="ctr">
                        <a:lnSpc>
                          <a:spcPct val="115999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уни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5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50" dirty="0">
                          <a:latin typeface="Calibri"/>
                          <a:cs typeface="Calibri"/>
                        </a:rPr>
                        <a:t>л 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ьный </a:t>
                      </a:r>
                      <a:r>
                        <a:rPr sz="2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датчик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RJ1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J1P8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J1P7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Кнопка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45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2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50" spc="5" dirty="0">
                          <a:latin typeface="Calibri"/>
                          <a:cs typeface="Calibri"/>
                        </a:rPr>
                        <a:t>минус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J1P5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441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J1P4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Движение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MD2P43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45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J1P3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SDA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MD1P41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442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J1P2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10"/>
                        </a:lnSpc>
                        <a:spcBef>
                          <a:spcPts val="3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+12V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457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0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-5" dirty="0">
                          <a:latin typeface="Calibri"/>
                          <a:cs typeface="Calibri"/>
                        </a:rPr>
                        <a:t>J1P1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dirty="0">
                          <a:latin typeface="Calibri"/>
                          <a:cs typeface="Calibri"/>
                        </a:rPr>
                        <a:t>SCL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235"/>
                        </a:lnSpc>
                        <a:spcBef>
                          <a:spcPts val="25"/>
                        </a:spcBef>
                      </a:pPr>
                      <a:r>
                        <a:rPr sz="250" spc="5" dirty="0">
                          <a:latin typeface="Calibri"/>
                          <a:cs typeface="Calibri"/>
                        </a:rPr>
                        <a:t>MD1P40</a:t>
                      </a:r>
                      <a:endParaRPr sz="250" dirty="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</a:tbl>
          </a:graphicData>
        </a:graphic>
      </p:graphicFrame>
      <p:graphicFrame>
        <p:nvGraphicFramePr>
          <p:cNvPr id="26" name="Объект 25">
            <a:extLst>
              <a:ext uri="{FF2B5EF4-FFF2-40B4-BE49-F238E27FC236}">
                <a16:creationId xmlns:a16="http://schemas.microsoft.com/office/drawing/2014/main" id="{74533520-B88E-152F-095A-E6E624162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3516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51CD18-7C87-5A87-D1D2-9234B0ED2F78}"/>
              </a:ext>
            </a:extLst>
          </p:cNvPr>
          <p:cNvSpPr txBox="1"/>
          <p:nvPr/>
        </p:nvSpPr>
        <p:spPr>
          <a:xfrm>
            <a:off x="5428006" y="497019"/>
            <a:ext cx="5967596" cy="670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MegaD</a:t>
            </a:r>
            <a:r>
              <a:rPr lang="en-US" sz="3600" dirty="0"/>
              <a:t> – </a:t>
            </a:r>
            <a:r>
              <a:rPr lang="ru-RU" sz="3600" dirty="0"/>
              <a:t>всё, что нужно.</a:t>
            </a:r>
            <a:br>
              <a:rPr lang="en-US" sz="3600" dirty="0"/>
            </a:br>
            <a:r>
              <a:rPr lang="en-US" sz="1000" dirty="0"/>
              <a:t> 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24 </a:t>
            </a:r>
            <a:r>
              <a:rPr lang="ru-RU" sz="2400" dirty="0"/>
              <a:t>различных блока на </a:t>
            </a:r>
            <a:r>
              <a:rPr lang="en-US" sz="2400" dirty="0"/>
              <a:t>DIN-</a:t>
            </a:r>
            <a:r>
              <a:rPr lang="ru-RU" sz="2400" dirty="0"/>
              <a:t>рейку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контроллеры всё-в-одном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выходы с реле, </a:t>
            </a:r>
            <a:r>
              <a:rPr lang="ru-RU" sz="2400" dirty="0" err="1"/>
              <a:t>диммерами</a:t>
            </a:r>
            <a:r>
              <a:rPr lang="ru-RU" sz="2400" dirty="0"/>
              <a:t>, 0-10В и др.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съёмные </a:t>
            </a:r>
            <a:r>
              <a:rPr lang="ru-RU" sz="2400" dirty="0" err="1"/>
              <a:t>клеммники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внутренние и наружные датчики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GSM-</a:t>
            </a:r>
            <a:r>
              <a:rPr lang="ru-RU" sz="2400" dirty="0"/>
              <a:t>модем и ИБП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OpenTherm</a:t>
            </a:r>
            <a:r>
              <a:rPr lang="en-US" sz="2400" dirty="0"/>
              <a:t> </a:t>
            </a:r>
            <a:r>
              <a:rPr lang="ru-RU" sz="2400" dirty="0"/>
              <a:t>и </a:t>
            </a:r>
            <a:r>
              <a:rPr lang="en-US" sz="2400" dirty="0" err="1"/>
              <a:t>eBUS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сервер с </a:t>
            </a:r>
            <a:r>
              <a:rPr lang="en-US" sz="2400" dirty="0"/>
              <a:t>RS485 </a:t>
            </a:r>
            <a:r>
              <a:rPr lang="ru-RU" sz="2400" dirty="0"/>
              <a:t>и </a:t>
            </a:r>
            <a:r>
              <a:rPr lang="en-US" sz="2400" dirty="0"/>
              <a:t>DALI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проверено временем – с 2014 года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самая низкая цена в России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самое компактное решение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более 1000 установок по всему миру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поддержка </a:t>
            </a:r>
            <a:r>
              <a:rPr lang="en-US" sz="2400" dirty="0" err="1"/>
              <a:t>OpenHAB</a:t>
            </a:r>
            <a:r>
              <a:rPr lang="en-US" sz="2400" dirty="0"/>
              <a:t> </a:t>
            </a:r>
            <a:r>
              <a:rPr lang="ru-RU" sz="2400" dirty="0"/>
              <a:t>и </a:t>
            </a:r>
            <a:r>
              <a:rPr lang="en-US" sz="2400" dirty="0"/>
              <a:t>Home Assistant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ведущий интегратор - </a:t>
            </a:r>
            <a:r>
              <a:rPr lang="en-US" sz="2400" dirty="0"/>
              <a:t>TOUCHON</a:t>
            </a:r>
            <a:r>
              <a:rPr lang="ru-RU" sz="2400" dirty="0"/>
              <a:t>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D7727D0-25AB-8D19-EA58-7ACC0BCA2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330471" imgH="524682" progId="CorelDraw.Graphic.24">
                  <p:embed/>
                </p:oleObj>
              </mc:Choice>
              <mc:Fallback>
                <p:oleObj name="CorelDRAW" r:id="rId2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>
            <a:extLst>
              <a:ext uri="{FF2B5EF4-FFF2-40B4-BE49-F238E27FC236}">
                <a16:creationId xmlns:a16="http://schemas.microsoft.com/office/drawing/2014/main" id="{F98ECE5C-BEC8-B2DC-63FD-D4AE0AA89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594" y="1350036"/>
            <a:ext cx="2739272" cy="167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1C374D0E-9F34-2D9F-CCC9-5D950687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76" y="3020992"/>
            <a:ext cx="3176412" cy="208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A438FFD7-B165-62DF-88BA-FEAB1699E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048" y="5228246"/>
            <a:ext cx="3646845" cy="9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467162-8B6D-8804-40C5-4DDA32A4A0B5}"/>
              </a:ext>
            </a:extLst>
          </p:cNvPr>
          <p:cNvSpPr txBox="1"/>
          <p:nvPr/>
        </p:nvSpPr>
        <p:spPr>
          <a:xfrm>
            <a:off x="4266813" y="1149411"/>
            <a:ext cx="36583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/>
              <a:t>Вопросы?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9E12A-D316-F271-0374-EF566F6FF8B1}"/>
              </a:ext>
            </a:extLst>
          </p:cNvPr>
          <p:cNvSpPr txBox="1"/>
          <p:nvPr/>
        </p:nvSpPr>
        <p:spPr>
          <a:xfrm>
            <a:off x="1087841" y="3831738"/>
            <a:ext cx="45833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Дмитрий Ермаков,</a:t>
            </a:r>
            <a:br>
              <a:rPr lang="ru-RU" sz="2400" dirty="0"/>
            </a:br>
            <a:r>
              <a:rPr lang="ru-RU" sz="2400" dirty="0"/>
              <a:t>технический директор </a:t>
            </a:r>
            <a:r>
              <a:rPr lang="en-US" sz="2400" dirty="0"/>
              <a:t>ab-log.ru</a:t>
            </a:r>
            <a:endParaRPr lang="ru-RU" sz="2400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263B1E3-1E30-CD16-1446-CD523E5DA7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56924"/>
              </p:ext>
            </p:extLst>
          </p:nvPr>
        </p:nvGraphicFramePr>
        <p:xfrm>
          <a:off x="6096000" y="2268488"/>
          <a:ext cx="3983017" cy="3983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49777" imgH="948740" progId="CorelDraw.Graphic.24">
                  <p:embed/>
                </p:oleObj>
              </mc:Choice>
              <mc:Fallback>
                <p:oleObj name="CorelDRAW" r:id="rId2" imgW="949777" imgH="948740" progId="CorelDraw.Graphic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0" y="2268488"/>
                        <a:ext cx="3983017" cy="3983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3B43469-D092-6626-C850-7BD20C4B0D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15970"/>
              </p:ext>
            </p:extLst>
          </p:nvPr>
        </p:nvGraphicFramePr>
        <p:xfrm>
          <a:off x="864916" y="522864"/>
          <a:ext cx="23304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330471" imgH="524682" progId="CorelDraw.Graphic.24">
                  <p:embed/>
                </p:oleObj>
              </mc:Choice>
              <mc:Fallback>
                <p:oleObj name="CorelDRAW" r:id="rId4" imgW="2330471" imgH="524682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567EF51-CC6A-0325-42A6-8B19F073A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4916" y="522864"/>
                        <a:ext cx="23304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4314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244254-E57E-4E17-8A7F-2DCF88BEBE9C}"/>
</file>

<file path=customXml/itemProps2.xml><?xml version="1.0" encoding="utf-8"?>
<ds:datastoreItem xmlns:ds="http://schemas.openxmlformats.org/officeDocument/2006/customXml" ds:itemID="{306BF9CB-1726-484E-BA7D-6F24070D1B26}"/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3640</Words>
  <Application>Microsoft Office PowerPoint</Application>
  <PresentationFormat>Широкоэкранный</PresentationFormat>
  <Paragraphs>2308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Times New Roman</vt:lpstr>
      <vt:lpstr>Тема Office</vt:lpstr>
      <vt:lpstr>CorelDRAW 2022 Graphic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Ермаков</dc:creator>
  <cp:lastModifiedBy>Дмитрий Ермаков</cp:lastModifiedBy>
  <cp:revision>3</cp:revision>
  <dcterms:created xsi:type="dcterms:W3CDTF">2024-04-21T21:17:33Z</dcterms:created>
  <dcterms:modified xsi:type="dcterms:W3CDTF">2024-04-21T22:44:09Z</dcterms:modified>
</cp:coreProperties>
</file>