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2" r:id="rId2"/>
    <p:sldId id="297" r:id="rId3"/>
    <p:sldId id="478" r:id="rId4"/>
    <p:sldId id="525" r:id="rId5"/>
    <p:sldId id="506" r:id="rId6"/>
    <p:sldId id="507" r:id="rId7"/>
    <p:sldId id="509" r:id="rId8"/>
    <p:sldId id="512" r:id="rId9"/>
    <p:sldId id="524" r:id="rId10"/>
    <p:sldId id="526" r:id="rId11"/>
    <p:sldId id="528" r:id="rId12"/>
    <p:sldId id="513" r:id="rId13"/>
    <p:sldId id="514" r:id="rId14"/>
    <p:sldId id="529" r:id="rId15"/>
    <p:sldId id="530" r:id="rId16"/>
    <p:sldId id="531" r:id="rId17"/>
    <p:sldId id="533" r:id="rId18"/>
    <p:sldId id="522" r:id="rId19"/>
    <p:sldId id="534" r:id="rId20"/>
    <p:sldId id="50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688" userDrawn="1">
          <p15:clr>
            <a:srgbClr val="A4A3A4"/>
          </p15:clr>
        </p15:guide>
        <p15:guide id="4" pos="4226" userDrawn="1">
          <p15:clr>
            <a:srgbClr val="A4A3A4"/>
          </p15:clr>
        </p15:guide>
        <p15:guide id="5" orient="horz" pos="1638" userDrawn="1">
          <p15:clr>
            <a:srgbClr val="A4A3A4"/>
          </p15:clr>
        </p15:guide>
        <p15:guide id="6" pos="7265" userDrawn="1">
          <p15:clr>
            <a:srgbClr val="A4A3A4"/>
          </p15:clr>
        </p15:guide>
        <p15:guide id="7" orient="horz" pos="3748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  <p15:guide id="9" pos="1413" userDrawn="1">
          <p15:clr>
            <a:srgbClr val="A4A3A4"/>
          </p15:clr>
        </p15:guide>
        <p15:guide id="10" pos="9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249"/>
    <a:srgbClr val="48CBA9"/>
    <a:srgbClr val="7FE675"/>
    <a:srgbClr val="335899"/>
    <a:srgbClr val="EBDED1"/>
    <a:srgbClr val="205D60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24" autoAdjust="0"/>
    <p:restoredTop sz="96015" autoAdjust="0"/>
  </p:normalViewPr>
  <p:slideViewPr>
    <p:cSldViewPr snapToGrid="0" showGuides="1">
      <p:cViewPr>
        <p:scale>
          <a:sx n="66" d="100"/>
          <a:sy n="66" d="100"/>
        </p:scale>
        <p:origin x="1695" y="759"/>
      </p:cViewPr>
      <p:guideLst>
        <p:guide orient="horz" pos="1003"/>
        <p:guide pos="3840"/>
        <p:guide pos="688"/>
        <p:guide pos="4226"/>
        <p:guide orient="horz" pos="1638"/>
        <p:guide pos="7265"/>
        <p:guide orient="horz" pos="3748"/>
        <p:guide orient="horz" pos="2160"/>
        <p:guide pos="1413"/>
        <p:guide pos="9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ACABE-45DD-4D25-9368-C4ED517C71F0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C09EB-3101-4D5D-B4F6-32CF21084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526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608A3-8E13-4DD3-89E0-F1E686707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C08D5C-9BDC-4FB8-911C-84A690604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A29162-8662-4BB5-873C-27D15EC8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03FA47-58A3-413C-8E08-944B9391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DC13F4-5D8B-4DA6-8AA6-447D84098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50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DFFAF-9B6F-4E4F-B38D-C71040EC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AB6C3F-F359-49DE-A4E1-F82E3FF74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3B0136-4B3E-4BD5-A16A-D815302A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3744C-8F09-4CEE-A79B-20F08321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039E53-2FE3-413A-8745-F36BE090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66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216A8-01DE-48F1-9505-A65E3EE5C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154B34-19C1-4F61-AE83-8A4D9E6E2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0A1968-CC2E-40D5-9A5A-0D811AFCB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41028C-A65D-4E56-959B-35316705B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79AC1-1855-4D12-BC82-6F4E4106A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9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102B54-C5C6-4902-963A-98913427F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23759D-E620-4FD7-9287-B69CF1C73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BCB4D1-A521-451E-ACE1-04ADDB85C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7B7185-1DC7-40F4-9199-EBC9B22C9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99A9F7-AB67-4F5F-951A-0259C55DB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2206E8-CDC6-450A-B400-12124F8B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54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59850C-8521-48E8-B338-7B93D723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090A55-6508-4A75-B265-0F28C0094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226153-F583-4020-A2B8-56CF44E6A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E967EA-17A9-4717-8E4D-7E911516FA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594F14C-4178-4FBF-8FB4-DEE45628CC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8CBB907-6F2D-452E-A240-2B1E25FDC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44BB28-A17B-403B-B0C6-A0FE15244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306FC14-61F8-449D-90A6-672411442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04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7B2DD-CC63-48DC-AF17-5F542A779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3D72F5-485E-4300-92B6-16421534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DB6A51-36E0-4CD1-9D79-425ABB7AD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9147F0-180D-43FE-BBC3-21F960170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6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AFE534-4921-43E3-BA39-4E6DAD244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12877D-C3BA-4605-8652-24AB9A49E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BFF8DC-F3B5-4162-9EC7-FB1288A4A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85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CD2D1-07BC-47F5-9AB0-4F061785A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FA8DB4-3521-4EB0-AE58-54465E192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F80740-8550-4358-9A60-7FCD71F60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08237E-673B-4847-BF99-93A8DFF8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6891A9-C87A-4C4E-9099-A1777614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623C6D-86CD-403E-A30B-B0BFB5F76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76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AE8AB-E0E4-4A5C-86D0-D4B4B767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C60FF6-E9E5-4085-8775-64E5EA6FA1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B0322D-B649-4125-8BF4-1C968B339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F44FCF-7363-4911-B4EA-BDD4895A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0459A-0A48-49ED-94D1-9757FB43E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7DB3EB-A6F3-4E6B-820B-2E2DD88D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17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51A16-4BDC-413E-BB74-83C0B64F7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BA8893-F874-40CD-9969-C5F2A589D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11F653-3883-408A-84E4-EDFB1D35D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B482DF-E596-4D0A-A36D-439C27402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9F82F-39B7-4F25-A795-1CD0A59B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754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4973DA-9BC7-4BE1-86B8-504B23C6D9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D58C260-7888-4F53-9A37-FE6990902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6A8274-17AB-4889-BAFB-59BA21ACB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C7E1EF-98FB-4CE1-B7A5-3714A93C1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1C45B5-1EED-45CA-8EEF-F66BDEFE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8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BAC5E-FCC4-46FD-A2E3-0F03CEF1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5DC06A-27D3-4A5F-AF13-AB778FECC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75A092-4E87-46FD-937D-8C06006FF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59EF-8787-46F3-A7B7-16E4C815C0D6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71CB64-554C-44C5-9DA1-EEA6420904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8CB847-EF70-4BC3-99D4-B1575E3BE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FEB7E-A4C2-492A-AFDE-60B09DD55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47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lef-elektro.ru" TargetMode="Externa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mailto:info@alef-elektro.ru" TargetMode="External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lef-elektro.ru" TargetMode="External" /><Relationship Id="rId2" Type="http://schemas.openxmlformats.org/officeDocument/2006/relationships/hyperlink" Target="http://www.alef-elektro.ru/" TargetMode="Externa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DDD765-CF19-4D6D-A495-29EAD69F1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871" y="1323379"/>
            <a:ext cx="2528258" cy="450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69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58A4E3-C4AC-41EE-B4DD-099E7319DE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9902A7-45E1-4190-954F-4129C3957683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12A2A1-39ED-464A-AD77-813D443F45EB}"/>
              </a:ext>
            </a:extLst>
          </p:cNvPr>
          <p:cNvSpPr txBox="1"/>
          <p:nvPr/>
        </p:nvSpPr>
        <p:spPr bwMode="auto">
          <a:xfrm>
            <a:off x="953997" y="3017042"/>
            <a:ext cx="1332734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тема: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0823D9-96A7-4E73-9155-958F78DAF165}"/>
              </a:ext>
            </a:extLst>
          </p:cNvPr>
          <p:cNvSpPr txBox="1"/>
          <p:nvPr/>
        </p:nvSpPr>
        <p:spPr bwMode="auto">
          <a:xfrm>
            <a:off x="6628248" y="569265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докладчик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Formular"/>
              </a:rPr>
              <a:t>: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25C1AC-9EB5-49B3-A1A5-A76411E14F9C}"/>
              </a:ext>
            </a:extLst>
          </p:cNvPr>
          <p:cNvSpPr txBox="1"/>
          <p:nvPr/>
        </p:nvSpPr>
        <p:spPr bwMode="auto">
          <a:xfrm>
            <a:off x="7902052" y="5700549"/>
            <a:ext cx="3692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Андрей Назаренко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B661BA-A0A7-4C09-9A6F-347F6338E529}"/>
              </a:ext>
            </a:extLst>
          </p:cNvPr>
          <p:cNvSpPr txBox="1"/>
          <p:nvPr/>
        </p:nvSpPr>
        <p:spPr bwMode="auto">
          <a:xfrm>
            <a:off x="2152142" y="3018873"/>
            <a:ext cx="64703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Умный дом от «Алеф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электро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D767F0-07EC-4D0E-AFE5-49C27952A645}"/>
              </a:ext>
            </a:extLst>
          </p:cNvPr>
          <p:cNvSpPr txBox="1"/>
          <p:nvPr/>
        </p:nvSpPr>
        <p:spPr bwMode="auto"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4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Google Shape;62;p13">
            <a:extLst>
              <a:ext uri="{FF2B5EF4-FFF2-40B4-BE49-F238E27FC236}">
                <a16:creationId xmlns:a16="http://schemas.microsoft.com/office/drawing/2014/main" id="{AAB339BC-DA44-4901-B067-5D4C6F5EDC58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НЕОБХОДИМО</a:t>
            </a:r>
            <a:endParaRPr lang="ru-RU" sz="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95D030-7268-40EB-9AE0-150AB07B42FB}"/>
              </a:ext>
            </a:extLst>
          </p:cNvPr>
          <p:cNvSpPr txBox="1"/>
          <p:nvPr/>
        </p:nvSpPr>
        <p:spPr bwMode="auto">
          <a:xfrm>
            <a:off x="1400455" y="2434910"/>
            <a:ext cx="98569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buAutoNum type="arabicPeriod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Управление освещением</a:t>
            </a:r>
          </a:p>
          <a:p>
            <a:pPr marL="449263" indent="-449263">
              <a:buAutoNum type="arabicPeriod"/>
            </a:pP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Климат (управление отоплением)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Безопасность инженерная: защита от протечек, замерзания конвекторов, отключение групп розеток и прочих потребителей на период отсутствия хозяев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Кабель для будущих проводных подключений (например, моторизированных штор)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Сенсорная панель возле входной двери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Мобильное приложение</a:t>
            </a:r>
            <a:endParaRPr lang="ru-RU" sz="2400" b="0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Возможность интеграции с голосовым помощником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96BF69-9F87-4FA2-BCAC-BF017B9819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53A082-140B-4F96-A5A1-576D771C354E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2928575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Google Shape;62;p13">
            <a:extLst>
              <a:ext uri="{FF2B5EF4-FFF2-40B4-BE49-F238E27FC236}">
                <a16:creationId xmlns:a16="http://schemas.microsoft.com/office/drawing/2014/main" id="{AAB339BC-DA44-4901-B067-5D4C6F5EDC58}"/>
              </a:ext>
            </a:extLst>
          </p:cNvPr>
          <p:cNvSpPr txBox="1"/>
          <p:nvPr/>
        </p:nvSpPr>
        <p:spPr bwMode="auto">
          <a:xfrm>
            <a:off x="-2113165" y="1395039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НЕОБХОДИМО</a:t>
            </a:r>
            <a:endParaRPr lang="ru-RU" sz="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95D030-7268-40EB-9AE0-150AB07B42FB}"/>
              </a:ext>
            </a:extLst>
          </p:cNvPr>
          <p:cNvSpPr txBox="1"/>
          <p:nvPr/>
        </p:nvSpPr>
        <p:spPr bwMode="auto">
          <a:xfrm>
            <a:off x="841655" y="2276675"/>
            <a:ext cx="7095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AutoNum type="arabicPeriod"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800100" lvl="1" indent="-342900">
              <a:buFont typeface="+mj-lt"/>
              <a:buAutoNum type="arabicPeriod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Управление светом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630334-A4E4-429E-A4BE-771ECFC529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300A8C-55B3-42A0-9E4E-039754EC8A62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126177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263C8C2-16B5-46C3-B7AC-B641297FC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F1CEEB-68B0-43D9-89BC-B438D7E7AA9A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4" name="Google Shape;62;p13">
            <a:extLst>
              <a:ext uri="{FF2B5EF4-FFF2-40B4-BE49-F238E27FC236}">
                <a16:creationId xmlns:a16="http://schemas.microsoft.com/office/drawing/2014/main" id="{02AB13EC-8B7D-44CD-9193-A16C63A6EAA9}"/>
              </a:ext>
            </a:extLst>
          </p:cNvPr>
          <p:cNvSpPr txBox="1"/>
          <p:nvPr/>
        </p:nvSpPr>
        <p:spPr bwMode="auto">
          <a:xfrm>
            <a:off x="-2113165" y="1395039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НЕОБХОДИМО</a:t>
            </a:r>
            <a:endParaRPr lang="ru-RU" sz="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681268-BE52-485C-B9A9-76646D328C74}"/>
              </a:ext>
            </a:extLst>
          </p:cNvPr>
          <p:cNvSpPr txBox="1"/>
          <p:nvPr/>
        </p:nvSpPr>
        <p:spPr bwMode="auto">
          <a:xfrm>
            <a:off x="1349656" y="2276675"/>
            <a:ext cx="10009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AutoNum type="arabicPeriod"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buFont typeface="+mj-lt"/>
              <a:buAutoNum type="arabicPeriod" startAt="2"/>
            </a:pPr>
            <a:r>
              <a:rPr lang="en-US" sz="4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Климат (управление отоплением) </a:t>
            </a:r>
          </a:p>
        </p:txBody>
      </p:sp>
    </p:spTree>
    <p:extLst>
      <p:ext uri="{BB962C8B-B14F-4D97-AF65-F5344CB8AC3E}">
        <p14:creationId xmlns:p14="http://schemas.microsoft.com/office/powerpoint/2010/main" val="589513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EC4E79-4988-44C6-BFBA-79EBB524AD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01D07C-057C-4415-A46C-673B7E332EC6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4" name="Google Shape;62;p13">
            <a:extLst>
              <a:ext uri="{FF2B5EF4-FFF2-40B4-BE49-F238E27FC236}">
                <a16:creationId xmlns:a16="http://schemas.microsoft.com/office/drawing/2014/main" id="{96FF999E-D342-4A7C-8A3E-E59235E21348}"/>
              </a:ext>
            </a:extLst>
          </p:cNvPr>
          <p:cNvSpPr txBox="1"/>
          <p:nvPr/>
        </p:nvSpPr>
        <p:spPr bwMode="auto">
          <a:xfrm>
            <a:off x="-2113165" y="1395039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НЕОБХОДИМО</a:t>
            </a:r>
            <a:endParaRPr lang="ru-RU" sz="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465243-61FC-4DEF-B9BA-D5D25EE81E94}"/>
              </a:ext>
            </a:extLst>
          </p:cNvPr>
          <p:cNvSpPr txBox="1"/>
          <p:nvPr/>
        </p:nvSpPr>
        <p:spPr bwMode="auto">
          <a:xfrm>
            <a:off x="1313371" y="2276675"/>
            <a:ext cx="102198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AutoNum type="arabicPeriod"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buFont typeface="+mj-lt"/>
              <a:buAutoNum type="arabicPeriod" startAt="3"/>
            </a:pPr>
            <a:r>
              <a:rPr lang="en-US" sz="4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Безопасность инженерная: </a:t>
            </a:r>
          </a:p>
          <a:p>
            <a:pPr marL="685800" lvl="1" indent="-571500">
              <a:buFont typeface="Arial" panose="020B0604020202020204" pitchFamily="34" charset="0"/>
              <a:buChar char="•"/>
            </a:pPr>
            <a:r>
              <a:rPr lang="ru-RU" sz="3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защита от протечек</a:t>
            </a:r>
          </a:p>
          <a:p>
            <a:pPr marL="685800" lvl="1" indent="-571500">
              <a:buFont typeface="Arial" panose="020B0604020202020204" pitchFamily="34" charset="0"/>
              <a:buChar char="•"/>
            </a:pPr>
            <a:r>
              <a:rPr lang="ru-RU" sz="3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защита от замерзания конвекторов</a:t>
            </a:r>
          </a:p>
          <a:p>
            <a:pPr marL="685800" lvl="1" indent="-571500">
              <a:buFont typeface="Arial" panose="020B0604020202020204" pitchFamily="34" charset="0"/>
              <a:buChar char="•"/>
            </a:pPr>
            <a:r>
              <a:rPr lang="ru-RU" sz="3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отключение групп розеток и прочих потребителей на период отсутствия хозяев.</a:t>
            </a:r>
          </a:p>
        </p:txBody>
      </p:sp>
    </p:spTree>
    <p:extLst>
      <p:ext uri="{BB962C8B-B14F-4D97-AF65-F5344CB8AC3E}">
        <p14:creationId xmlns:p14="http://schemas.microsoft.com/office/powerpoint/2010/main" val="3118204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CDF4ED-F4B3-4D81-90BA-987E9A591B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7A6E4B-31D2-4AFB-9A2F-D5BF8FF62CBF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0" name="Google Shape;62;p13">
            <a:extLst>
              <a:ext uri="{FF2B5EF4-FFF2-40B4-BE49-F238E27FC236}">
                <a16:creationId xmlns:a16="http://schemas.microsoft.com/office/drawing/2014/main" id="{DAA4CBA8-6630-4D88-9AEC-69903EE36E4D}"/>
              </a:ext>
            </a:extLst>
          </p:cNvPr>
          <p:cNvSpPr txBox="1"/>
          <p:nvPr/>
        </p:nvSpPr>
        <p:spPr bwMode="auto">
          <a:xfrm>
            <a:off x="-2113165" y="1395039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НЕОБХОДИМО</a:t>
            </a:r>
            <a:endParaRPr lang="ru-RU" sz="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DE274-061C-4DF8-A188-0D5D5081ACE5}"/>
              </a:ext>
            </a:extLst>
          </p:cNvPr>
          <p:cNvSpPr txBox="1"/>
          <p:nvPr/>
        </p:nvSpPr>
        <p:spPr bwMode="auto">
          <a:xfrm>
            <a:off x="1277086" y="2276675"/>
            <a:ext cx="102198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AutoNum type="arabicPeriod"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buFont typeface="+mj-lt"/>
              <a:buAutoNum type="arabicPeriod" startAt="4"/>
            </a:pPr>
            <a:r>
              <a:rPr lang="en-US" sz="4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Кабель для будущих проводных </a:t>
            </a:r>
            <a:r>
              <a:rPr lang="en-US" sz="4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ru-RU" sz="4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подключений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-RU" sz="3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например, моторизированных штор</a:t>
            </a:r>
          </a:p>
        </p:txBody>
      </p:sp>
    </p:spTree>
    <p:extLst>
      <p:ext uri="{BB962C8B-B14F-4D97-AF65-F5344CB8AC3E}">
        <p14:creationId xmlns:p14="http://schemas.microsoft.com/office/powerpoint/2010/main" val="582289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944CC7-F68C-44C9-AA41-139161C1A1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167ABD-05EF-43C9-B742-C3FCFB84D095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5" name="Google Shape;62;p13">
            <a:extLst>
              <a:ext uri="{FF2B5EF4-FFF2-40B4-BE49-F238E27FC236}">
                <a16:creationId xmlns:a16="http://schemas.microsoft.com/office/drawing/2014/main" id="{C4A3F492-38A5-4781-9C2F-09D05AD3499B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НЕОБХОДИМО</a:t>
            </a:r>
            <a:endParaRPr lang="ru-RU" sz="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05A026-BA6A-47C8-82B3-9312433028AC}"/>
              </a:ext>
            </a:extLst>
          </p:cNvPr>
          <p:cNvSpPr txBox="1"/>
          <p:nvPr/>
        </p:nvSpPr>
        <p:spPr bwMode="auto">
          <a:xfrm>
            <a:off x="1306112" y="2275097"/>
            <a:ext cx="9856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>
              <a:buFont typeface="+mj-lt"/>
              <a:buAutoNum type="arabicPeriod" startAt="5"/>
            </a:pPr>
            <a:r>
              <a:rPr lang="en-US" dirty="0"/>
              <a:t> </a:t>
            </a:r>
            <a:r>
              <a:rPr lang="ru-RU" dirty="0"/>
              <a:t>Сенсорная панель возле входной двери </a:t>
            </a:r>
          </a:p>
        </p:txBody>
      </p:sp>
    </p:spTree>
    <p:extLst>
      <p:ext uri="{BB962C8B-B14F-4D97-AF65-F5344CB8AC3E}">
        <p14:creationId xmlns:p14="http://schemas.microsoft.com/office/powerpoint/2010/main" val="409052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9CAC4D-EBF1-457D-B204-4D5E37ED28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A9E0F7-49CE-49E2-9EEC-945EFE27B8AA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2" name="Google Shape;62;p13">
            <a:extLst>
              <a:ext uri="{FF2B5EF4-FFF2-40B4-BE49-F238E27FC236}">
                <a16:creationId xmlns:a16="http://schemas.microsoft.com/office/drawing/2014/main" id="{2B76EDA1-5D40-4AF9-A488-ADC050FE3D04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НЕОБХОДИМО</a:t>
            </a:r>
            <a:endParaRPr lang="ru-RU" sz="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45D493-EDB5-4324-97A7-0595C292F620}"/>
              </a:ext>
            </a:extLst>
          </p:cNvPr>
          <p:cNvSpPr txBox="1"/>
          <p:nvPr/>
        </p:nvSpPr>
        <p:spPr bwMode="auto">
          <a:xfrm>
            <a:off x="1306112" y="2275097"/>
            <a:ext cx="9856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>
              <a:buFont typeface="+mj-lt"/>
              <a:buAutoNum type="arabicPeriod" startAt="6"/>
            </a:pPr>
            <a:r>
              <a:rPr lang="en-US" dirty="0"/>
              <a:t> </a:t>
            </a:r>
            <a:r>
              <a:rPr lang="ru-RU" dirty="0"/>
              <a:t>Мобильное 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290621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944CC7-F68C-44C9-AA41-139161C1A1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167ABD-05EF-43C9-B742-C3FCFB84D095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5" name="Google Shape;62;p13">
            <a:extLst>
              <a:ext uri="{FF2B5EF4-FFF2-40B4-BE49-F238E27FC236}">
                <a16:creationId xmlns:a16="http://schemas.microsoft.com/office/drawing/2014/main" id="{C4A3F492-38A5-4781-9C2F-09D05AD3499B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НЕОБХОДИМО</a:t>
            </a:r>
            <a:endParaRPr lang="ru-RU" sz="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05A026-BA6A-47C8-82B3-9312433028AC}"/>
              </a:ext>
            </a:extLst>
          </p:cNvPr>
          <p:cNvSpPr txBox="1"/>
          <p:nvPr/>
        </p:nvSpPr>
        <p:spPr bwMode="auto">
          <a:xfrm>
            <a:off x="1306112" y="2275097"/>
            <a:ext cx="9856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>
              <a:buFont typeface="+mj-lt"/>
              <a:buAutoNum type="arabicPeriod" startAt="7"/>
            </a:pPr>
            <a:r>
              <a:rPr lang="en-US" dirty="0"/>
              <a:t> </a:t>
            </a:r>
            <a:r>
              <a:rPr lang="ru-RU" dirty="0"/>
              <a:t>Возможность интеграции с голосовым помощником </a:t>
            </a:r>
          </a:p>
        </p:txBody>
      </p:sp>
    </p:spTree>
    <p:extLst>
      <p:ext uri="{BB962C8B-B14F-4D97-AF65-F5344CB8AC3E}">
        <p14:creationId xmlns:p14="http://schemas.microsoft.com/office/powerpoint/2010/main" val="1570255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Google Shape;62;p13">
            <a:extLst>
              <a:ext uri="{FF2B5EF4-FFF2-40B4-BE49-F238E27FC236}">
                <a16:creationId xmlns:a16="http://schemas.microsoft.com/office/drawing/2014/main" id="{AAB339BC-DA44-4901-B067-5D4C6F5EDC58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ЖЕЛАТЕЛЬНО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95D030-7268-40EB-9AE0-150AB07B42FB}"/>
              </a:ext>
            </a:extLst>
          </p:cNvPr>
          <p:cNvSpPr txBox="1"/>
          <p:nvPr/>
        </p:nvSpPr>
        <p:spPr bwMode="auto">
          <a:xfrm>
            <a:off x="1400454" y="2434910"/>
            <a:ext cx="101327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Управление освещением на протоколе </a:t>
            </a:r>
            <a:r>
              <a:rPr lang="ru-RU" sz="24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dali</a:t>
            </a: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Сенсорная 4” панель на входе в каждую жилую комнату 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ru-RU" sz="24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Приквартирная</a:t>
            </a: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вызывная панель 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ru-RU" sz="24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Управление вентиляцией, в целом – подготовкой воздуха, включая влажность. </a:t>
            </a:r>
          </a:p>
          <a:p>
            <a:pPr lvl="1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11.1 – Поддержка заданной температуры воздуха, управление и отоплением, и кондиционированием</a:t>
            </a:r>
            <a:endParaRPr lang="ru-RU" sz="2400" b="0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96BF69-9F87-4FA2-BCAC-BF017B9819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53A082-140B-4F96-A5A1-576D771C354E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390642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229AA83-0B50-4878-BA37-5ED3CF2D95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0C1985-6E2B-404B-A16F-2699F1D31C96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6" name="Google Shape;62;p13">
            <a:extLst>
              <a:ext uri="{FF2B5EF4-FFF2-40B4-BE49-F238E27FC236}">
                <a16:creationId xmlns:a16="http://schemas.microsoft.com/office/drawing/2014/main" id="{CC1AEC61-7BF4-4152-854D-FD3D018B678E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ЖЕЛАТЕЛЬНО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DBF30-A7A8-42BC-AEC9-17027D1710F8}"/>
              </a:ext>
            </a:extLst>
          </p:cNvPr>
          <p:cNvSpPr txBox="1"/>
          <p:nvPr/>
        </p:nvSpPr>
        <p:spPr bwMode="auto">
          <a:xfrm>
            <a:off x="1306112" y="2275097"/>
            <a:ext cx="10227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marL="457200" indent="-457200">
              <a:buFont typeface="+mj-lt"/>
              <a:buAutoNum type="arabicPeriod" startAt="8"/>
            </a:pPr>
            <a:r>
              <a:rPr lang="en-US" sz="4800" b="0" i="0" u="none" strike="noStrike" baseline="0" dirty="0">
                <a:latin typeface="Calibri" panose="020F0502020204030204" pitchFamily="34" charset="0"/>
              </a:rPr>
              <a:t> </a:t>
            </a:r>
            <a:r>
              <a:rPr lang="ru-RU" sz="4800" b="0" i="0" u="none" strike="noStrike" baseline="0" dirty="0">
                <a:latin typeface="Calibri" panose="020F0502020204030204" pitchFamily="34" charset="0"/>
              </a:rPr>
              <a:t>Сенсорная 4” панель на входе в каждую жилую комнату </a:t>
            </a:r>
          </a:p>
        </p:txBody>
      </p:sp>
    </p:spTree>
    <p:extLst>
      <p:ext uri="{BB962C8B-B14F-4D97-AF65-F5344CB8AC3E}">
        <p14:creationId xmlns:p14="http://schemas.microsoft.com/office/powerpoint/2010/main" val="1101011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55B77F-831C-42DC-A146-142A79437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84F4EC-3FD1-4C60-A4C4-F4CB892341D3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4" name="Google Shape;62;p13">
            <a:extLst>
              <a:ext uri="{FF2B5EF4-FFF2-40B4-BE49-F238E27FC236}">
                <a16:creationId xmlns:a16="http://schemas.microsoft.com/office/drawing/2014/main" id="{C6027CEE-638B-49F6-B093-3CC1125F195E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ЖЕЛАТЕЛЬНО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15CEBA-0859-49F3-946B-4D3653F88CCA}"/>
              </a:ext>
            </a:extLst>
          </p:cNvPr>
          <p:cNvSpPr txBox="1"/>
          <p:nvPr/>
        </p:nvSpPr>
        <p:spPr bwMode="auto">
          <a:xfrm>
            <a:off x="1306112" y="2275097"/>
            <a:ext cx="10227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>
              <a:buFont typeface="+mj-lt"/>
              <a:buAutoNum type="arabicPeriod" startAt="9"/>
            </a:pPr>
            <a:r>
              <a:rPr lang="en-US" dirty="0"/>
              <a:t> </a:t>
            </a:r>
            <a:r>
              <a:rPr lang="ru-RU" dirty="0"/>
              <a:t>Управление освещением на протоколе </a:t>
            </a:r>
            <a:r>
              <a:rPr lang="ru-RU" dirty="0" err="1"/>
              <a:t>dali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0898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55B77F-831C-42DC-A146-142A79437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84F4EC-3FD1-4C60-A4C4-F4CB892341D3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4" name="Google Shape;62;p13">
            <a:extLst>
              <a:ext uri="{FF2B5EF4-FFF2-40B4-BE49-F238E27FC236}">
                <a16:creationId xmlns:a16="http://schemas.microsoft.com/office/drawing/2014/main" id="{C6027CEE-638B-49F6-B093-3CC1125F195E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ЖЕЛАТЕЛЬНО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15CEBA-0859-49F3-946B-4D3653F88CCA}"/>
              </a:ext>
            </a:extLst>
          </p:cNvPr>
          <p:cNvSpPr txBox="1"/>
          <p:nvPr/>
        </p:nvSpPr>
        <p:spPr bwMode="auto">
          <a:xfrm>
            <a:off x="1018847" y="2275097"/>
            <a:ext cx="10227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>
              <a:buFont typeface="+mj-lt"/>
              <a:buAutoNum type="arabicPeriod" startAt="10"/>
            </a:pPr>
            <a:r>
              <a:rPr lang="en-US" dirty="0"/>
              <a:t> </a:t>
            </a:r>
            <a:r>
              <a:rPr lang="ru-RU" dirty="0" err="1"/>
              <a:t>Приквартирная</a:t>
            </a:r>
            <a:r>
              <a:rPr lang="ru-RU" dirty="0"/>
              <a:t> вызывная панель </a:t>
            </a:r>
          </a:p>
        </p:txBody>
      </p:sp>
    </p:spTree>
    <p:extLst>
      <p:ext uri="{BB962C8B-B14F-4D97-AF65-F5344CB8AC3E}">
        <p14:creationId xmlns:p14="http://schemas.microsoft.com/office/powerpoint/2010/main" val="370964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55B77F-831C-42DC-A146-142A79437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84F4EC-3FD1-4C60-A4C4-F4CB892341D3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4" name="Google Shape;62;p13">
            <a:extLst>
              <a:ext uri="{FF2B5EF4-FFF2-40B4-BE49-F238E27FC236}">
                <a16:creationId xmlns:a16="http://schemas.microsoft.com/office/drawing/2014/main" id="{C6027CEE-638B-49F6-B093-3CC1125F195E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ЖЕЛАТЕЛЬНО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15CEBA-0859-49F3-946B-4D3653F88CCA}"/>
              </a:ext>
            </a:extLst>
          </p:cNvPr>
          <p:cNvSpPr txBox="1"/>
          <p:nvPr/>
        </p:nvSpPr>
        <p:spPr bwMode="auto">
          <a:xfrm>
            <a:off x="769084" y="2275097"/>
            <a:ext cx="102270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marL="0" indent="0">
              <a:buNone/>
            </a:pPr>
            <a:r>
              <a:rPr lang="ru-RU" dirty="0"/>
              <a:t>11.1. Поддержка заданной температуры воздуха, управление и отоплением, и кондиционированием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275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55B77F-831C-42DC-A146-142A79437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84F4EC-3FD1-4C60-A4C4-F4CB892341D3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4" name="Google Shape;62;p13">
            <a:extLst>
              <a:ext uri="{FF2B5EF4-FFF2-40B4-BE49-F238E27FC236}">
                <a16:creationId xmlns:a16="http://schemas.microsoft.com/office/drawing/2014/main" id="{C6027CEE-638B-49F6-B093-3CC1125F195E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ЖЕЛАТЕЛЬНО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15CEBA-0859-49F3-946B-4D3653F88CCA}"/>
              </a:ext>
            </a:extLst>
          </p:cNvPr>
          <p:cNvSpPr txBox="1"/>
          <p:nvPr/>
        </p:nvSpPr>
        <p:spPr bwMode="auto">
          <a:xfrm>
            <a:off x="713974" y="2275097"/>
            <a:ext cx="102270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marL="0" indent="0">
              <a:buNone/>
            </a:pPr>
            <a:r>
              <a:rPr lang="ru-RU" dirty="0"/>
              <a:t>11.2. Управление вентиляцией, в целом – подготовкой воздуха, включая влажность.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148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Google Shape;62;p13">
            <a:extLst>
              <a:ext uri="{FF2B5EF4-FFF2-40B4-BE49-F238E27FC236}">
                <a16:creationId xmlns:a16="http://schemas.microsoft.com/office/drawing/2014/main" id="{AAB339BC-DA44-4901-B067-5D4C6F5EDC58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СОВРЕМЕННО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95D030-7268-40EB-9AE0-150AB07B42FB}"/>
              </a:ext>
            </a:extLst>
          </p:cNvPr>
          <p:cNvSpPr txBox="1"/>
          <p:nvPr/>
        </p:nvSpPr>
        <p:spPr bwMode="auto">
          <a:xfrm>
            <a:off x="1404274" y="2050282"/>
            <a:ext cx="101289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12"/>
            </a:pP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+mj-lt"/>
              <a:buAutoNum type="arabicPeriod" startAt="12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Интерактивный умный дом (отключаемая функция) 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Пример 1: Голосовой ассистент сообщит об изменениях погоды, климата в 	комнате, о приближающемся событии (например, запланированном зуме, 	который он же включит на телевизоре, задействует камеру и микрофон). 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Пример 2: Голосового ассистента можно спросить о статусе той или иной системы 	(например, закрыты ли все окна, какая влажность или когда ожидается водитель ). 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Пример 3: Голосовой ассистент отправит временный пропуск посетителю, а также 	сообщит, что гости заехали на парковку или прибыл курьер. </a:t>
            </a:r>
          </a:p>
          <a:p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+mj-lt"/>
              <a:buAutoNum type="arabicPeriod" startAt="13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Единая цифровая среда всего здания автоматизирует взаимодействие между всеми сущностями в ЖК: житель, управляющая компания, гости, службы безопасности.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96BF69-9F87-4FA2-BCAC-BF017B9819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53A082-140B-4F96-A5A1-576D771C354E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3977647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EBC9A1-B668-4328-AE4C-FBE885D539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B12749-16DF-4D5C-BF3A-E1673C9F5B97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3C986C-FA48-4773-B1D1-7D900CC593BE}"/>
              </a:ext>
            </a:extLst>
          </p:cNvPr>
          <p:cNvSpPr txBox="1"/>
          <p:nvPr/>
        </p:nvSpPr>
        <p:spPr>
          <a:xfrm>
            <a:off x="2196874" y="3902581"/>
            <a:ext cx="933631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Пример 1: Голосовой ассистент сообщит об изменениях погоды, климата в комнате, о приближающемся событии (например, запланированном зуме, который он же включит на телевизоре, задействует камеру и микрофон). </a:t>
            </a:r>
          </a:p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Пример 2: Голосового ассистента можно спросить о статусе той или иной системы (например, закрыты ли все окна, какая влажность или когда ожидается водитель ). </a:t>
            </a:r>
          </a:p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Пример 3: Голосовой ассистент отправит временный пропуск посетителю, а также сообщит, что гости заехали на парковку или прибыл курьер. </a:t>
            </a:r>
          </a:p>
        </p:txBody>
      </p:sp>
      <p:sp>
        <p:nvSpPr>
          <p:cNvPr id="15" name="Google Shape;62;p13">
            <a:extLst>
              <a:ext uri="{FF2B5EF4-FFF2-40B4-BE49-F238E27FC236}">
                <a16:creationId xmlns:a16="http://schemas.microsoft.com/office/drawing/2014/main" id="{488231AF-E6C1-4110-8E75-D6F5BE52C3F7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СОВРЕМЕННО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6D6602-5A1C-461F-B927-6E1603186815}"/>
              </a:ext>
            </a:extLst>
          </p:cNvPr>
          <p:cNvSpPr txBox="1"/>
          <p:nvPr/>
        </p:nvSpPr>
        <p:spPr bwMode="auto">
          <a:xfrm>
            <a:off x="772031" y="2267839"/>
            <a:ext cx="10227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marL="457200" indent="-457200">
              <a:buFont typeface="+mj-lt"/>
              <a:buAutoNum type="arabicPeriod" startAt="12"/>
            </a:pPr>
            <a:r>
              <a:rPr lang="ru-RU" sz="4800" dirty="0"/>
              <a:t>Интерактивный умный дом (отключаемая функция) </a:t>
            </a:r>
          </a:p>
        </p:txBody>
      </p:sp>
    </p:spTree>
    <p:extLst>
      <p:ext uri="{BB962C8B-B14F-4D97-AF65-F5344CB8AC3E}">
        <p14:creationId xmlns:p14="http://schemas.microsoft.com/office/powerpoint/2010/main" val="500869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EE94811-5319-47AE-96F0-8BF22C434D0A}"/>
              </a:ext>
            </a:extLst>
          </p:cNvPr>
          <p:cNvSpPr txBox="1"/>
          <p:nvPr/>
        </p:nvSpPr>
        <p:spPr>
          <a:xfrm>
            <a:off x="10128250" y="6098416"/>
            <a:ext cx="1625600" cy="378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alef-elektro.ru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EBC9A1-B668-4328-AE4C-FBE885D539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78"/>
          <a:stretch/>
        </p:blipFill>
        <p:spPr bwMode="auto">
          <a:xfrm>
            <a:off x="1018847" y="332781"/>
            <a:ext cx="770854" cy="7904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B12749-16DF-4D5C-BF3A-E1673C9F5B97}"/>
              </a:ext>
            </a:extLst>
          </p:cNvPr>
          <p:cNvSpPr txBox="1"/>
          <p:nvPr/>
        </p:nvSpPr>
        <p:spPr bwMode="auto">
          <a:xfrm>
            <a:off x="1901950" y="390252"/>
            <a:ext cx="3554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Умный дом и цифровая среда </a:t>
            </a:r>
            <a:br>
              <a:rPr lang="ru-RU" sz="1400" dirty="0"/>
            </a:br>
            <a:r>
              <a:rPr lang="ru-RU" sz="1400" dirty="0"/>
              <a:t>в квартирах и ЖК </a:t>
            </a:r>
            <a:br>
              <a:rPr lang="en-US" sz="1400" dirty="0"/>
            </a:br>
            <a:r>
              <a:rPr lang="ru-RU" sz="1400" dirty="0"/>
              <a:t>класса «Премиум», «Делюкс»</a:t>
            </a:r>
            <a:endParaRPr lang="ru-RU" sz="1200" i="1" dirty="0"/>
          </a:p>
        </p:txBody>
      </p:sp>
      <p:sp>
        <p:nvSpPr>
          <p:cNvPr id="15" name="Google Shape;62;p13">
            <a:extLst>
              <a:ext uri="{FF2B5EF4-FFF2-40B4-BE49-F238E27FC236}">
                <a16:creationId xmlns:a16="http://schemas.microsoft.com/office/drawing/2014/main" id="{488231AF-E6C1-4110-8E75-D6F5BE52C3F7}"/>
              </a:ext>
            </a:extLst>
          </p:cNvPr>
          <p:cNvSpPr txBox="1"/>
          <p:nvPr/>
        </p:nvSpPr>
        <p:spPr bwMode="auto">
          <a:xfrm>
            <a:off x="946941" y="1394250"/>
            <a:ext cx="887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СОВРЕМЕННО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6D6602-5A1C-461F-B927-6E1603186815}"/>
              </a:ext>
            </a:extLst>
          </p:cNvPr>
          <p:cNvSpPr txBox="1"/>
          <p:nvPr/>
        </p:nvSpPr>
        <p:spPr bwMode="auto">
          <a:xfrm>
            <a:off x="772030" y="2267839"/>
            <a:ext cx="107611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Font typeface="+mj-lt"/>
              <a:buAutoNum type="arabicPeriod" startAt="2"/>
              <a:defRPr sz="4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800100" lvl="1" indent="-342900">
              <a:buFont typeface="+mj-lt"/>
              <a:buAutoNum type="arabicPeriod"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marL="457200" indent="-457200">
              <a:buFont typeface="+mj-lt"/>
              <a:buAutoNum type="arabicPeriod" startAt="13"/>
            </a:pPr>
            <a:r>
              <a:rPr lang="ru-RU" sz="4800" dirty="0"/>
              <a:t>Единая цифровая среда всего здания автоматизирует взаимодействие между всеми сущностями в ЖК: </a:t>
            </a:r>
          </a:p>
          <a:p>
            <a:pPr marL="0" indent="0">
              <a:buNone/>
            </a:pPr>
            <a:r>
              <a:rPr lang="ru-RU" sz="3600" dirty="0"/>
              <a:t>		житель, управляющая компания, </a:t>
            </a:r>
          </a:p>
          <a:p>
            <a:pPr marL="0" indent="0">
              <a:buNone/>
            </a:pPr>
            <a:r>
              <a:rPr lang="ru-RU" sz="3600" dirty="0"/>
              <a:t>		гости, службы безопасности. </a:t>
            </a:r>
          </a:p>
        </p:txBody>
      </p:sp>
    </p:spTree>
    <p:extLst>
      <p:ext uri="{BB962C8B-B14F-4D97-AF65-F5344CB8AC3E}">
        <p14:creationId xmlns:p14="http://schemas.microsoft.com/office/powerpoint/2010/main" val="2831570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444D1-F6B0-95D7-6BC0-DDF5D67F5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A82142-8FCC-C68C-8196-8C1821469F46}"/>
              </a:ext>
            </a:extLst>
          </p:cNvPr>
          <p:cNvSpPr txBox="1"/>
          <p:nvPr/>
        </p:nvSpPr>
        <p:spPr>
          <a:xfrm>
            <a:off x="4383838" y="4352331"/>
            <a:ext cx="355411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hlinkClick r:id="rId2"/>
              </a:rPr>
              <a:t>www.alef-elektro.ru</a:t>
            </a:r>
            <a:br>
              <a:rPr lang="en-US" sz="1400" dirty="0"/>
            </a:br>
            <a:r>
              <a:rPr lang="en-US" sz="1400" dirty="0">
                <a:hlinkClick r:id="rId3"/>
              </a:rPr>
              <a:t>info@alef-elektro.ru</a:t>
            </a:r>
            <a:br>
              <a:rPr lang="ru-RU" sz="1400" dirty="0"/>
            </a:br>
            <a:endParaRPr lang="en-US" sz="1400" dirty="0"/>
          </a:p>
          <a:p>
            <a:pPr algn="ctr"/>
            <a:r>
              <a:rPr lang="ru-RU" sz="1700" kern="1500" dirty="0"/>
              <a:t>+7 499 110 09 05</a:t>
            </a:r>
          </a:p>
          <a:p>
            <a:pPr algn="ctr"/>
            <a:br>
              <a:rPr lang="ru-RU" sz="1400" dirty="0"/>
            </a:br>
            <a:r>
              <a:rPr lang="ru-RU" sz="1400" dirty="0"/>
              <a:t>Москва, ул. Вятская 49с1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4B6F90-F6CE-9C42-C864-C958ADD3F6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826" y="1285588"/>
            <a:ext cx="1544141" cy="275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79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AC158C-E278-40C9-A5F7-57E4B92930C3}"/>
</file>

<file path=customXml/itemProps2.xml><?xml version="1.0" encoding="utf-8"?>
<ds:datastoreItem xmlns:ds="http://schemas.openxmlformats.org/officeDocument/2006/customXml" ds:itemID="{F81045E1-5850-49E6-A26B-3F66DEEA88B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7814</TotalTime>
  <Words>873</Words>
  <Application>Microsoft Office PowerPoint</Application>
  <PresentationFormat>Широкоэкранный</PresentationFormat>
  <Paragraphs>102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Морозова</dc:creator>
  <cp:lastModifiedBy>Janna Aladysheva, Midexpo</cp:lastModifiedBy>
  <cp:revision>56</cp:revision>
  <dcterms:created xsi:type="dcterms:W3CDTF">2023-09-18T09:09:42Z</dcterms:created>
  <dcterms:modified xsi:type="dcterms:W3CDTF">2024-05-13T07:13:40Z</dcterms:modified>
</cp:coreProperties>
</file>