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6" r:id="rId6"/>
    <p:sldId id="267" r:id="rId7"/>
    <p:sldId id="262" r:id="rId8"/>
    <p:sldId id="270" r:id="rId9"/>
    <p:sldId id="276" r:id="rId10"/>
    <p:sldId id="277" r:id="rId11"/>
    <p:sldId id="279" r:id="rId12"/>
    <p:sldId id="280" r:id="rId13"/>
    <p:sldId id="269" r:id="rId14"/>
    <p:sldId id="261" r:id="rId15"/>
    <p:sldId id="26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3"/>
    <a:srgbClr val="F4CF09"/>
    <a:srgbClr val="FFD603"/>
    <a:srgbClr val="EBC60B"/>
    <a:srgbClr val="87720E"/>
    <a:srgbClr val="1A1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465" autoAdjust="0"/>
  </p:normalViewPr>
  <p:slideViewPr>
    <p:cSldViewPr snapToGrid="0" showGuides="1">
      <p:cViewPr varScale="1">
        <p:scale>
          <a:sx n="99" d="100"/>
          <a:sy n="99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DF31E-E264-A74D-9742-D531202D1E0E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ABFF5-7AC7-874B-8D11-D217713D9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9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ABFF5-7AC7-874B-8D11-D217713D949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6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ABFF5-7AC7-874B-8D11-D217713D949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310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ABFF5-7AC7-874B-8D11-D217713D94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727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ABFF5-7AC7-874B-8D11-D217713D949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35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9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7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92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29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3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3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35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9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7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91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73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2A9D2-9D63-470E-B460-7F17457BCC03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F9B7D-DA03-46BC-BE44-700BED95C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58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2.sv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13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4"/>
            <a:ext cx="12192000" cy="6856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17"/>
          <a:stretch/>
        </p:blipFill>
        <p:spPr>
          <a:xfrm>
            <a:off x="4319012" y="2329767"/>
            <a:ext cx="3553975" cy="8749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02040" y="3821414"/>
            <a:ext cx="8021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БОЛЕЕ </a:t>
            </a:r>
            <a:r>
              <a:rPr lang="ru-RU" b="1" dirty="0">
                <a:solidFill>
                  <a:srgbClr val="FFD603"/>
                </a:solidFill>
                <a:latin typeface="Montserrat" panose="00000500000000000000" pitchFamily="2" charset="-52"/>
              </a:rPr>
              <a:t>9 ЛЕТ </a:t>
            </a: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ПРОЕКТНОЙ СИСТЕМНОЙ ИНТЕГРАЦИИ В СФЕРЕ РАЗРАБОТКИ И ОСНАЩЕНИЯ МУЛЬТИМЕДИЙНЫХ РЕШЕНИЙ ДЛЯ ТЕЛЕВИДЕНИЯ, РАДИОВЕЩАНИЯ И КИНОПРОИЗВОДСТВА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393427"/>
            <a:ext cx="9666514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9883866" y="6084549"/>
            <a:ext cx="679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01</a:t>
            </a:r>
            <a:endParaRPr lang="ru-RU" sz="3600" dirty="0">
              <a:solidFill>
                <a:srgbClr val="FFD7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CD829-BA64-DD29-2729-266C1B191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4365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-6010"/>
            <a:ext cx="5114925" cy="68944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2926973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953" y="825810"/>
            <a:ext cx="1121666" cy="11186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953" y="2862157"/>
            <a:ext cx="1121666" cy="11216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953" y="4919334"/>
            <a:ext cx="1121666" cy="111861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291268" y="4579499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02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71265" y="5225830"/>
            <a:ext cx="0" cy="163217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32580" y="1669534"/>
            <a:ext cx="2595582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100" b="1" dirty="0">
                <a:solidFill>
                  <a:srgbClr val="FFD703"/>
                </a:solidFill>
                <a:latin typeface="Montserrat" panose="00000500000000000000" pitchFamily="2" charset="-52"/>
              </a:rPr>
              <a:t>TVA -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9367" y="2700585"/>
            <a:ext cx="62142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</a:t>
            </a:r>
            <a:r>
              <a:rPr lang="ru-RU" sz="1600" dirty="0">
                <a:solidFill>
                  <a:srgbClr val="FFD703"/>
                </a:solidFill>
                <a:latin typeface="Montserrat" panose="00000500000000000000" pitchFamily="2" charset="-52"/>
              </a:rPr>
              <a:t>профессионалов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, специализирующаяся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 вопросах создания аппаратно-студийных комплексов, подбора, настройки, коммутации и пусконаладки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вещательного оборудования и автоматизации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вещания полного цикла, а также поставках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оборудования и реализации комплексных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решений в телевидении, радиовещании и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кинопроизводстве. </a:t>
            </a:r>
          </a:p>
        </p:txBody>
      </p:sp>
    </p:spTree>
    <p:extLst>
      <p:ext uri="{BB962C8B-B14F-4D97-AF65-F5344CB8AC3E}">
        <p14:creationId xmlns:p14="http://schemas.microsoft.com/office/powerpoint/2010/main" val="272075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735209" y="0"/>
            <a:ext cx="7456791" cy="6869989"/>
          </a:xfrm>
          <a:prstGeom prst="rect">
            <a:avLst/>
          </a:prstGeom>
          <a:solidFill>
            <a:srgbClr val="1A1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08" y="0"/>
            <a:ext cx="3723001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2" r="1"/>
          <a:stretch/>
        </p:blipFill>
        <p:spPr>
          <a:xfrm>
            <a:off x="1014413" y="0"/>
            <a:ext cx="134348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1510" y="5791554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03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01507" y="6477000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214907" y="1816352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112513" y="1321936"/>
            <a:ext cx="569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01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17277" y="1854367"/>
            <a:ext cx="28321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обеспечит оптовые и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розничные поставки аудио-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и видеооборудования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от ведущих мировых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производителей;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521111" y="1816352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8418717" y="1321936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02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423480" y="1854367"/>
            <a:ext cx="35018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подберет профессиональное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оборудование под конкретные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задачи и обеспечит его поставку,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установку и пусконаладку;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14907" y="3440989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112513" y="2946573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03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17277" y="3479004"/>
            <a:ext cx="32624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спроектирует и построит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аппаратно-студийный комплекс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(телевизионная или радио-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вещательная студия) под любые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цели, задачи и бюджет;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521111" y="3440989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418717" y="2946573"/>
            <a:ext cx="675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04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423480" y="3479004"/>
            <a:ext cx="35018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внедрит систему автоматизации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производственных процессов в </a:t>
            </a:r>
          </a:p>
          <a:p>
            <a:r>
              <a:rPr lang="ru-RU" sz="1400" dirty="0" err="1">
                <a:solidFill>
                  <a:schemeClr val="bg1"/>
                </a:solidFill>
                <a:latin typeface="Montserrat" panose="00000500000000000000" pitchFamily="2" charset="-52"/>
              </a:rPr>
              <a:t>продакшне</a:t>
            </a: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;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214907" y="5071267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112513" y="4576851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05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117277" y="5109282"/>
            <a:ext cx="32624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предоставит в аренду ПТС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 техническим и творческим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персоналом;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8521111" y="5071267"/>
            <a:ext cx="1647856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8418717" y="4576851"/>
            <a:ext cx="6575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D703"/>
                </a:solidFill>
                <a:latin typeface="Montserrat" panose="00000500000000000000" pitchFamily="2" charset="-52"/>
              </a:rPr>
              <a:t>06</a:t>
            </a:r>
            <a:endParaRPr lang="ru-RU" sz="2800" dirty="0">
              <a:solidFill>
                <a:srgbClr val="FFD703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23480" y="5109282"/>
            <a:ext cx="350181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организует </a:t>
            </a:r>
            <a:r>
              <a:rPr lang="ru-RU" sz="1400" dirty="0" err="1">
                <a:solidFill>
                  <a:schemeClr val="bg1"/>
                </a:solidFill>
                <a:latin typeface="Montserrat" panose="00000500000000000000" pitchFamily="2" charset="-52"/>
              </a:rPr>
              <a:t>Playout</a:t>
            </a: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и CG для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телеканалов, </a:t>
            </a:r>
            <a:r>
              <a:rPr lang="ru-RU" sz="1400" dirty="0" err="1">
                <a:solidFill>
                  <a:schemeClr val="bg1"/>
                </a:solidFill>
                <a:latin typeface="Montserrat" panose="00000500000000000000" pitchFamily="2" charset="-52"/>
              </a:rPr>
              <a:t>стриминг</a:t>
            </a: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24/7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 любом формате </a:t>
            </a:r>
            <a:r>
              <a:rPr lang="ru-RU" sz="1400" dirty="0" err="1">
                <a:solidFill>
                  <a:schemeClr val="bg1"/>
                </a:solidFill>
                <a:latin typeface="Montserrat" panose="00000500000000000000" pitchFamily="2" charset="-52"/>
              </a:rPr>
              <a:t>бродкастового</a:t>
            </a: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качества, в т. ч. посредством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собственных разработок -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 наложением управляемой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графики и с резервированием.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126802" y="35114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D703"/>
                </a:solidFill>
                <a:latin typeface="Montserrat" panose="00000500000000000000" pitchFamily="2" charset="-52"/>
              </a:rPr>
              <a:t>TVA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 РЕШИТ ДЛЯ ВАС 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СЛЕДУЮЩИЕ ВОПРОСЫ:</a:t>
            </a:r>
          </a:p>
        </p:txBody>
      </p:sp>
    </p:spTree>
    <p:extLst>
      <p:ext uri="{BB962C8B-B14F-4D97-AF65-F5344CB8AC3E}">
        <p14:creationId xmlns:p14="http://schemas.microsoft.com/office/powerpoint/2010/main" val="246080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"/>
            <a:ext cx="12192000" cy="35561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723" y="896"/>
            <a:ext cx="2557277" cy="35561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49" y="4627847"/>
            <a:ext cx="1797177" cy="2637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49" y="3990688"/>
            <a:ext cx="1797177" cy="4249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7" y="4076665"/>
            <a:ext cx="1786758" cy="264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7" y="5462982"/>
            <a:ext cx="1809385" cy="2875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86" y="5316547"/>
            <a:ext cx="1780142" cy="64297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1303888" y="5791554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04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1712013" y="6477000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35449" y="671973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D703"/>
                </a:solidFill>
                <a:latin typeface="Montserrat" panose="00000500000000000000" pitchFamily="2" charset="-52"/>
              </a:rPr>
              <a:t>TVA - 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ОФИЦИАЛЬНЫЙ ДИСТРИБЬЮТОР 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БОЛЕЕ 30 ВЕДУЩИХ МИРОВЫХ </a:t>
            </a:r>
          </a:p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ПРОИЗВОДИТЕЛЕЙ И ЕДИНСТВЕННЫЙ НА ТЕРРИТОРИИ РОССИИ СЕРТИФИЦИРОВАННЫЙ СЕРВИСНЫЙ ЦЕНТР </a:t>
            </a: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2759" y="4630183"/>
            <a:ext cx="11047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HOLLYLAND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17091" y="4005365"/>
            <a:ext cx="2278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Остальные бренды можете посмотреть на нашем сайте </a:t>
            </a:r>
            <a:r>
              <a:rPr lang="en-US" sz="1200" b="1" dirty="0">
                <a:latin typeface="Montserrat" panose="00000500000000000000" pitchFamily="2" charset="-52"/>
              </a:rPr>
              <a:t>www.tva.ru</a:t>
            </a:r>
            <a:endParaRPr lang="ru-RU" sz="1200" b="1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091" y="4775673"/>
            <a:ext cx="1662138" cy="1662138"/>
          </a:xfrm>
          <a:prstGeom prst="rect">
            <a:avLst/>
          </a:prstGeom>
        </p:spPr>
      </p:pic>
      <p:pic>
        <p:nvPicPr>
          <p:cNvPr id="1026" name="Picture 2" descr="https://saxmarket.ru/upload/iblock/aa9/qt5h40vujza5zzvpbpeipk6atng4juz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7" y="5341650"/>
            <a:ext cx="1316318" cy="53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36" y="4627846"/>
            <a:ext cx="1797177" cy="263731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832378" y="4630737"/>
            <a:ext cx="11624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KATO VISION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39" y="6016996"/>
            <a:ext cx="1797177" cy="263731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889539" y="6020417"/>
            <a:ext cx="7761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ACEMIC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038" y="6019430"/>
            <a:ext cx="1797177" cy="26373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2872194" y="6024723"/>
            <a:ext cx="1088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PANASONIC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284" y="4627846"/>
            <a:ext cx="1797177" cy="26373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86" y="6019430"/>
            <a:ext cx="1797177" cy="263731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638322" y="6027050"/>
            <a:ext cx="18053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BLACKMAGIC DESIGN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535" y="3800094"/>
            <a:ext cx="802873" cy="80556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215212" y="4627560"/>
            <a:ext cx="6703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latin typeface="Montserrat" panose="00000500000000000000" pitchFamily="2" charset="-52"/>
              </a:rPr>
              <a:t>ЛОМО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686" y="4641114"/>
            <a:ext cx="1797177" cy="26373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788" y="6032698"/>
            <a:ext cx="1797177" cy="263731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7270854" y="6040318"/>
            <a:ext cx="8130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OBSBOT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459758" y="4642135"/>
            <a:ext cx="453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b="1" dirty="0">
                <a:latin typeface="Montserrat" panose="00000500000000000000" pitchFamily="2" charset="-52"/>
              </a:rPr>
              <a:t>LES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339" y="3843660"/>
            <a:ext cx="1042072" cy="70990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878" y="5504834"/>
            <a:ext cx="1426532" cy="26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9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9E6ED4F-BB22-798E-CC40-0DC27DE82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8" y="840190"/>
            <a:ext cx="1249680" cy="1249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124" y="0"/>
            <a:ext cx="416187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125" y="0"/>
            <a:ext cx="14786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22" y="5948632"/>
            <a:ext cx="3032766" cy="4450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325528" y="5791554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05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712013" y="6477000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1704539" y="0"/>
            <a:ext cx="0" cy="5785204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981371" y="0"/>
            <a:ext cx="1048754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158882" y="6001859"/>
            <a:ext cx="19212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Montserrat" panose="00000500000000000000" pitchFamily="2" charset="-52"/>
              </a:rPr>
              <a:t>WWW.TVA.RU </a:t>
            </a: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0475" y="4337969"/>
            <a:ext cx="4890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A1D26"/>
                </a:solidFill>
                <a:latin typeface="Montserrat" panose="00000500000000000000" pitchFamily="2" charset="-52"/>
              </a:rPr>
              <a:t>С перечнем наших проектов можно ознакомиться на нашем сайте </a:t>
            </a:r>
            <a:r>
              <a:rPr lang="en-US" sz="1200" b="1" dirty="0" err="1">
                <a:latin typeface="Montserrat" panose="00000500000000000000" pitchFamily="2" charset="-52"/>
              </a:rPr>
              <a:t>www.tva.ru</a:t>
            </a:r>
            <a:endParaRPr lang="ru-RU" sz="1600" b="1" dirty="0">
              <a:solidFill>
                <a:srgbClr val="1A1D26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E45368-38C9-FB0B-E049-9F279A0EFA77}"/>
              </a:ext>
            </a:extLst>
          </p:cNvPr>
          <p:cNvSpPr txBox="1"/>
          <p:nvPr/>
        </p:nvSpPr>
        <p:spPr>
          <a:xfrm>
            <a:off x="328077" y="420115"/>
            <a:ext cx="7214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A1D26"/>
                </a:solidFill>
                <a:latin typeface=""/>
              </a:rPr>
              <a:t>ПАРТНЕРЫ </a:t>
            </a:r>
            <a:r>
              <a:rPr lang="en-US" sz="2400" b="1" dirty="0">
                <a:solidFill>
                  <a:srgbClr val="FFD703"/>
                </a:solidFill>
                <a:latin typeface=""/>
              </a:rPr>
              <a:t>TVA</a:t>
            </a:r>
            <a:r>
              <a:rPr lang="ru-RU" sz="2400" b="1" dirty="0">
                <a:solidFill>
                  <a:srgbClr val="FFD703"/>
                </a:solidFill>
                <a:latin typeface=""/>
              </a:rPr>
              <a:t>: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A400A0C-FFE9-29CE-2F99-CD41B46A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14" y="1167065"/>
            <a:ext cx="1637598" cy="60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B69A244-BA65-4DA6-DD94-553D4B990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92" y="989874"/>
            <a:ext cx="1820358" cy="9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0AAD4A6-9EC2-4A65-CD6A-D4D27447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7" y="2590473"/>
            <a:ext cx="1801512" cy="60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9425C4F-76D1-E309-6D3C-C021D873F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127" y="2312589"/>
            <a:ext cx="1575942" cy="88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47551B-F8BB-B131-AABF-7C3957389B9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47" y="1980142"/>
            <a:ext cx="1797177" cy="2637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44E9E8-0F26-8067-5B8E-728A3DE448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191" y="1941293"/>
            <a:ext cx="1797177" cy="2637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23FE9D-6748-973C-9A37-C91CF98BCA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06" y="1937010"/>
            <a:ext cx="1797177" cy="26373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4BD632-1003-EFE4-9F15-3047F777A1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05" y="3545123"/>
            <a:ext cx="1797177" cy="26373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D335AE-D213-6E02-D061-44D7ED8344D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191" y="3525927"/>
            <a:ext cx="1797177" cy="26373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428C284-43CD-4377-CC2B-8B9B8F4918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48" y="3545123"/>
            <a:ext cx="1797177" cy="26373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8AD5789-CF4C-F7A7-7BCA-F3EBCD057169}"/>
              </a:ext>
            </a:extLst>
          </p:cNvPr>
          <p:cNvSpPr txBox="1"/>
          <p:nvPr/>
        </p:nvSpPr>
        <p:spPr>
          <a:xfrm>
            <a:off x="682371" y="1952485"/>
            <a:ext cx="16319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        СБЕР</a:t>
            </a:r>
            <a:endParaRPr lang="ru-RU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E34CCD-B900-156C-0E65-EFA4398D098D}"/>
              </a:ext>
            </a:extLst>
          </p:cNvPr>
          <p:cNvSpPr txBox="1"/>
          <p:nvPr/>
        </p:nvSpPr>
        <p:spPr>
          <a:xfrm>
            <a:off x="3262185" y="1952485"/>
            <a:ext cx="61436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 ГИТИС</a:t>
            </a:r>
            <a:endParaRPr lang="ru-RU" sz="11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9382E0-B573-C7F9-BD41-692769D6FDA8}"/>
              </a:ext>
            </a:extLst>
          </p:cNvPr>
          <p:cNvSpPr txBox="1"/>
          <p:nvPr/>
        </p:nvSpPr>
        <p:spPr>
          <a:xfrm>
            <a:off x="978356" y="3549795"/>
            <a:ext cx="61436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РУДН</a:t>
            </a:r>
            <a:endParaRPr lang="ru-RU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5E415E-FC7E-5B55-8FE9-3B4BA459752A}"/>
              </a:ext>
            </a:extLst>
          </p:cNvPr>
          <p:cNvSpPr txBox="1"/>
          <p:nvPr/>
        </p:nvSpPr>
        <p:spPr>
          <a:xfrm>
            <a:off x="3044504" y="3519773"/>
            <a:ext cx="16319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          ВГИК</a:t>
            </a:r>
            <a:endParaRPr lang="en-US" sz="1100" b="1" dirty="0">
              <a:latin typeface="Montserrat" panose="00000500000000000000" pitchFamily="2" charset="-52"/>
            </a:endParaRPr>
          </a:p>
          <a:p>
            <a:endParaRPr lang="ru-RU" sz="11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C7A507-7BD9-1F1D-F01E-44C9DEA40A7C}"/>
              </a:ext>
            </a:extLst>
          </p:cNvPr>
          <p:cNvSpPr txBox="1"/>
          <p:nvPr/>
        </p:nvSpPr>
        <p:spPr>
          <a:xfrm>
            <a:off x="5326283" y="1943954"/>
            <a:ext cx="16319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        МТС</a:t>
            </a:r>
            <a:endParaRPr lang="ru-RU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44E484-8079-EF3F-AF7D-02DC69EE8A4E}"/>
              </a:ext>
            </a:extLst>
          </p:cNvPr>
          <p:cNvSpPr txBox="1"/>
          <p:nvPr/>
        </p:nvSpPr>
        <p:spPr>
          <a:xfrm>
            <a:off x="5240609" y="3531769"/>
            <a:ext cx="16319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Montserrat" panose="00000500000000000000" pitchFamily="2" charset="-52"/>
              </a:rPr>
              <a:t>ЮВЕЛИРОЧКА</a:t>
            </a:r>
            <a:endParaRPr lang="ru-RU" sz="1100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784B4AE-4FDA-0EBA-1E92-C11A5FEED8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4988" y="4785809"/>
            <a:ext cx="1804988" cy="180498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6F73280-D9B2-8C02-6623-ACE943F29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505" y="2400797"/>
            <a:ext cx="778548" cy="96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88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909C1C-551F-8350-8039-798487EA3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53592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291268" y="4579499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02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71265" y="5225830"/>
            <a:ext cx="0" cy="163217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20237" y="310284"/>
            <a:ext cx="3305713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100" b="1" dirty="0">
                <a:solidFill>
                  <a:srgbClr val="FFD703"/>
                </a:solidFill>
                <a:latin typeface="Montserrat" panose="00000500000000000000" pitchFamily="2" charset="-52"/>
              </a:rPr>
              <a:t>TVA </a:t>
            </a:r>
            <a:r>
              <a:rPr lang="en-US" sz="6100" b="1" dirty="0">
                <a:solidFill>
                  <a:srgbClr val="FFD703"/>
                </a:solidFill>
                <a:latin typeface="Montserrat" panose="00000500000000000000" pitchFamily="2" charset="-52"/>
              </a:rPr>
              <a:t>&amp;</a:t>
            </a:r>
            <a:r>
              <a:rPr lang="ru-RU" sz="6100" b="1" dirty="0">
                <a:solidFill>
                  <a:srgbClr val="FFD703"/>
                </a:solidFill>
                <a:latin typeface="Montserrat" panose="00000500000000000000" pitchFamily="2" charset="-52"/>
              </a:rPr>
              <a:t>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D8BA88-150E-AA34-1841-198CFE516B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23" y="1321448"/>
            <a:ext cx="4045584" cy="8404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93AC43-37C9-F575-78A4-ADCCCE7B2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/>
          <a:stretch/>
        </p:blipFill>
        <p:spPr>
          <a:xfrm>
            <a:off x="5753593" y="0"/>
            <a:ext cx="6438407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FD67AD-6B16-7109-25C7-C7F5AE4E7F5A}"/>
              </a:ext>
            </a:extLst>
          </p:cNvPr>
          <p:cNvSpPr txBox="1"/>
          <p:nvPr/>
        </p:nvSpPr>
        <p:spPr>
          <a:xfrm>
            <a:off x="0" y="2261937"/>
            <a:ext cx="545410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kern="100" dirty="0">
              <a:solidFill>
                <a:srgbClr val="000000"/>
              </a:solidFill>
              <a:effectLst/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kern="100" dirty="0">
                <a:solidFill>
                  <a:srgbClr val="000000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Устройства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Hollyland</a:t>
            </a:r>
            <a:r>
              <a:rPr lang="en-US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созданы для людей, работающих </a:t>
            </a:r>
            <a:r>
              <a:rPr lang="ru-RU" b="1" kern="100" dirty="0">
                <a:solidFill>
                  <a:srgbClr val="000000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 сфере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kern="100" dirty="0" err="1">
                <a:solidFill>
                  <a:srgbClr val="FFD703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видеопродакшна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b="1" kern="100" dirty="0">
                <a:solidFill>
                  <a:srgbClr val="FFD703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видео-трансляций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b="1" kern="100" dirty="0" err="1">
                <a:solidFill>
                  <a:srgbClr val="FFD703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бродкастинга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b="1" kern="100" dirty="0">
              <a:solidFill>
                <a:srgbClr val="000000"/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Компания специализируется в 3 областях: </a:t>
            </a:r>
          </a:p>
          <a:p>
            <a:endParaRPr lang="ru-RU" b="1" kern="100" dirty="0">
              <a:solidFill>
                <a:srgbClr val="000000"/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kern="100" dirty="0" err="1">
                <a:solidFill>
                  <a:srgbClr val="000000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b="1" kern="100" dirty="0" err="1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идеосендеры</a:t>
            </a:r>
            <a:endParaRPr lang="ru-RU" b="1" kern="100" dirty="0">
              <a:solidFill>
                <a:srgbClr val="000000"/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Интеркомы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kern="100" dirty="0">
                <a:solidFill>
                  <a:srgbClr val="000000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b="1" kern="100" dirty="0">
                <a:solidFill>
                  <a:srgbClr val="000000"/>
                </a:solidFill>
                <a:effectLst/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етличные и радиомикрофоны</a:t>
            </a:r>
            <a:endParaRPr lang="ru-RU" b="1" kern="100" dirty="0">
              <a:effectLst/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ru-RU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E1E55-3124-D73E-4B1B-5C561651B528}"/>
              </a:ext>
            </a:extLst>
          </p:cNvPr>
          <p:cNvSpPr txBox="1"/>
          <p:nvPr/>
        </p:nvSpPr>
        <p:spPr>
          <a:xfrm>
            <a:off x="11387520" y="5810878"/>
            <a:ext cx="6154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</a:t>
            </a:r>
            <a:r>
              <a:rPr lang="en-US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6</a:t>
            </a:r>
            <a:endParaRPr lang="ru-RU" sz="3600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5DB50ED-8D4A-9FF7-8C2A-6E215FFA1828}"/>
              </a:ext>
            </a:extLst>
          </p:cNvPr>
          <p:cNvCxnSpPr/>
          <p:nvPr/>
        </p:nvCxnSpPr>
        <p:spPr>
          <a:xfrm>
            <a:off x="11756119" y="25674"/>
            <a:ext cx="0" cy="5785204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9BD27A9-DE16-CC67-FF97-5EBBEDF63880}"/>
              </a:ext>
            </a:extLst>
          </p:cNvPr>
          <p:cNvCxnSpPr/>
          <p:nvPr/>
        </p:nvCxnSpPr>
        <p:spPr>
          <a:xfrm>
            <a:off x="11768784" y="6457209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68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8414B90-A413-4BF5-7D5E-C7C4CC92422E}"/>
              </a:ext>
            </a:extLst>
          </p:cNvPr>
          <p:cNvSpPr/>
          <p:nvPr/>
        </p:nvSpPr>
        <p:spPr>
          <a:xfrm rot="5400000">
            <a:off x="5865179" y="-5915490"/>
            <a:ext cx="461642" cy="12192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79FF0E-9FAA-C53F-4E81-ACD7D18906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" r="2891"/>
          <a:stretch/>
        </p:blipFill>
        <p:spPr>
          <a:xfrm>
            <a:off x="0" y="411331"/>
            <a:ext cx="12192000" cy="645532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01001" y="-20645"/>
            <a:ext cx="9949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ЛИНЕЙКА ТОВАРОВ  </a:t>
            </a:r>
            <a:r>
              <a:rPr lang="en-US" sz="2400" b="1" dirty="0">
                <a:latin typeface="Montserrat" panose="00000500000000000000" pitchFamily="2" charset="-52"/>
              </a:rPr>
              <a:t>HOLLYLAND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07715"/>
            <a:ext cx="11220450" cy="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1300459" y="6084549"/>
            <a:ext cx="785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07</a:t>
            </a:r>
            <a:endParaRPr lang="ru-RU" sz="3600" dirty="0">
              <a:solidFill>
                <a:srgbClr val="FFD7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0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D92604-DEEB-57FB-86B3-1AF186F4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6" y="0"/>
            <a:ext cx="10958934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99657" y="21402"/>
            <a:ext cx="5713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ВИДЕОСЕНДЕРЫ </a:t>
            </a:r>
            <a:r>
              <a:rPr lang="en-US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4666" y="5791554"/>
            <a:ext cx="803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08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6C9FD2-D04B-0070-2937-058361153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575989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87C1B7-5354-712F-5BBE-22D7892B4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487657-08A5-3F11-2342-3F9A57A73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819353"/>
            <a:ext cx="7758805" cy="246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9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3BB1D-3898-8302-8A1C-14EBA4930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6" y="0"/>
            <a:ext cx="10958934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99657" y="21402"/>
            <a:ext cx="5713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ВИДЕОСЕНДЕРЫ </a:t>
            </a:r>
            <a:r>
              <a:rPr lang="en-US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7080" y="5791554"/>
            <a:ext cx="792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09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6C9FD2-D04B-0070-2937-058361153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575989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87C1B7-5354-712F-5BBE-22D7892B4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487657-08A5-3F11-2342-3F9A57A73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667161" cy="2433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9AC49-02C3-C605-1314-F4E68262F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6" y="715114"/>
            <a:ext cx="7825619" cy="24424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D004BC-3EA9-BA12-96B3-502276931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20" y="3795091"/>
            <a:ext cx="7668000" cy="248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02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F1A124-D611-14F3-371C-C96475D95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6" y="0"/>
            <a:ext cx="10958934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99657" y="21402"/>
            <a:ext cx="5713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ИНТЕРКОМЫ </a:t>
            </a:r>
            <a:r>
              <a:rPr lang="en-US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7108" y="5830669"/>
            <a:ext cx="679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10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6C9FD2-D04B-0070-2937-058361153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575989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87C1B7-5354-712F-5BBE-22D7892B4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487657-08A5-3F11-2342-3F9A57A73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667161" cy="2433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9AC49-02C3-C605-1314-F4E68262F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715114"/>
            <a:ext cx="7475666" cy="24424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D004BC-3EA9-BA12-96B3-502276931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20" y="3795091"/>
            <a:ext cx="7668000" cy="24869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3C8D4-8168-377A-5A2F-99015C6ED1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06" y="674012"/>
            <a:ext cx="7685641" cy="25246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59569C-1106-DFF8-5661-83DFB70C1F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085" y="3717222"/>
            <a:ext cx="7805669" cy="25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40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B07C28-F4DA-45DB-3C93-3B07A66A8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6" y="0"/>
            <a:ext cx="10958934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71775" y="21403"/>
            <a:ext cx="8186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      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БЕСПРОВОДНЫЕ МИКРОФОНЫ </a:t>
            </a:r>
            <a:r>
              <a:rPr lang="en-US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190" y="583066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11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6C9FD2-D04B-0070-2937-058361153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575989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87C1B7-5354-712F-5BBE-22D7892B4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487657-08A5-3F11-2342-3F9A57A73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667161" cy="2433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9AC49-02C3-C605-1314-F4E68262F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715114"/>
            <a:ext cx="7475666" cy="24424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D004BC-3EA9-BA12-96B3-502276931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20" y="3795091"/>
            <a:ext cx="7668000" cy="24869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3C8D4-8168-377A-5A2F-99015C6ED1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06" y="674012"/>
            <a:ext cx="7685641" cy="25246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59569C-1106-DFF8-5661-83DFB70C1F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80" y="3789207"/>
            <a:ext cx="7725601" cy="24986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34ECE5-948B-3618-C417-1B7FFC71D7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28" y="715114"/>
            <a:ext cx="7167843" cy="23649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CFD97F-B62D-2FD5-D376-24AEB0F19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547" y="3747922"/>
            <a:ext cx="7702602" cy="263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2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94249F-7C87-58A4-8B01-1F9475F5E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6" y="0"/>
            <a:ext cx="10958934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71775" y="21403"/>
            <a:ext cx="8186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      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БЕСПРОВОДНЫЕ МИКРОФОНЫ </a:t>
            </a:r>
            <a:r>
              <a:rPr lang="en-US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Hollyland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6310" y="5830669"/>
            <a:ext cx="786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12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6C9FD2-D04B-0070-2937-058361153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575989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87C1B7-5354-712F-5BBE-22D7892B4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825620" cy="27206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1"/>
            </a:solidFill>
          </a:ln>
          <a:effectLst>
            <a:glow>
              <a:srgbClr val="EBC60B">
                <a:alpha val="0"/>
              </a:srgbClr>
            </a:glow>
            <a:outerShdw blurRad="50800" dist="50800" dir="5400000" sx="103000" sy="103000" algn="ctr" rotWithShape="0">
              <a:srgbClr val="FFD703">
                <a:alpha val="78000"/>
              </a:srgbClr>
            </a:outerShdw>
            <a:reflection blurRad="373234" stA="0" endPos="65000" dist="1270000" dir="5400000" sy="-100000" algn="bl" rotWithShape="0"/>
            <a:softEdge rad="0"/>
          </a:effectLst>
          <a:scene3d>
            <a:camera prst="orthographicFront"/>
            <a:lightRig rig="threePt" dir="t"/>
          </a:scene3d>
          <a:sp3d prstMaterial="metal">
            <a:bevelT w="165100" prst="coolSlant"/>
            <a:bevelB w="107950" prst="angle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487657-08A5-3F11-2342-3F9A57A73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9" y="3717222"/>
            <a:ext cx="7667161" cy="2433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9AC49-02C3-C605-1314-F4E68262F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17" y="715114"/>
            <a:ext cx="7475666" cy="24424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D004BC-3EA9-BA12-96B3-502276931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20" y="3795091"/>
            <a:ext cx="7668000" cy="24869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3C8D4-8168-377A-5A2F-99015C6ED1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06" y="674012"/>
            <a:ext cx="7685641" cy="25246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59569C-1106-DFF8-5661-83DFB70C1F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80" y="3789207"/>
            <a:ext cx="7725601" cy="24986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34ECE5-948B-3618-C417-1B7FFC71D7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28" y="715114"/>
            <a:ext cx="7167843" cy="23649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CFD97F-B62D-2FD5-D376-24AEB0F19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643" y="3758122"/>
            <a:ext cx="7722553" cy="26388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C74932-AEAD-A450-02A5-07BE53427B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06" y="715114"/>
            <a:ext cx="7472224" cy="24638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9C792B-028C-980A-BBDA-F789793DE2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27" y="3831299"/>
            <a:ext cx="7544563" cy="246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94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04291D-9556-F059-6A9C-D3955F2EA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1586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291268" y="4579499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02</a:t>
            </a:r>
            <a:endParaRPr lang="ru-RU" sz="3600" dirty="0">
              <a:solidFill>
                <a:srgbClr val="FFD703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71265" y="5225830"/>
            <a:ext cx="0" cy="163217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0" y="25675"/>
            <a:ext cx="5753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D703"/>
                </a:solidFill>
                <a:latin typeface="Montserrat" panose="00000500000000000000" pitchFamily="2" charset="-52"/>
              </a:rPr>
              <a:t>СОТРУДНИЧЕСТВО С ИВАНОМ ПОМОРИНЫМ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FD67AD-6B16-7109-25C7-C7F5AE4E7F5A}"/>
              </a:ext>
            </a:extLst>
          </p:cNvPr>
          <p:cNvSpPr txBox="1"/>
          <p:nvPr/>
        </p:nvSpPr>
        <p:spPr>
          <a:xfrm>
            <a:off x="129367" y="856672"/>
            <a:ext cx="74922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800" b="1" kern="100" dirty="0">
              <a:solidFill>
                <a:srgbClr val="000000"/>
              </a:solidFill>
              <a:effectLst/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Иван </a:t>
            </a:r>
            <a:r>
              <a:rPr lang="ru-RU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Поморин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800" b="1" kern="100" dirty="0">
                <a:solidFill>
                  <a:schemeClr val="bg1"/>
                </a:solidFill>
                <a:latin typeface="TildaSans"/>
                <a:ea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TildaSans"/>
              </a:rPr>
              <a:t>ператор-постановщик R.G.C.</a:t>
            </a:r>
            <a:r>
              <a:rPr lang="ru-RU" sz="2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действующий</a:t>
            </a:r>
            <a:r>
              <a:rPr lang="en-US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член правления Гильдии кинооператоров России, преподаватель ГИТР, является большим другом компании </a:t>
            </a:r>
            <a:r>
              <a:rPr lang="en-US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TVA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разделяет любовь к устройствам </a:t>
            </a:r>
            <a:r>
              <a:rPr lang="en-US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Hollyland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      В своей операторской работе он активно использует интеркомы и </a:t>
            </a:r>
            <a:r>
              <a:rPr lang="ru-RU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видеосендеры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Hollyland</a:t>
            </a:r>
            <a:r>
              <a:rPr lang="ru-RU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делится этим опытом в своих социальных сетях.  </a:t>
            </a:r>
            <a:endParaRPr lang="ru-RU" sz="2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br>
              <a:rPr lang="ru-RU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E1E55-3124-D73E-4B1B-5C561651B528}"/>
              </a:ext>
            </a:extLst>
          </p:cNvPr>
          <p:cNvSpPr txBox="1"/>
          <p:nvPr/>
        </p:nvSpPr>
        <p:spPr>
          <a:xfrm>
            <a:off x="10896629" y="5718749"/>
            <a:ext cx="6154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0</a:t>
            </a:r>
            <a:r>
              <a:rPr lang="en-US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6</a:t>
            </a:r>
            <a:endParaRPr lang="ru-RU" sz="3600" dirty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9BD27A9-DE16-CC67-FF97-5EBBEDF63880}"/>
              </a:ext>
            </a:extLst>
          </p:cNvPr>
          <p:cNvCxnSpPr/>
          <p:nvPr/>
        </p:nvCxnSpPr>
        <p:spPr>
          <a:xfrm>
            <a:off x="11768784" y="6457209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>
            <a:extLst>
              <a:ext uri="{FF2B5EF4-FFF2-40B4-BE49-F238E27FC236}">
                <a16:creationId xmlns:a16="http://schemas.microsoft.com/office/drawing/2014/main" id="{8755C4ED-BA70-53B2-A732-F7D908B14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7" y="-19792"/>
            <a:ext cx="4570413" cy="687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5DB50ED-8D4A-9FF7-8C2A-6E215FFA1828}"/>
              </a:ext>
            </a:extLst>
          </p:cNvPr>
          <p:cNvCxnSpPr/>
          <p:nvPr/>
        </p:nvCxnSpPr>
        <p:spPr>
          <a:xfrm>
            <a:off x="11676332" y="0"/>
            <a:ext cx="0" cy="5785204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FE98047-1AE5-A245-BBC5-F25A7F343569}"/>
              </a:ext>
            </a:extLst>
          </p:cNvPr>
          <p:cNvSpPr txBox="1"/>
          <p:nvPr/>
        </p:nvSpPr>
        <p:spPr>
          <a:xfrm>
            <a:off x="11291268" y="5771187"/>
            <a:ext cx="8558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D703"/>
                </a:solidFill>
                <a:latin typeface="Montserrat" panose="00000500000000000000" pitchFamily="2" charset="-52"/>
              </a:rPr>
              <a:t>13</a:t>
            </a:r>
            <a:endParaRPr lang="ru-RU" sz="3600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1911D7E-8762-3732-CF30-850AE1CBF22A}"/>
              </a:ext>
            </a:extLst>
          </p:cNvPr>
          <p:cNvCxnSpPr/>
          <p:nvPr/>
        </p:nvCxnSpPr>
        <p:spPr>
          <a:xfrm>
            <a:off x="11674432" y="6417518"/>
            <a:ext cx="0" cy="381000"/>
          </a:xfrm>
          <a:prstGeom prst="line">
            <a:avLst/>
          </a:prstGeom>
          <a:ln w="12700">
            <a:solidFill>
              <a:srgbClr val="FFD7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85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897429-6712-CFEE-26DA-F6FF951E7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68" y="0"/>
            <a:ext cx="11164272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1233067" cy="6858000"/>
          </a:xfrm>
          <a:prstGeom prst="rect">
            <a:avLst/>
          </a:prstGeom>
          <a:solidFill>
            <a:srgbClr val="FFD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35852" y="183176"/>
            <a:ext cx="57134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Montserrat" panose="00000500000000000000" pitchFamily="2" charset="-52"/>
              </a:rPr>
              <a:t>РЕВОЛЮЦИОННОЕ ПОВЫШЕНИЕ ЭФФЕКТИВНОСТИ СВЯЗИ С ИНТЕРКОМОМ </a:t>
            </a:r>
            <a:r>
              <a:rPr lang="en-US" sz="2200" b="1" dirty="0">
                <a:solidFill>
                  <a:schemeClr val="bg1"/>
                </a:solidFill>
                <a:latin typeface="Montserrat" panose="00000500000000000000" pitchFamily="2" charset="-52"/>
              </a:rPr>
              <a:t>SOLIDCOM C1 PRO</a:t>
            </a:r>
            <a:endParaRPr lang="ru-RU" sz="22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3063" y="5830669"/>
            <a:ext cx="6832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14</a:t>
            </a:r>
            <a:endParaRPr lang="ru-RU" sz="36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64663" y="64770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>
            <a:extLst>
              <a:ext uri="{FF2B5EF4-FFF2-40B4-BE49-F238E27FC236}">
                <a16:creationId xmlns:a16="http://schemas.microsoft.com/office/drawing/2014/main" id="{422A0267-A2CF-01B1-6484-B30A2AF50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52" y="2360832"/>
            <a:ext cx="5073209" cy="287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089E78FC-E0FC-7F11-1BF6-F4682FF63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980" y="0"/>
            <a:ext cx="5503020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169A399B-9E68-1AAD-3789-1E9C4DFA4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846" y="2241884"/>
            <a:ext cx="5713485" cy="423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14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73"/>
          <a:stretch/>
        </p:blipFill>
        <p:spPr>
          <a:xfrm>
            <a:off x="4610097" y="817420"/>
            <a:ext cx="2971806" cy="7183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047" y="2824125"/>
            <a:ext cx="313945" cy="4114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339" y="2885084"/>
            <a:ext cx="411481" cy="2895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548" y="2830219"/>
            <a:ext cx="280417" cy="399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749" y="2824122"/>
            <a:ext cx="411481" cy="4114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09526" y="2077367"/>
            <a:ext cx="4772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НАШИ КОНТАКТЫ: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48012" y="3383977"/>
            <a:ext cx="25700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г. Москва,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ул. Шереметьевская, 47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81072" y="3383977"/>
            <a:ext cx="25700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info@TVA.ru 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70749" y="3383977"/>
            <a:ext cx="25700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8 (495) 374-69-65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8 (800) 500-08-34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03809" y="3383977"/>
            <a:ext cx="25700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www.tva.ru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09526" y="6128937"/>
            <a:ext cx="4772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D703"/>
                </a:solidFill>
                <a:latin typeface="Montserrat" panose="00000500000000000000" pitchFamily="2" charset="-52"/>
              </a:rPr>
              <a:t>С УВАЖЕНИЕМ, КОМАНДА </a:t>
            </a:r>
            <a:r>
              <a:rPr lang="en-US" b="1" dirty="0">
                <a:solidFill>
                  <a:srgbClr val="FFD703"/>
                </a:solidFill>
                <a:latin typeface="Montserrat" panose="00000500000000000000" pitchFamily="2" charset="-52"/>
              </a:rPr>
              <a:t>TVA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188" y="4436487"/>
            <a:ext cx="1459623" cy="14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750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214947-39f1-482c-9343-0bb771b7fff5">
      <Terms xmlns="http://schemas.microsoft.com/office/infopath/2007/PartnerControls"/>
    </lcf76f155ced4ddcb4097134ff3c332f>
    <TaxCatchAll xmlns="a1bce6d9-d37c-4ac7-8bda-9e7028ec92ba" xsi:nil="true"/>
  </documentManagement>
</p:properties>
</file>

<file path=customXml/itemProps1.xml><?xml version="1.0" encoding="utf-8"?>
<ds:datastoreItem xmlns:ds="http://schemas.openxmlformats.org/officeDocument/2006/customXml" ds:itemID="{C6C6825A-8259-4E03-B52D-3E3519DE0C33}"/>
</file>

<file path=customXml/itemProps2.xml><?xml version="1.0" encoding="utf-8"?>
<ds:datastoreItem xmlns:ds="http://schemas.openxmlformats.org/officeDocument/2006/customXml" ds:itemID="{EFEA060B-9F3A-4082-B822-5AF7C32D42D0}"/>
</file>

<file path=customXml/itemProps3.xml><?xml version="1.0" encoding="utf-8"?>
<ds:datastoreItem xmlns:ds="http://schemas.openxmlformats.org/officeDocument/2006/customXml" ds:itemID="{D3408B68-967A-4CEE-9423-7F846C1DC901}"/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418</Words>
  <Application>Microsoft Office PowerPoint</Application>
  <PresentationFormat>Широкоэкранный</PresentationFormat>
  <Paragraphs>116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TildaSans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Аркадий Михалев</cp:lastModifiedBy>
  <cp:revision>35</cp:revision>
  <dcterms:created xsi:type="dcterms:W3CDTF">2023-12-12T14:54:07Z</dcterms:created>
  <dcterms:modified xsi:type="dcterms:W3CDTF">2024-04-21T19:24:47Z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0x010100821EEA5A2C5D3D44B0C05CDB22009511</vt:lpwstr>
  </property>
</Properties>
</file>