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362" r:id="rId3"/>
    <p:sldId id="332" r:id="rId4"/>
    <p:sldId id="354" r:id="rId5"/>
    <p:sldId id="342" r:id="rId6"/>
    <p:sldId id="353" r:id="rId7"/>
    <p:sldId id="369" r:id="rId8"/>
    <p:sldId id="368" r:id="rId9"/>
    <p:sldId id="345" r:id="rId10"/>
    <p:sldId id="287" r:id="rId11"/>
    <p:sldId id="275" r:id="rId12"/>
    <p:sldId id="337" r:id="rId13"/>
    <p:sldId id="370" r:id="rId14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16"/>
      <p:bold r:id="rId17"/>
      <p:italic r:id="rId18"/>
      <p:boldItalic r:id="rId19"/>
    </p:embeddedFont>
    <p:embeddedFont>
      <p:font typeface="Montserrat Medium" panose="00000600000000000000" pitchFamily="2" charset="-52"/>
      <p:regular r:id="rId20"/>
      <p: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ey Talan" initials="AT" lastIdx="1" clrIdx="0">
    <p:extLst>
      <p:ext uri="{19B8F6BF-5375-455C-9EA6-DF929625EA0E}">
        <p15:presenceInfo xmlns:p15="http://schemas.microsoft.com/office/powerpoint/2012/main" userId="45da43528105f5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93F"/>
    <a:srgbClr val="2DDB6B"/>
    <a:srgbClr val="04093C"/>
    <a:srgbClr val="C2F4D4"/>
    <a:srgbClr val="69E595"/>
    <a:srgbClr val="00CC00"/>
    <a:srgbClr val="94ECB3"/>
    <a:srgbClr val="B3B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2"/>
    <p:restoredTop sz="94640"/>
  </p:normalViewPr>
  <p:slideViewPr>
    <p:cSldViewPr snapToGrid="0">
      <p:cViewPr varScale="1">
        <p:scale>
          <a:sx n="99" d="100"/>
          <a:sy n="99" d="100"/>
        </p:scale>
        <p:origin x="739" y="5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680236452054395E-2"/>
          <c:y val="0.38856332558578449"/>
          <c:w val="0.91863952709589125"/>
          <c:h val="0.502800169346570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Записано лекций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">
                  <c:v>4759</c:v>
                </c:pt>
                <c:pt idx="1">
                  <c:v>9274</c:v>
                </c:pt>
                <c:pt idx="2">
                  <c:v>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80-47A6-90E5-8109796993A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Преподаватели с записями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587</c:v>
                </c:pt>
                <c:pt idx="1">
                  <c:v>852</c:v>
                </c:pt>
                <c:pt idx="2">
                  <c:v>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80-47A6-90E5-8109796993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91703471"/>
        <c:axId val="291703951"/>
      </c:barChart>
      <c:catAx>
        <c:axId val="2917034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1703951"/>
        <c:crosses val="autoZero"/>
        <c:auto val="1"/>
        <c:lblAlgn val="ctr"/>
        <c:lblOffset val="100"/>
        <c:noMultiLvlLbl val="0"/>
      </c:catAx>
      <c:valAx>
        <c:axId val="29170395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91703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461023266649194E-2"/>
          <c:y val="4.7505453605670732E-2"/>
          <c:w val="0.57851339794186829"/>
          <c:h val="0.20288751538721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463558fca3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463558fca3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743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463558fca3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463558fca3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4112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4954678471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4954678471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8377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4954678471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4954678471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1033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ktru.video/certificat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aktru.video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1021081" y="95425"/>
            <a:ext cx="792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 2021</a:t>
            </a:r>
            <a:endParaRPr sz="1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года</a:t>
            </a:r>
            <a:endParaRPr sz="1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2423839"/>
            <a:ext cx="7966129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98525" lvl="0" algn="l" rtl="0">
              <a:spcBef>
                <a:spcPts val="1200"/>
              </a:spcBef>
              <a:spcAft>
                <a:spcPts val="0"/>
              </a:spcAft>
              <a:buNone/>
              <a:tabLst>
                <a:tab pos="7805738" algn="l"/>
              </a:tabLst>
            </a:pPr>
            <a:r>
              <a:rPr lang="ru-RU" sz="2800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Инновационная система гибридного обучения</a:t>
            </a:r>
            <a:endParaRPr sz="2800" b="1" dirty="0">
              <a:solidFill>
                <a:srgbClr val="04093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AF5982-02E2-806A-29E6-76FAE8958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081" y="1390270"/>
            <a:ext cx="2776092" cy="9192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4;p 2">
            <a:extLst>
              <a:ext uri="{FF2B5EF4-FFF2-40B4-BE49-F238E27FC236}">
                <a16:creationId xmlns:a16="http://schemas.microsoft.com/office/drawing/2014/main" id="{E0FD586A-6AE1-BF3C-160F-A2D3BEF3D79A}"/>
              </a:ext>
            </a:extLst>
          </p:cNvPr>
          <p:cNvSpPr/>
          <p:nvPr/>
        </p:nvSpPr>
        <p:spPr>
          <a:xfrm>
            <a:off x="622137" y="329651"/>
            <a:ext cx="8219255" cy="5536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Гибридное обучение</a:t>
            </a:r>
          </a:p>
        </p:txBody>
      </p:sp>
      <p:sp>
        <p:nvSpPr>
          <p:cNvPr id="8" name="Google Shape;198;p 3">
            <a:extLst>
              <a:ext uri="{FF2B5EF4-FFF2-40B4-BE49-F238E27FC236}">
                <a16:creationId xmlns:a16="http://schemas.microsoft.com/office/drawing/2014/main" id="{9D37FBBF-DC09-144D-44CE-0BCFAC6D2B9E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sp>
        <p:nvSpPr>
          <p:cNvPr id="2" name="Google Shape;98;p17">
            <a:extLst>
              <a:ext uri="{FF2B5EF4-FFF2-40B4-BE49-F238E27FC236}">
                <a16:creationId xmlns:a16="http://schemas.microsoft.com/office/drawing/2014/main" id="{BA6BA621-4D86-60C1-8301-725E12228D74}"/>
              </a:ext>
            </a:extLst>
          </p:cNvPr>
          <p:cNvSpPr txBox="1"/>
          <p:nvPr/>
        </p:nvSpPr>
        <p:spPr>
          <a:xfrm>
            <a:off x="5633633" y="1703835"/>
            <a:ext cx="3456122" cy="173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defTabSz="967526">
              <a:lnSpc>
                <a:spcPct val="90000"/>
              </a:lnSpc>
              <a:defRPr sz="2700">
                <a:solidFill>
                  <a:srgbClr val="1E1E1E"/>
                </a:solidFill>
                <a:latin typeface="Beeline Sans Medium"/>
                <a:ea typeface="Beeline Sans Medium"/>
                <a:cs typeface="Beeline Sans Medium"/>
                <a:sym typeface="Beeline Sans Medium"/>
              </a:defRPr>
            </a:pPr>
            <a:r>
              <a:rPr lang="ru-RU" sz="1600" b="1" dirty="0">
                <a:latin typeface="Montserrat" pitchFamily="2" charset="0"/>
              </a:rPr>
              <a:t>Актру</a:t>
            </a:r>
            <a:r>
              <a:rPr lang="ru-RU" sz="1600" dirty="0">
                <a:latin typeface="Montserrat" pitchFamily="2" charset="0"/>
              </a:rPr>
              <a:t> – </a:t>
            </a:r>
            <a:r>
              <a:rPr lang="ru-RU" sz="1600" dirty="0">
                <a:solidFill>
                  <a:srgbClr val="000000"/>
                </a:solidFill>
                <a:latin typeface="Montserrat" pitchFamily="2" charset="0"/>
              </a:rPr>
              <a:t>это инновационный программно-аппаратный комплекс для организации трансляций занятий, хранения и обеспечения доступа к записям для студентов.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8F0F4A44-0004-B15B-94BC-82DDED230041}"/>
              </a:ext>
            </a:extLst>
          </p:cNvPr>
          <p:cNvSpPr txBox="1"/>
          <p:nvPr/>
        </p:nvSpPr>
        <p:spPr>
          <a:xfrm>
            <a:off x="622137" y="4674715"/>
            <a:ext cx="4531980" cy="260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57" tIns="44957" rIns="44957" bIns="44957">
            <a:spAutoFit/>
          </a:bodyPr>
          <a:lstStyle/>
          <a:p>
            <a:pPr algn="ctr">
              <a:spcBef>
                <a:spcPts val="800"/>
              </a:spcBef>
              <a:defRPr sz="1600">
                <a:solidFill>
                  <a:srgbClr val="1E1E1E"/>
                </a:solidFill>
                <a:latin typeface="Beeline Sans Medium"/>
                <a:ea typeface="Beeline Sans Medium"/>
                <a:cs typeface="Beeline Sans Medium"/>
                <a:sym typeface="Beeline Sans Medium"/>
              </a:defRPr>
            </a:pPr>
            <a:r>
              <a:rPr sz="1100" dirty="0" err="1">
                <a:latin typeface="Montserrat" pitchFamily="2" charset="0"/>
              </a:rPr>
              <a:t>Реестровый</a:t>
            </a:r>
            <a:r>
              <a:rPr sz="1100" dirty="0">
                <a:latin typeface="Montserrat" pitchFamily="2" charset="0"/>
              </a:rPr>
              <a:t> </a:t>
            </a:r>
            <a:r>
              <a:rPr sz="1100" dirty="0" err="1">
                <a:latin typeface="Montserrat" pitchFamily="2" charset="0"/>
              </a:rPr>
              <a:t>номер</a:t>
            </a:r>
            <a:r>
              <a:rPr sz="1100" dirty="0">
                <a:latin typeface="Montserrat" pitchFamily="2" charset="0"/>
              </a:rPr>
              <a:t> ПО: 13334 (</a:t>
            </a:r>
            <a:r>
              <a:rPr sz="1100" u="sng" dirty="0" err="1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Montserrat" pitchFamily="2" charset="0"/>
                <a:hlinkClick r:id="rId3"/>
              </a:rPr>
              <a:t>ссылка</a:t>
            </a:r>
            <a:r>
              <a:rPr sz="1100" dirty="0">
                <a:latin typeface="Montserrat" pitchFamily="2" charset="0"/>
              </a:rPr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BF173D-89E3-3252-5EC8-BF38E576C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04" y="1048132"/>
            <a:ext cx="4817767" cy="3504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6882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4;p 2">
            <a:extLst>
              <a:ext uri="{FF2B5EF4-FFF2-40B4-BE49-F238E27FC236}">
                <a16:creationId xmlns:a16="http://schemas.microsoft.com/office/drawing/2014/main" id="{E0FD586A-6AE1-BF3C-160F-A2D3BEF3D79A}"/>
              </a:ext>
            </a:extLst>
          </p:cNvPr>
          <p:cNvSpPr/>
          <p:nvPr/>
        </p:nvSpPr>
        <p:spPr>
          <a:xfrm>
            <a:off x="622137" y="329651"/>
            <a:ext cx="8219255" cy="5533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r>
              <a:rPr lang="ru-RU" sz="2398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Что даст видеоплатформа</a:t>
            </a:r>
            <a:r>
              <a:rPr lang="en-US" sz="2398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398" b="1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университету?</a:t>
            </a:r>
            <a:endParaRPr lang="ru-RU" sz="2398" b="1" dirty="0">
              <a:solidFill>
                <a:srgbClr val="04093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198;p 3">
            <a:extLst>
              <a:ext uri="{FF2B5EF4-FFF2-40B4-BE49-F238E27FC236}">
                <a16:creationId xmlns:a16="http://schemas.microsoft.com/office/drawing/2014/main" id="{9D37FBBF-DC09-144D-44CE-0BCFAC6D2B9E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714D10B-67AF-E92F-12C8-91685A1C30D2}"/>
              </a:ext>
            </a:extLst>
          </p:cNvPr>
          <p:cNvGrpSpPr/>
          <p:nvPr/>
        </p:nvGrpSpPr>
        <p:grpSpPr>
          <a:xfrm>
            <a:off x="478545" y="1144247"/>
            <a:ext cx="7968031" cy="4055106"/>
            <a:chOff x="780762" y="1449113"/>
            <a:chExt cx="7391077" cy="3761481"/>
          </a:xfrm>
        </p:grpSpPr>
        <p:pic>
          <p:nvPicPr>
            <p:cNvPr id="3" name="Рисунок 4" descr="Рисунок 4">
              <a:extLst>
                <a:ext uri="{FF2B5EF4-FFF2-40B4-BE49-F238E27FC236}">
                  <a16:creationId xmlns:a16="http://schemas.microsoft.com/office/drawing/2014/main" id="{F51930AB-DB95-C16C-7F07-839A02F88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92" t="10330" r="2150" b="2925"/>
            <a:stretch>
              <a:fillRect/>
            </a:stretch>
          </p:blipFill>
          <p:spPr>
            <a:xfrm>
              <a:off x="780762" y="1449113"/>
              <a:ext cx="7391077" cy="37614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6CD8400-9B2C-9E46-05C0-90D2B93F0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3653" y="1697231"/>
              <a:ext cx="3612024" cy="2636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690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20595-8785-87D1-6C78-5EE8EB9E6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43629BB-C24A-B1D5-382F-F377ABEA2260}"/>
              </a:ext>
            </a:extLst>
          </p:cNvPr>
          <p:cNvSpPr txBox="1"/>
          <p:nvPr/>
        </p:nvSpPr>
        <p:spPr>
          <a:xfrm>
            <a:off x="228553" y="281956"/>
            <a:ext cx="8295223" cy="43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rmAutofit/>
          </a:bodyPr>
          <a:lstStyle>
            <a:lvl1pPr algn="l" defTabSz="1065006">
              <a:lnSpc>
                <a:spcPct val="80000"/>
              </a:lnSpc>
              <a:defRPr sz="6000"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endParaRPr sz="2250" dirty="0"/>
          </a:p>
        </p:txBody>
      </p:sp>
      <p:sp>
        <p:nvSpPr>
          <p:cNvPr id="5" name="заказчику предоставляется видео портал для трансляции контента">
            <a:extLst>
              <a:ext uri="{FF2B5EF4-FFF2-40B4-BE49-F238E27FC236}">
                <a16:creationId xmlns:a16="http://schemas.microsoft.com/office/drawing/2014/main" id="{155F9B5D-7AF9-534D-2612-0002ACBE236F}"/>
              </a:ext>
            </a:extLst>
          </p:cNvPr>
          <p:cNvSpPr txBox="1"/>
          <p:nvPr/>
        </p:nvSpPr>
        <p:spPr>
          <a:xfrm>
            <a:off x="622137" y="1029670"/>
            <a:ext cx="7580445" cy="23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1219168">
              <a:defRPr sz="3000" b="0">
                <a:solidFill>
                  <a:srgbClr val="535353"/>
                </a:solidFill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pPr defTabSz="457188">
              <a:defRPr sz="3000" b="0">
                <a:solidFill>
                  <a:srgbClr val="535353"/>
                </a:solidFill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lang="ru-RU" sz="1200" dirty="0">
                <a:solidFill>
                  <a:srgbClr val="04093C"/>
                </a:solidFill>
                <a:latin typeface="Montserrat" pitchFamily="2" charset="0"/>
              </a:rPr>
              <a:t>Запись организуется на оборудовании аудитории и не требует действий от преподавателя.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4607284-4422-4892-D7C9-E6EB9C22C030}"/>
              </a:ext>
            </a:extLst>
          </p:cNvPr>
          <p:cNvSpPr txBox="1"/>
          <p:nvPr/>
        </p:nvSpPr>
        <p:spPr>
          <a:xfrm>
            <a:off x="580090" y="1366801"/>
            <a:ext cx="2483149" cy="407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rmAutofit/>
          </a:bodyPr>
          <a:lstStyle>
            <a:lvl1pPr algn="l" defTabSz="1936375">
              <a:spcBef>
                <a:spcPts val="1000"/>
              </a:spcBef>
              <a:defRPr sz="4000">
                <a:solidFill>
                  <a:srgbClr val="1E1E1E"/>
                </a:solidFill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endParaRPr sz="1000" b="1" dirty="0">
              <a:solidFill>
                <a:srgbClr val="04093C"/>
              </a:solidFill>
              <a:latin typeface="Montserrat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A53551D-FCD3-5821-0F2F-F7D40E6F540B}"/>
              </a:ext>
            </a:extLst>
          </p:cNvPr>
          <p:cNvSpPr txBox="1"/>
          <p:nvPr/>
        </p:nvSpPr>
        <p:spPr>
          <a:xfrm>
            <a:off x="826068" y="1714028"/>
            <a:ext cx="3104053" cy="2368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Autofit/>
          </a:bodyPr>
          <a:lstStyle/>
          <a:p>
            <a:pPr defTabSz="726141">
              <a:lnSpc>
                <a:spcPct val="120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lang="ru-RU" sz="1200" b="1" dirty="0">
                <a:solidFill>
                  <a:srgbClr val="04093C"/>
                </a:solidFill>
                <a:latin typeface="Montserrat" pitchFamily="2" charset="0"/>
              </a:rPr>
              <a:t>Одновременно производится запись видео с камеры, направленной на рабочее место преподавателя, и экрана презентации.</a:t>
            </a:r>
          </a:p>
          <a:p>
            <a:pPr defTabSz="726141">
              <a:lnSpc>
                <a:spcPct val="120000"/>
              </a:lnSpc>
              <a:defRPr sz="2600">
                <a:latin typeface="Beeline Sans"/>
                <a:ea typeface="Beeline Sans"/>
                <a:cs typeface="Beeline Sans"/>
                <a:sym typeface="Beeline Sans"/>
              </a:defRPr>
            </a:pPr>
            <a:endParaRPr lang="ru-RU" sz="1200" dirty="0">
              <a:solidFill>
                <a:srgbClr val="04093C"/>
              </a:solidFill>
              <a:latin typeface="Montserrat" pitchFamily="2" charset="0"/>
            </a:endParaRPr>
          </a:p>
          <a:p>
            <a:pPr defTabSz="726141">
              <a:lnSpc>
                <a:spcPct val="120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lang="ru-RU" sz="1200" dirty="0">
                <a:solidFill>
                  <a:srgbClr val="04093C"/>
                </a:solidFill>
                <a:latin typeface="Montserrat" pitchFamily="2" charset="0"/>
              </a:rPr>
              <a:t>Лекции записываются в разрешении FullHD в формате двухканального видео и автоматически отправляются на видеопортал.</a:t>
            </a:r>
          </a:p>
          <a:p>
            <a:pPr defTabSz="726141">
              <a:lnSpc>
                <a:spcPct val="108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endParaRPr lang="ru-RU" sz="1200" dirty="0">
              <a:solidFill>
                <a:srgbClr val="04093C"/>
              </a:solidFill>
              <a:latin typeface="Montserrat" pitchFamily="2" charset="0"/>
              <a:sym typeface="Beeline Sans"/>
            </a:endParaRPr>
          </a:p>
        </p:txBody>
      </p:sp>
      <p:sp>
        <p:nvSpPr>
          <p:cNvPr id="9" name="Google Shape;144;p 2">
            <a:extLst>
              <a:ext uri="{FF2B5EF4-FFF2-40B4-BE49-F238E27FC236}">
                <a16:creationId xmlns:a16="http://schemas.microsoft.com/office/drawing/2014/main" id="{932952F5-4014-C620-A0B8-E05B9AEB5DC5}"/>
              </a:ext>
            </a:extLst>
          </p:cNvPr>
          <p:cNvSpPr/>
          <p:nvPr/>
        </p:nvSpPr>
        <p:spPr>
          <a:xfrm>
            <a:off x="622138" y="329651"/>
            <a:ext cx="6899932" cy="5533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Автоматическая оцифровка занятия</a:t>
            </a:r>
          </a:p>
        </p:txBody>
      </p:sp>
      <p:sp>
        <p:nvSpPr>
          <p:cNvPr id="10" name="Google Shape;198;p 3">
            <a:extLst>
              <a:ext uri="{FF2B5EF4-FFF2-40B4-BE49-F238E27FC236}">
                <a16:creationId xmlns:a16="http://schemas.microsoft.com/office/drawing/2014/main" id="{0AA125A6-9006-59DB-50D4-92ED93403B57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pic>
        <p:nvPicPr>
          <p:cNvPr id="1026" name="Picture 2" descr="Московская школа управления &quot;Сколково&quot; отметила 12-летие | 01.10.2018 |  Тюмень - БезФормата">
            <a:extLst>
              <a:ext uri="{FF2B5EF4-FFF2-40B4-BE49-F238E27FC236}">
                <a16:creationId xmlns:a16="http://schemas.microsoft.com/office/drawing/2014/main" id="{05927737-850C-436D-5950-FAD5832AB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478" y="1493679"/>
            <a:ext cx="3958308" cy="269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;p26">
            <a:extLst>
              <a:ext uri="{FF2B5EF4-FFF2-40B4-BE49-F238E27FC236}">
                <a16:creationId xmlns:a16="http://schemas.microsoft.com/office/drawing/2014/main" id="{CF9DCEA2-EFF3-D88B-FC4E-0CB8FF2EA6EF}"/>
              </a:ext>
            </a:extLst>
          </p:cNvPr>
          <p:cNvSpPr/>
          <p:nvPr/>
        </p:nvSpPr>
        <p:spPr>
          <a:xfrm rot="5400000">
            <a:off x="-433813" y="2829910"/>
            <a:ext cx="2157619" cy="4571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90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485FEF1-33BB-2AA3-5529-8FD937401EF6}"/>
              </a:ext>
            </a:extLst>
          </p:cNvPr>
          <p:cNvSpPr txBox="1"/>
          <p:nvPr/>
        </p:nvSpPr>
        <p:spPr>
          <a:xfrm>
            <a:off x="228553" y="281956"/>
            <a:ext cx="8295223" cy="43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rmAutofit/>
          </a:bodyPr>
          <a:lstStyle>
            <a:lvl1pPr algn="l" defTabSz="1065006">
              <a:lnSpc>
                <a:spcPct val="80000"/>
              </a:lnSpc>
              <a:defRPr sz="6000"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endParaRPr sz="2250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90341AA5-9798-A9A0-41A9-562D6BC68597}"/>
              </a:ext>
            </a:extLst>
          </p:cNvPr>
          <p:cNvSpPr txBox="1"/>
          <p:nvPr/>
        </p:nvSpPr>
        <p:spPr>
          <a:xfrm>
            <a:off x="295344" y="954861"/>
            <a:ext cx="7565483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rmAutofit/>
          </a:bodyPr>
          <a:lstStyle/>
          <a:p>
            <a:pPr defTabSz="726141">
              <a:lnSpc>
                <a:spcPct val="120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lang="ru-RU" sz="1300" dirty="0">
                <a:solidFill>
                  <a:srgbClr val="04093C"/>
                </a:solidFill>
                <a:latin typeface="Montserrat"/>
                <a:sym typeface="Beeline Sans"/>
              </a:rPr>
              <a:t>ИИ Актру</a:t>
            </a:r>
            <a:r>
              <a:rPr sz="1300" dirty="0">
                <a:solidFill>
                  <a:srgbClr val="04093C"/>
                </a:solidFill>
                <a:latin typeface="Montserrat"/>
                <a:sym typeface="Beeline Sans"/>
              </a:rPr>
              <a:t> </a:t>
            </a:r>
            <a:r>
              <a:rPr sz="1300" dirty="0" err="1">
                <a:solidFill>
                  <a:srgbClr val="04093C"/>
                </a:solidFill>
                <a:latin typeface="Montserrat"/>
                <a:sym typeface="Beeline Sans"/>
              </a:rPr>
              <a:t>автоматически</a:t>
            </a:r>
            <a:r>
              <a:rPr sz="1300" dirty="0">
                <a:solidFill>
                  <a:srgbClr val="04093C"/>
                </a:solidFill>
                <a:latin typeface="Montserrat"/>
                <a:sym typeface="Beeline Sans"/>
              </a:rPr>
              <a:t> </a:t>
            </a:r>
            <a:r>
              <a:rPr sz="1300" dirty="0" err="1">
                <a:solidFill>
                  <a:srgbClr val="04093C"/>
                </a:solidFill>
                <a:latin typeface="Montserrat"/>
                <a:sym typeface="Beeline Sans"/>
              </a:rPr>
              <a:t>созда</a:t>
            </a:r>
            <a:r>
              <a:rPr lang="ru-RU" sz="1300" dirty="0">
                <a:solidFill>
                  <a:srgbClr val="04093C"/>
                </a:solidFill>
                <a:latin typeface="Montserrat"/>
                <a:sym typeface="Beeline Sans"/>
              </a:rPr>
              <a:t>ё</a:t>
            </a:r>
            <a:r>
              <a:rPr sz="1300" dirty="0">
                <a:solidFill>
                  <a:srgbClr val="04093C"/>
                </a:solidFill>
                <a:latin typeface="Montserrat"/>
                <a:sym typeface="Beeline Sans"/>
              </a:rPr>
              <a:t>т </a:t>
            </a:r>
            <a:r>
              <a:rPr sz="1300" dirty="0" err="1">
                <a:solidFill>
                  <a:srgbClr val="04093C"/>
                </a:solidFill>
                <a:latin typeface="Montserrat"/>
                <a:sym typeface="Beeline Sans"/>
              </a:rPr>
              <a:t>субтитры</a:t>
            </a:r>
            <a:r>
              <a:rPr sz="1300" dirty="0">
                <a:solidFill>
                  <a:srgbClr val="04093C"/>
                </a:solidFill>
                <a:latin typeface="Montserrat"/>
                <a:sym typeface="Beeline Sans"/>
              </a:rPr>
              <a:t> </a:t>
            </a:r>
            <a:r>
              <a:rPr lang="ru-RU" sz="1300" dirty="0">
                <a:solidFill>
                  <a:srgbClr val="04093C"/>
                </a:solidFill>
                <a:latin typeface="Montserrat"/>
                <a:sym typeface="Beeline Sans"/>
              </a:rPr>
              <a:t>к </a:t>
            </a:r>
            <a:r>
              <a:rPr sz="1300" dirty="0" err="1">
                <a:solidFill>
                  <a:srgbClr val="04093C"/>
                </a:solidFill>
                <a:latin typeface="Montserrat"/>
                <a:sym typeface="Beeline Sans"/>
              </a:rPr>
              <a:t>каждому</a:t>
            </a:r>
            <a:r>
              <a:rPr sz="1300" dirty="0">
                <a:solidFill>
                  <a:srgbClr val="04093C"/>
                </a:solidFill>
                <a:latin typeface="Montserrat"/>
                <a:sym typeface="Beeline Sans"/>
              </a:rPr>
              <a:t> </a:t>
            </a:r>
            <a:r>
              <a:rPr sz="1300" dirty="0" err="1">
                <a:solidFill>
                  <a:srgbClr val="04093C"/>
                </a:solidFill>
                <a:latin typeface="Montserrat"/>
                <a:sym typeface="Beeline Sans"/>
              </a:rPr>
              <a:t>записанному</a:t>
            </a:r>
            <a:r>
              <a:rPr sz="1300" dirty="0">
                <a:solidFill>
                  <a:srgbClr val="04093C"/>
                </a:solidFill>
                <a:latin typeface="Montserrat"/>
                <a:sym typeface="Beeline Sans"/>
              </a:rPr>
              <a:t> </a:t>
            </a:r>
            <a:r>
              <a:rPr sz="1300" dirty="0" err="1">
                <a:solidFill>
                  <a:srgbClr val="04093C"/>
                </a:solidFill>
                <a:latin typeface="Montserrat"/>
                <a:sym typeface="Beeline Sans"/>
              </a:rPr>
              <a:t>занятию</a:t>
            </a:r>
            <a:r>
              <a:rPr lang="ru-RU" sz="1300" dirty="0">
                <a:solidFill>
                  <a:srgbClr val="04093C"/>
                </a:solidFill>
                <a:latin typeface="Montserrat"/>
                <a:sym typeface="Beeline Sans"/>
              </a:rPr>
              <a:t>.</a:t>
            </a:r>
            <a:endParaRPr sz="1300" dirty="0">
              <a:solidFill>
                <a:srgbClr val="04093C"/>
              </a:solidFill>
              <a:latin typeface="Montserrat"/>
              <a:sym typeface="Beeline Sans"/>
            </a:endParaRPr>
          </a:p>
          <a:p>
            <a:pPr defTabSz="726141">
              <a:lnSpc>
                <a:spcPct val="120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lang="ru-RU" sz="1300" dirty="0">
                <a:solidFill>
                  <a:srgbClr val="04093C"/>
                </a:solidFill>
                <a:latin typeface="Montserrat"/>
                <a:sym typeface="Beeline Sans"/>
              </a:rPr>
              <a:t>Субтитры можно скачивать и читать как электронный конспект.</a:t>
            </a:r>
            <a:endParaRPr sz="1300" dirty="0">
              <a:solidFill>
                <a:srgbClr val="04093C"/>
              </a:solidFill>
              <a:latin typeface="Montserrat"/>
              <a:sym typeface="Beeline Sans"/>
            </a:endParaRPr>
          </a:p>
        </p:txBody>
      </p:sp>
      <p:sp>
        <p:nvSpPr>
          <p:cNvPr id="9" name="Google Shape;144;p 2">
            <a:extLst>
              <a:ext uri="{FF2B5EF4-FFF2-40B4-BE49-F238E27FC236}">
                <a16:creationId xmlns:a16="http://schemas.microsoft.com/office/drawing/2014/main" id="{688C5329-E5F1-D24D-5BF7-1E71DEEF5CBA}"/>
              </a:ext>
            </a:extLst>
          </p:cNvPr>
          <p:cNvSpPr/>
          <p:nvPr/>
        </p:nvSpPr>
        <p:spPr>
          <a:xfrm>
            <a:off x="622138" y="329651"/>
            <a:ext cx="6899932" cy="5533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r>
              <a:rPr lang="ru-RU" sz="2398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Транскрибация записей</a:t>
            </a:r>
          </a:p>
        </p:txBody>
      </p:sp>
      <p:sp>
        <p:nvSpPr>
          <p:cNvPr id="10" name="Google Shape;198;p 3">
            <a:extLst>
              <a:ext uri="{FF2B5EF4-FFF2-40B4-BE49-F238E27FC236}">
                <a16:creationId xmlns:a16="http://schemas.microsoft.com/office/drawing/2014/main" id="{913A36C1-E197-8DB5-F03C-D2CFB18021DD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77D2F8-EF30-B1DF-5DB8-4487AE9A0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29" y="1695771"/>
            <a:ext cx="3152687" cy="2595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41AE25-1EE0-44E6-BF10-B63A485852DA}"/>
              </a:ext>
            </a:extLst>
          </p:cNvPr>
          <p:cNvSpPr txBox="1"/>
          <p:nvPr/>
        </p:nvSpPr>
        <p:spPr>
          <a:xfrm>
            <a:off x="290829" y="4397637"/>
            <a:ext cx="33435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04093C"/>
                </a:solidFill>
                <a:latin typeface="Montserrat"/>
                <a:sym typeface="Beeline Sans"/>
              </a:rPr>
              <a:t>Карточка видео с видеопортала Актру Томского государственного университета</a:t>
            </a:r>
            <a:endParaRPr lang="en-US" sz="1100" i="1" dirty="0"/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2C3B5864-C081-4704-BA5A-58463F2A7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1037" y="1691715"/>
            <a:ext cx="4363938" cy="2595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D56CF2-F5FE-B963-8AA6-BE99908B5394}"/>
              </a:ext>
            </a:extLst>
          </p:cNvPr>
          <p:cNvSpPr txBox="1"/>
          <p:nvPr/>
        </p:nvSpPr>
        <p:spPr>
          <a:xfrm>
            <a:off x="4231037" y="4366739"/>
            <a:ext cx="3037668" cy="447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26141">
              <a:lnSpc>
                <a:spcPct val="108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lang="ru-RU" sz="1100" i="1" dirty="0">
                <a:solidFill>
                  <a:srgbClr val="04093C"/>
                </a:solidFill>
                <a:latin typeface="Montserrat"/>
              </a:rPr>
              <a:t>Удобный поиск по видео с точностью до секунды</a:t>
            </a:r>
            <a:endParaRPr lang="ru-RU" sz="1100" i="1" dirty="0">
              <a:solidFill>
                <a:srgbClr val="04093C"/>
              </a:solidFill>
              <a:latin typeface="Montserrat"/>
              <a:sym typeface="Beeline Sans"/>
            </a:endParaRPr>
          </a:p>
        </p:txBody>
      </p:sp>
    </p:spTree>
    <p:extLst>
      <p:ext uri="{BB962C8B-B14F-4D97-AF65-F5344CB8AC3E}">
        <p14:creationId xmlns:p14="http://schemas.microsoft.com/office/powerpoint/2010/main" val="578422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A2A9-81E7-96CE-7020-051238FAA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984AACE-F02E-A276-751D-DCEAB84563DB}"/>
              </a:ext>
            </a:extLst>
          </p:cNvPr>
          <p:cNvSpPr txBox="1"/>
          <p:nvPr/>
        </p:nvSpPr>
        <p:spPr>
          <a:xfrm>
            <a:off x="228553" y="281956"/>
            <a:ext cx="8295223" cy="43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rmAutofit/>
          </a:bodyPr>
          <a:lstStyle>
            <a:lvl1pPr algn="l" defTabSz="1065006">
              <a:lnSpc>
                <a:spcPct val="80000"/>
              </a:lnSpc>
              <a:defRPr sz="6000"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endParaRPr sz="225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EFE9146-77FB-083C-E47F-CA1D1A0C71C2}"/>
              </a:ext>
            </a:extLst>
          </p:cNvPr>
          <p:cNvSpPr txBox="1"/>
          <p:nvPr/>
        </p:nvSpPr>
        <p:spPr>
          <a:xfrm>
            <a:off x="580090" y="1366801"/>
            <a:ext cx="2483149" cy="407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rmAutofit/>
          </a:bodyPr>
          <a:lstStyle>
            <a:lvl1pPr algn="l" defTabSz="1936375">
              <a:spcBef>
                <a:spcPts val="1000"/>
              </a:spcBef>
              <a:defRPr sz="4000">
                <a:solidFill>
                  <a:srgbClr val="1E1E1E"/>
                </a:solidFill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endParaRPr sz="1000" b="1" dirty="0">
              <a:solidFill>
                <a:srgbClr val="04093C"/>
              </a:solidFill>
              <a:latin typeface="Montserrat" pitchFamily="2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2ABED9B-DBF9-0ECC-751C-CCE4449A1A87}"/>
              </a:ext>
            </a:extLst>
          </p:cNvPr>
          <p:cNvSpPr txBox="1"/>
          <p:nvPr/>
        </p:nvSpPr>
        <p:spPr>
          <a:xfrm>
            <a:off x="809882" y="1773961"/>
            <a:ext cx="3104053" cy="1713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Autofit/>
          </a:bodyPr>
          <a:lstStyle/>
          <a:p>
            <a:pPr defTabSz="726141">
              <a:lnSpc>
                <a:spcPct val="108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lang="ru-RU" sz="1200" b="1" dirty="0">
                <a:solidFill>
                  <a:srgbClr val="04093C"/>
                </a:solidFill>
                <a:latin typeface="Montserrat" pitchFamily="2" charset="0"/>
              </a:rPr>
              <a:t>Благодаря переводу субтитров можно расширить географию присутствия за счёт привлечения иностранных студентов.</a:t>
            </a:r>
          </a:p>
          <a:p>
            <a:pPr defTabSz="726141">
              <a:lnSpc>
                <a:spcPct val="108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endParaRPr lang="ru-RU" sz="1200" b="1" dirty="0">
              <a:solidFill>
                <a:srgbClr val="04093C"/>
              </a:solidFill>
              <a:latin typeface="Montserrat" pitchFamily="2" charset="0"/>
            </a:endParaRPr>
          </a:p>
          <a:p>
            <a:pPr defTabSz="726141">
              <a:lnSpc>
                <a:spcPct val="108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lang="ru-RU" sz="1200" dirty="0">
                <a:solidFill>
                  <a:srgbClr val="04093C"/>
                </a:solidFill>
                <a:latin typeface="Montserrat" pitchFamily="2" charset="0"/>
              </a:rPr>
              <a:t>Поддерживаются переводы на английский, китайский, казахский и др.</a:t>
            </a:r>
          </a:p>
          <a:p>
            <a:pPr defTabSz="726141">
              <a:lnSpc>
                <a:spcPct val="108000"/>
              </a:lnSpc>
              <a:defRPr sz="2600" b="0">
                <a:latin typeface="Beeline Sans"/>
                <a:ea typeface="Beeline Sans"/>
                <a:cs typeface="Beeline Sans"/>
                <a:sym typeface="Beeline Sans"/>
              </a:defRPr>
            </a:pPr>
            <a:endParaRPr lang="ru-RU" sz="1200" dirty="0">
              <a:solidFill>
                <a:srgbClr val="04093C"/>
              </a:solidFill>
              <a:latin typeface="Montserrat" pitchFamily="2" charset="0"/>
              <a:sym typeface="Beeline Sans"/>
            </a:endParaRPr>
          </a:p>
        </p:txBody>
      </p:sp>
      <p:sp>
        <p:nvSpPr>
          <p:cNvPr id="9" name="Google Shape;144;p 2">
            <a:extLst>
              <a:ext uri="{FF2B5EF4-FFF2-40B4-BE49-F238E27FC236}">
                <a16:creationId xmlns:a16="http://schemas.microsoft.com/office/drawing/2014/main" id="{6D9FB220-5DDC-72AD-CD3D-B036067587FE}"/>
              </a:ext>
            </a:extLst>
          </p:cNvPr>
          <p:cNvSpPr/>
          <p:nvPr/>
        </p:nvSpPr>
        <p:spPr>
          <a:xfrm>
            <a:off x="622138" y="329651"/>
            <a:ext cx="6899932" cy="5533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Расширение географии</a:t>
            </a:r>
          </a:p>
        </p:txBody>
      </p:sp>
      <p:sp>
        <p:nvSpPr>
          <p:cNvPr id="10" name="Google Shape;198;p 3">
            <a:extLst>
              <a:ext uri="{FF2B5EF4-FFF2-40B4-BE49-F238E27FC236}">
                <a16:creationId xmlns:a16="http://schemas.microsoft.com/office/drawing/2014/main" id="{41D1DCC2-034E-44AE-E237-12F9FE25DF02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7E7824-89A6-3A9F-19FF-1FA1617F9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15" y="1128448"/>
            <a:ext cx="3670568" cy="2886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0AC905-1798-EB79-2310-D834FE5D710E}"/>
              </a:ext>
            </a:extLst>
          </p:cNvPr>
          <p:cNvSpPr txBox="1"/>
          <p:nvPr/>
        </p:nvSpPr>
        <p:spPr>
          <a:xfrm>
            <a:off x="4682160" y="4109408"/>
            <a:ext cx="328397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04093C"/>
                </a:solidFill>
                <a:latin typeface="Montserrat"/>
                <a:sym typeface="Beeline Sans"/>
              </a:rPr>
              <a:t>Карточка видео с видеопортала Актру Алтайского государственного университета</a:t>
            </a:r>
            <a:endParaRPr lang="en-US" sz="1100" i="1" dirty="0"/>
          </a:p>
        </p:txBody>
      </p:sp>
      <p:sp>
        <p:nvSpPr>
          <p:cNvPr id="5" name="Google Shape;205;p26">
            <a:extLst>
              <a:ext uri="{FF2B5EF4-FFF2-40B4-BE49-F238E27FC236}">
                <a16:creationId xmlns:a16="http://schemas.microsoft.com/office/drawing/2014/main" id="{ED1BFD4D-C0FE-924B-EF5D-99DCAECEA325}"/>
              </a:ext>
            </a:extLst>
          </p:cNvPr>
          <p:cNvSpPr/>
          <p:nvPr/>
        </p:nvSpPr>
        <p:spPr>
          <a:xfrm rot="5400000">
            <a:off x="-211785" y="2607882"/>
            <a:ext cx="1713562" cy="4571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831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A2A9-81E7-96CE-7020-051238FAA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984AACE-F02E-A276-751D-DCEAB84563DB}"/>
              </a:ext>
            </a:extLst>
          </p:cNvPr>
          <p:cNvSpPr txBox="1"/>
          <p:nvPr/>
        </p:nvSpPr>
        <p:spPr>
          <a:xfrm>
            <a:off x="228553" y="281956"/>
            <a:ext cx="8295223" cy="43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6293" tIns="36293" rIns="36293" bIns="36293">
            <a:normAutofit/>
          </a:bodyPr>
          <a:lstStyle>
            <a:lvl1pPr algn="l" defTabSz="1065006">
              <a:lnSpc>
                <a:spcPct val="80000"/>
              </a:lnSpc>
              <a:defRPr sz="6000"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endParaRPr sz="2250" dirty="0"/>
          </a:p>
        </p:txBody>
      </p:sp>
      <p:sp>
        <p:nvSpPr>
          <p:cNvPr id="9" name="Google Shape;144;p 2">
            <a:extLst>
              <a:ext uri="{FF2B5EF4-FFF2-40B4-BE49-F238E27FC236}">
                <a16:creationId xmlns:a16="http://schemas.microsoft.com/office/drawing/2014/main" id="{6D9FB220-5DDC-72AD-CD3D-B036067587FE}"/>
              </a:ext>
            </a:extLst>
          </p:cNvPr>
          <p:cNvSpPr/>
          <p:nvPr/>
        </p:nvSpPr>
        <p:spPr>
          <a:xfrm>
            <a:off x="622138" y="329651"/>
            <a:ext cx="6899932" cy="5533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Data Lake</a:t>
            </a:r>
            <a:endParaRPr lang="ru-RU" sz="2400" b="1" dirty="0">
              <a:solidFill>
                <a:srgbClr val="04093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198;p 3">
            <a:extLst>
              <a:ext uri="{FF2B5EF4-FFF2-40B4-BE49-F238E27FC236}">
                <a16:creationId xmlns:a16="http://schemas.microsoft.com/office/drawing/2014/main" id="{41D1DCC2-034E-44AE-E237-12F9FE25DF02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sp>
        <p:nvSpPr>
          <p:cNvPr id="2" name="Google Shape;205;p26">
            <a:extLst>
              <a:ext uri="{FF2B5EF4-FFF2-40B4-BE49-F238E27FC236}">
                <a16:creationId xmlns:a16="http://schemas.microsoft.com/office/drawing/2014/main" id="{5066B1F9-F9A8-9952-7DB7-40F558088D99}"/>
              </a:ext>
            </a:extLst>
          </p:cNvPr>
          <p:cNvSpPr/>
          <p:nvPr/>
        </p:nvSpPr>
        <p:spPr>
          <a:xfrm rot="5400000">
            <a:off x="473267" y="1137616"/>
            <a:ext cx="261610" cy="45719"/>
          </a:xfrm>
          <a:prstGeom prst="roundRect">
            <a:avLst>
              <a:gd name="adj" fmla="val 33333"/>
            </a:avLst>
          </a:prstGeom>
          <a:solidFill>
            <a:srgbClr val="2DDB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3C687A-11E4-1BB3-7600-D36861079377}"/>
              </a:ext>
            </a:extLst>
          </p:cNvPr>
          <p:cNvSpPr txBox="1"/>
          <p:nvPr/>
        </p:nvSpPr>
        <p:spPr>
          <a:xfrm>
            <a:off x="639838" y="1029670"/>
            <a:ext cx="28162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1" dirty="0">
                <a:solidFill>
                  <a:srgbClr val="04093C"/>
                </a:solidFill>
                <a:latin typeface="Montserrat"/>
                <a:sym typeface="Beeline Sans"/>
              </a:rPr>
              <a:t>Для управленческой аналитики</a:t>
            </a:r>
            <a:endParaRPr lang="en-US" sz="1100" b="1" i="1" dirty="0"/>
          </a:p>
        </p:txBody>
      </p:sp>
      <p:sp>
        <p:nvSpPr>
          <p:cNvPr id="13" name="Google Shape;205;p26">
            <a:extLst>
              <a:ext uri="{FF2B5EF4-FFF2-40B4-BE49-F238E27FC236}">
                <a16:creationId xmlns:a16="http://schemas.microsoft.com/office/drawing/2014/main" id="{1F2EEFCF-9218-2420-2980-3E0D32C11922}"/>
              </a:ext>
            </a:extLst>
          </p:cNvPr>
          <p:cNvSpPr/>
          <p:nvPr/>
        </p:nvSpPr>
        <p:spPr>
          <a:xfrm rot="5400000">
            <a:off x="4647477" y="1137616"/>
            <a:ext cx="261610" cy="45719"/>
          </a:xfrm>
          <a:prstGeom prst="roundRect">
            <a:avLst>
              <a:gd name="adj" fmla="val 33333"/>
            </a:avLst>
          </a:prstGeom>
          <a:solidFill>
            <a:srgbClr val="2DDB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F0DF52-0306-A911-F0E6-762FC0ADE25C}"/>
              </a:ext>
            </a:extLst>
          </p:cNvPr>
          <p:cNvSpPr txBox="1"/>
          <p:nvPr/>
        </p:nvSpPr>
        <p:spPr>
          <a:xfrm>
            <a:off x="4814047" y="1029670"/>
            <a:ext cx="34775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1" dirty="0">
                <a:solidFill>
                  <a:srgbClr val="04093C"/>
                </a:solidFill>
                <a:latin typeface="Montserrat"/>
                <a:sym typeface="Beeline Sans"/>
              </a:rPr>
              <a:t>Для повышения качества преподавания</a:t>
            </a:r>
            <a:endParaRPr lang="en-US" sz="1100" b="1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01ACEC-911E-74D2-B30E-F5710A9A6293}"/>
              </a:ext>
            </a:extLst>
          </p:cNvPr>
          <p:cNvSpPr txBox="1"/>
          <p:nvPr/>
        </p:nvSpPr>
        <p:spPr>
          <a:xfrm>
            <a:off x="581212" y="1482340"/>
            <a:ext cx="362657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Информация о частоте просмотров видео и фрагментов видео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Данные о запросах в поиске по ключевым словам по субтитрам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Профили студентов, которые смотрят записи лекции.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Частота просмотра лекций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Даты просмотра записи лекций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Поведение иностранных студентов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Какие именно учебники студенты смотрят, и как часто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Контроль присутствия на лекциях и по ВКС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Результаты прохождения опросов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Поведение студентов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D8259-92F9-0B08-9615-83BFC5DB0283}"/>
              </a:ext>
            </a:extLst>
          </p:cNvPr>
          <p:cNvSpPr txBox="1"/>
          <p:nvPr/>
        </p:nvSpPr>
        <p:spPr>
          <a:xfrm>
            <a:off x="4755422" y="1482340"/>
            <a:ext cx="310055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Словарный запас преподавателя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Коммуникативные качества речи преподавателя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Время начала и окончания лекции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Количество слайдов в презентации</a:t>
            </a:r>
          </a:p>
          <a:p>
            <a:pPr marL="214120" indent="-21412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00" dirty="0">
                <a:solidFill>
                  <a:srgbClr val="04093C"/>
                </a:solidFill>
                <a:latin typeface="Montserrat"/>
              </a:rPr>
              <a:t>Поведение преподавателя</a:t>
            </a:r>
          </a:p>
        </p:txBody>
      </p:sp>
    </p:spTree>
    <p:extLst>
      <p:ext uri="{BB962C8B-B14F-4D97-AF65-F5344CB8AC3E}">
        <p14:creationId xmlns:p14="http://schemas.microsoft.com/office/powerpoint/2010/main" val="1884932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13299D3-D113-9F62-AC07-B0CB1E3070F9}"/>
              </a:ext>
            </a:extLst>
          </p:cNvPr>
          <p:cNvSpPr txBox="1"/>
          <p:nvPr/>
        </p:nvSpPr>
        <p:spPr>
          <a:xfrm>
            <a:off x="228553" y="281956"/>
            <a:ext cx="8295223" cy="43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6293" tIns="36293" rIns="36293" bIns="36293">
            <a:normAutofit/>
          </a:bodyPr>
          <a:lstStyle>
            <a:lvl1pPr algn="l" defTabSz="1065006">
              <a:lnSpc>
                <a:spcPct val="80000"/>
              </a:lnSpc>
              <a:defRPr sz="6000"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endParaRPr sz="2250" dirty="0"/>
          </a:p>
        </p:txBody>
      </p:sp>
      <p:sp>
        <p:nvSpPr>
          <p:cNvPr id="26" name="Google Shape;144;p 2">
            <a:extLst>
              <a:ext uri="{FF2B5EF4-FFF2-40B4-BE49-F238E27FC236}">
                <a16:creationId xmlns:a16="http://schemas.microsoft.com/office/drawing/2014/main" id="{C7BC12B7-3886-A807-6E9E-F7099DF3130D}"/>
              </a:ext>
            </a:extLst>
          </p:cNvPr>
          <p:cNvSpPr/>
          <p:nvPr/>
        </p:nvSpPr>
        <p:spPr>
          <a:xfrm>
            <a:off x="622138" y="329651"/>
            <a:ext cx="7272182" cy="9223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r>
              <a:rPr lang="ru-RU" sz="2398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Коммуникативные качества речи преподавателя</a:t>
            </a:r>
          </a:p>
        </p:txBody>
      </p:sp>
      <p:sp>
        <p:nvSpPr>
          <p:cNvPr id="27" name="Google Shape;198;p 3">
            <a:extLst>
              <a:ext uri="{FF2B5EF4-FFF2-40B4-BE49-F238E27FC236}">
                <a16:creationId xmlns:a16="http://schemas.microsoft.com/office/drawing/2014/main" id="{95D65903-65A5-6DF2-818E-81A74772E315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E3AC81-9FE2-8932-29B8-2285B16A0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164" y="1725013"/>
            <a:ext cx="4285282" cy="2038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28A70D4-600A-8D4E-0BE5-B6880214F327}"/>
              </a:ext>
            </a:extLst>
          </p:cNvPr>
          <p:cNvSpPr txBox="1"/>
          <p:nvPr/>
        </p:nvSpPr>
        <p:spPr>
          <a:xfrm>
            <a:off x="622137" y="1560973"/>
            <a:ext cx="3424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Одни из важных аспектов коммуникативного качества речи преподавателя – частота слов в минуту и количество слов-паразитов.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9C516E-A0CA-57F5-2A88-62494BC0BE76}"/>
              </a:ext>
            </a:extLst>
          </p:cNvPr>
          <p:cNvSpPr txBox="1"/>
          <p:nvPr/>
        </p:nvSpPr>
        <p:spPr>
          <a:xfrm>
            <a:off x="622137" y="2817205"/>
            <a:ext cx="35546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Преподаватель должен использовать простой, но информативный язык, избегать сложных терминов и слов-паразитов. </a:t>
            </a:r>
          </a:p>
          <a:p>
            <a:endParaRPr lang="ru-RU" sz="1200" dirty="0">
              <a:solidFill>
                <a:srgbClr val="04093C"/>
              </a:solidFill>
              <a:latin typeface="Montserrat" panose="00000500000000000000" pitchFamily="2" charset="-52"/>
              <a:ea typeface="Montserrat Medium"/>
              <a:cs typeface="Montserrat Medium"/>
              <a:sym typeface="Montserrat Medium"/>
            </a:endParaRPr>
          </a:p>
          <a:p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Четкие и понятные объяснения способствуют усвоению материала и помогают ученикам легче ориентироваться в новой информации.</a:t>
            </a:r>
            <a:endParaRPr lang="ru-RU" sz="1200" dirty="0"/>
          </a:p>
        </p:txBody>
      </p:sp>
      <p:sp>
        <p:nvSpPr>
          <p:cNvPr id="19" name="Google Shape;204;p26">
            <a:extLst>
              <a:ext uri="{FF2B5EF4-FFF2-40B4-BE49-F238E27FC236}">
                <a16:creationId xmlns:a16="http://schemas.microsoft.com/office/drawing/2014/main" id="{2157E473-D8DD-BD3C-6AC6-0D1514804A39}"/>
              </a:ext>
            </a:extLst>
          </p:cNvPr>
          <p:cNvSpPr/>
          <p:nvPr/>
        </p:nvSpPr>
        <p:spPr>
          <a:xfrm rot="5400000" flipV="1">
            <a:off x="153922" y="1937998"/>
            <a:ext cx="862225" cy="45719"/>
          </a:xfrm>
          <a:prstGeom prst="roundRect">
            <a:avLst>
              <a:gd name="adj" fmla="val 33333"/>
            </a:avLst>
          </a:prstGeom>
          <a:solidFill>
            <a:srgbClr val="69E5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5;p26">
            <a:extLst>
              <a:ext uri="{FF2B5EF4-FFF2-40B4-BE49-F238E27FC236}">
                <a16:creationId xmlns:a16="http://schemas.microsoft.com/office/drawing/2014/main" id="{DDE7A358-1FCD-96BD-52DF-219E34BAA157}"/>
              </a:ext>
            </a:extLst>
          </p:cNvPr>
          <p:cNvSpPr/>
          <p:nvPr/>
        </p:nvSpPr>
        <p:spPr>
          <a:xfrm rot="5400000">
            <a:off x="-250723" y="3712915"/>
            <a:ext cx="1671512" cy="4571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3896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13299D3-D113-9F62-AC07-B0CB1E3070F9}"/>
              </a:ext>
            </a:extLst>
          </p:cNvPr>
          <p:cNvSpPr txBox="1"/>
          <p:nvPr/>
        </p:nvSpPr>
        <p:spPr>
          <a:xfrm>
            <a:off x="228553" y="281956"/>
            <a:ext cx="8295223" cy="43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293" tIns="36293" rIns="36293" bIns="36293">
            <a:normAutofit/>
          </a:bodyPr>
          <a:lstStyle>
            <a:lvl1pPr algn="l" defTabSz="1065006">
              <a:lnSpc>
                <a:spcPct val="80000"/>
              </a:lnSpc>
              <a:defRPr sz="6000">
                <a:latin typeface="Beeline Sans"/>
                <a:ea typeface="Beeline Sans"/>
                <a:cs typeface="Beeline Sans"/>
                <a:sym typeface="Beeline Sans"/>
              </a:defRPr>
            </a:lvl1pPr>
          </a:lstStyle>
          <a:p>
            <a:endParaRPr sz="2250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5683340-3A97-4B88-9050-2D1326D68C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488994" y="2962864"/>
            <a:ext cx="2327777" cy="15901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</a:lvl1pPr>
          </a:lstStyle>
          <a:p>
            <a:pPr marL="114300" indent="0">
              <a:buNone/>
            </a:pP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А</a:t>
            </a:r>
            <a:r>
              <a:rPr lang="ru-RU" sz="1200" dirty="0">
                <a:solidFill>
                  <a:srgbClr val="04093C"/>
                </a:solidFill>
                <a:latin typeface="Montserrat" pitchFamily="2" charset="0"/>
              </a:rPr>
              <a:t>ктру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 </a:t>
            </a:r>
            <a:r>
              <a:rPr sz="1200" dirty="0" err="1">
                <a:solidFill>
                  <a:srgbClr val="04093C"/>
                </a:solidFill>
                <a:latin typeface="Montserrat" pitchFamily="2" charset="0"/>
              </a:rPr>
              <a:t>позволяет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 </a:t>
            </a:r>
            <a:r>
              <a:rPr sz="1200" dirty="0" err="1">
                <a:solidFill>
                  <a:srgbClr val="04093C"/>
                </a:solidFill>
                <a:latin typeface="Montserrat" pitchFamily="2" charset="0"/>
              </a:rPr>
              <a:t>быстро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 </a:t>
            </a:r>
            <a:r>
              <a:rPr sz="1200" dirty="0" err="1">
                <a:solidFill>
                  <a:srgbClr val="04093C"/>
                </a:solidFill>
                <a:latin typeface="Montserrat" pitchFamily="2" charset="0"/>
              </a:rPr>
              <a:t>выстроить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 </a:t>
            </a:r>
            <a:r>
              <a:rPr sz="1200" dirty="0" err="1">
                <a:solidFill>
                  <a:srgbClr val="04093C"/>
                </a:solidFill>
                <a:latin typeface="Montserrat" pitchFamily="2" charset="0"/>
              </a:rPr>
              <a:t>контур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 </a:t>
            </a:r>
            <a:r>
              <a:rPr sz="1200" dirty="0" err="1">
                <a:solidFill>
                  <a:srgbClr val="04093C"/>
                </a:solidFill>
                <a:latin typeface="Montserrat" pitchFamily="2" charset="0"/>
              </a:rPr>
              <a:t>безопасного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 </a:t>
            </a:r>
            <a:r>
              <a:rPr sz="1200" dirty="0" err="1">
                <a:solidFill>
                  <a:srgbClr val="04093C"/>
                </a:solidFill>
                <a:latin typeface="Montserrat" pitchFamily="2" charset="0"/>
              </a:rPr>
              <a:t>хранения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 и </a:t>
            </a:r>
            <a:r>
              <a:rPr sz="1200" dirty="0" err="1">
                <a:solidFill>
                  <a:srgbClr val="04093C"/>
                </a:solidFill>
                <a:latin typeface="Montserrat" pitchFamily="2" charset="0"/>
              </a:rPr>
              <a:t>потребления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 </a:t>
            </a:r>
            <a:r>
              <a:rPr sz="1200" dirty="0" err="1">
                <a:solidFill>
                  <a:srgbClr val="04093C"/>
                </a:solidFill>
                <a:latin typeface="Montserrat" pitchFamily="2" charset="0"/>
              </a:rPr>
              <a:t>контента</a:t>
            </a:r>
            <a:r>
              <a:rPr sz="1200" dirty="0">
                <a:solidFill>
                  <a:srgbClr val="04093C"/>
                </a:solidFill>
                <a:latin typeface="Montserrat" pitchFamily="2" charset="0"/>
              </a:rPr>
              <a:t>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681CFFB-A0EC-C722-0131-EC63FF1C5056}"/>
              </a:ext>
            </a:extLst>
          </p:cNvPr>
          <p:cNvSpPr txBox="1">
            <a:spLocks/>
          </p:cNvSpPr>
          <p:nvPr/>
        </p:nvSpPr>
        <p:spPr>
          <a:xfrm>
            <a:off x="3361010" y="3030157"/>
            <a:ext cx="2327777" cy="116849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Font typeface="Arial"/>
              <a:tabLst/>
              <a:defRPr sz="14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dirty="0">
                <a:solidFill>
                  <a:srgbClr val="04093C"/>
                </a:solidFill>
                <a:latin typeface="Montserrat" pitchFamily="2" charset="0"/>
              </a:rPr>
              <a:t>Предусмотрена интеграция с системой авторизации по </a:t>
            </a:r>
            <a:r>
              <a:rPr lang="en-US" sz="1200" dirty="0">
                <a:solidFill>
                  <a:srgbClr val="04093C"/>
                </a:solidFill>
                <a:latin typeface="Montserrat" pitchFamily="2" charset="0"/>
              </a:rPr>
              <a:t>SSO </a:t>
            </a:r>
            <a:r>
              <a:rPr lang="ru-RU" sz="1200" dirty="0">
                <a:solidFill>
                  <a:srgbClr val="04093C"/>
                </a:solidFill>
                <a:latin typeface="Montserrat" pitchFamily="2" charset="0"/>
              </a:rPr>
              <a:t>и расписания по </a:t>
            </a:r>
            <a:r>
              <a:rPr lang="en-US" sz="1200" dirty="0">
                <a:solidFill>
                  <a:srgbClr val="04093C"/>
                </a:solidFill>
                <a:latin typeface="Montserrat" pitchFamily="2" charset="0"/>
              </a:rPr>
              <a:t>API.</a:t>
            </a:r>
            <a:endParaRPr lang="ru-RU" sz="1200" dirty="0">
              <a:solidFill>
                <a:srgbClr val="04093C"/>
              </a:solidFill>
              <a:latin typeface="Montserrat" pitchFamily="2" charset="0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C6332BC-1747-2CB9-FB36-7D441B95F976}"/>
              </a:ext>
            </a:extLst>
          </p:cNvPr>
          <p:cNvSpPr txBox="1">
            <a:spLocks/>
          </p:cNvSpPr>
          <p:nvPr/>
        </p:nvSpPr>
        <p:spPr>
          <a:xfrm>
            <a:off x="6101899" y="2962864"/>
            <a:ext cx="2639145" cy="1303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Font typeface="Arial"/>
              <a:tabLst/>
              <a:defRPr sz="14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dirty="0">
                <a:solidFill>
                  <a:srgbClr val="04093C"/>
                </a:solidFill>
                <a:latin typeface="Montserrat" pitchFamily="2" charset="0"/>
              </a:rPr>
              <a:t>Установка в формате </a:t>
            </a:r>
            <a:r>
              <a:rPr lang="en-US" sz="1200" dirty="0">
                <a:solidFill>
                  <a:srgbClr val="04093C"/>
                </a:solidFill>
                <a:latin typeface="Montserrat" pitchFamily="2" charset="0"/>
              </a:rPr>
              <a:t>On-Premise </a:t>
            </a:r>
            <a:r>
              <a:rPr lang="ru-RU" sz="1200" dirty="0">
                <a:solidFill>
                  <a:srgbClr val="04093C"/>
                </a:solidFill>
                <a:latin typeface="Montserrat" pitchFamily="2" charset="0"/>
              </a:rPr>
              <a:t>или в облаке Актру позволяет удобно владеть и управлять системой. </a:t>
            </a:r>
          </a:p>
        </p:txBody>
      </p:sp>
      <p:sp>
        <p:nvSpPr>
          <p:cNvPr id="26" name="Google Shape;144;p 2">
            <a:extLst>
              <a:ext uri="{FF2B5EF4-FFF2-40B4-BE49-F238E27FC236}">
                <a16:creationId xmlns:a16="http://schemas.microsoft.com/office/drawing/2014/main" id="{C7BC12B7-3886-A807-6E9E-F7099DF3130D}"/>
              </a:ext>
            </a:extLst>
          </p:cNvPr>
          <p:cNvSpPr/>
          <p:nvPr/>
        </p:nvSpPr>
        <p:spPr>
          <a:xfrm>
            <a:off x="622138" y="329651"/>
            <a:ext cx="7272182" cy="5533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r>
              <a:rPr lang="ru-RU" sz="2398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Инфраструктура</a:t>
            </a:r>
          </a:p>
        </p:txBody>
      </p:sp>
      <p:sp>
        <p:nvSpPr>
          <p:cNvPr id="27" name="Google Shape;198;p 3">
            <a:extLst>
              <a:ext uri="{FF2B5EF4-FFF2-40B4-BE49-F238E27FC236}">
                <a16:creationId xmlns:a16="http://schemas.microsoft.com/office/drawing/2014/main" id="{95D65903-65A5-6DF2-818E-81A74772E315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1E6D640-F0DF-AF69-0D8E-7FCCDDF5F8DF}"/>
              </a:ext>
            </a:extLst>
          </p:cNvPr>
          <p:cNvGrpSpPr/>
          <p:nvPr/>
        </p:nvGrpSpPr>
        <p:grpSpPr>
          <a:xfrm>
            <a:off x="488994" y="1407827"/>
            <a:ext cx="2363005" cy="1107711"/>
            <a:chOff x="2063944" y="2846254"/>
            <a:chExt cx="3079553" cy="1443609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C6C04C4D-00C1-22AB-C59B-26B2EB9D5705}"/>
                </a:ext>
              </a:extLst>
            </p:cNvPr>
            <p:cNvSpPr/>
            <p:nvPr/>
          </p:nvSpPr>
          <p:spPr>
            <a:xfrm>
              <a:off x="2063944" y="3026752"/>
              <a:ext cx="1263111" cy="1263111"/>
            </a:xfrm>
            <a:prstGeom prst="ellipse">
              <a:avLst/>
            </a:prstGeom>
            <a:noFill/>
            <a:ln>
              <a:solidFill>
                <a:srgbClr val="69E5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dirty="0">
                  <a:solidFill>
                    <a:srgbClr val="04093C"/>
                  </a:solidFill>
                  <a:latin typeface="Montserrat" pitchFamily="2" charset="0"/>
                  <a:cs typeface="Arial"/>
                </a:rPr>
                <a:t>Б</a:t>
              </a:r>
            </a:p>
          </p:txBody>
        </p: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DFBEB047-2F54-109D-502A-640537B408B5}"/>
                </a:ext>
              </a:extLst>
            </p:cNvPr>
            <p:cNvCxnSpPr>
              <a:cxnSpLocks/>
            </p:cNvCxnSpPr>
            <p:nvPr/>
          </p:nvCxnSpPr>
          <p:spPr>
            <a:xfrm>
              <a:off x="3051960" y="3155552"/>
              <a:ext cx="2045625" cy="0"/>
            </a:xfrm>
            <a:prstGeom prst="line">
              <a:avLst/>
            </a:prstGeom>
            <a:ln w="19050">
              <a:solidFill>
                <a:srgbClr val="69E5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044BCF-ACCA-55A5-79F6-8223409B07A6}"/>
                </a:ext>
              </a:extLst>
            </p:cNvPr>
            <p:cNvSpPr txBox="1"/>
            <p:nvPr/>
          </p:nvSpPr>
          <p:spPr>
            <a:xfrm>
              <a:off x="3095355" y="2846254"/>
              <a:ext cx="2048142" cy="360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4093C"/>
                  </a:solidFill>
                  <a:latin typeface="Montserrat" pitchFamily="2" charset="0"/>
                  <a:cs typeface="Arial"/>
                </a:rPr>
                <a:t>БЕЗОПАСНОСТЬ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1B85781B-AAD9-4E82-900D-92B5994F9911}"/>
              </a:ext>
            </a:extLst>
          </p:cNvPr>
          <p:cNvGrpSpPr/>
          <p:nvPr/>
        </p:nvGrpSpPr>
        <p:grpSpPr>
          <a:xfrm>
            <a:off x="3361011" y="1407827"/>
            <a:ext cx="2363005" cy="1107711"/>
            <a:chOff x="2063944" y="2846254"/>
            <a:chExt cx="3079553" cy="1443609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0CDB6661-DB1D-3D7F-536F-2D055876BFB2}"/>
                </a:ext>
              </a:extLst>
            </p:cNvPr>
            <p:cNvSpPr/>
            <p:nvPr/>
          </p:nvSpPr>
          <p:spPr>
            <a:xfrm>
              <a:off x="2063944" y="3026752"/>
              <a:ext cx="1263111" cy="1263111"/>
            </a:xfrm>
            <a:prstGeom prst="ellipse">
              <a:avLst/>
            </a:prstGeom>
            <a:noFill/>
            <a:ln>
              <a:solidFill>
                <a:srgbClr val="69E5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dirty="0">
                  <a:solidFill>
                    <a:srgbClr val="04093C"/>
                  </a:solidFill>
                  <a:latin typeface="Montserrat" pitchFamily="2" charset="0"/>
                  <a:cs typeface="Arial"/>
                </a:rPr>
                <a:t>И</a:t>
              </a:r>
            </a:p>
          </p:txBody>
        </p: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0416BAD2-B66E-6688-EA9A-6646A2A4B11B}"/>
                </a:ext>
              </a:extLst>
            </p:cNvPr>
            <p:cNvCxnSpPr>
              <a:cxnSpLocks/>
            </p:cNvCxnSpPr>
            <p:nvPr/>
          </p:nvCxnSpPr>
          <p:spPr>
            <a:xfrm>
              <a:off x="3051960" y="3155552"/>
              <a:ext cx="2045625" cy="0"/>
            </a:xfrm>
            <a:prstGeom prst="line">
              <a:avLst/>
            </a:prstGeom>
            <a:ln w="19050">
              <a:solidFill>
                <a:srgbClr val="69E5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109CA5-D867-45BB-9D95-674519465378}"/>
                </a:ext>
              </a:extLst>
            </p:cNvPr>
            <p:cNvSpPr txBox="1"/>
            <p:nvPr/>
          </p:nvSpPr>
          <p:spPr>
            <a:xfrm>
              <a:off x="3095355" y="2846254"/>
              <a:ext cx="2048142" cy="360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4093C"/>
                  </a:solidFill>
                  <a:latin typeface="Montserrat" pitchFamily="2" charset="0"/>
                  <a:cs typeface="Arial"/>
                </a:rPr>
                <a:t>ИНТЕГРАЦИЯ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2A39FFCE-C449-A2E4-C433-CDC067ACCE05}"/>
              </a:ext>
            </a:extLst>
          </p:cNvPr>
          <p:cNvGrpSpPr/>
          <p:nvPr/>
        </p:nvGrpSpPr>
        <p:grpSpPr>
          <a:xfrm>
            <a:off x="6160771" y="1407827"/>
            <a:ext cx="2363005" cy="1107711"/>
            <a:chOff x="2063944" y="2846254"/>
            <a:chExt cx="3079553" cy="1443609"/>
          </a:xfrm>
        </p:grpSpPr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3BF1E5F5-7D86-8A39-893C-8723F5824BCF}"/>
                </a:ext>
              </a:extLst>
            </p:cNvPr>
            <p:cNvSpPr/>
            <p:nvPr/>
          </p:nvSpPr>
          <p:spPr>
            <a:xfrm>
              <a:off x="2063944" y="3026752"/>
              <a:ext cx="1263111" cy="1263111"/>
            </a:xfrm>
            <a:prstGeom prst="ellipse">
              <a:avLst/>
            </a:prstGeom>
            <a:noFill/>
            <a:ln>
              <a:solidFill>
                <a:srgbClr val="69E5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dirty="0">
                  <a:solidFill>
                    <a:srgbClr val="04093C"/>
                  </a:solidFill>
                  <a:latin typeface="Montserrat" pitchFamily="2" charset="0"/>
                  <a:cs typeface="Arial"/>
                </a:rPr>
                <a:t>У</a:t>
              </a:r>
            </a:p>
          </p:txBody>
        </p: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5A21A759-5BA5-39DD-9765-FDB60E7AD31B}"/>
                </a:ext>
              </a:extLst>
            </p:cNvPr>
            <p:cNvCxnSpPr>
              <a:cxnSpLocks/>
            </p:cNvCxnSpPr>
            <p:nvPr/>
          </p:nvCxnSpPr>
          <p:spPr>
            <a:xfrm>
              <a:off x="3051960" y="3155552"/>
              <a:ext cx="2045625" cy="0"/>
            </a:xfrm>
            <a:prstGeom prst="line">
              <a:avLst/>
            </a:prstGeom>
            <a:ln w="19050">
              <a:solidFill>
                <a:srgbClr val="69E5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77F9811-440B-A3D1-F5F5-EBCDF9190ECB}"/>
                </a:ext>
              </a:extLst>
            </p:cNvPr>
            <p:cNvSpPr txBox="1"/>
            <p:nvPr/>
          </p:nvSpPr>
          <p:spPr>
            <a:xfrm>
              <a:off x="3095355" y="2846254"/>
              <a:ext cx="2048142" cy="360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4093C"/>
                  </a:solidFill>
                  <a:latin typeface="Montserrat" pitchFamily="2" charset="0"/>
                </a:rPr>
                <a:t>УДОБСТВО</a:t>
              </a:r>
              <a:endParaRPr lang="ru-RU" sz="1200" b="1" dirty="0">
                <a:solidFill>
                  <a:srgbClr val="04093C"/>
                </a:solidFill>
                <a:latin typeface="Montserrat" pitchFamily="2" charset="0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186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/>
        </p:nvSpPr>
        <p:spPr>
          <a:xfrm>
            <a:off x="623924" y="334000"/>
            <a:ext cx="7029205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Кейс: Томский государственный университет улучшает качество образования с помощью Актру</a:t>
            </a:r>
            <a:endParaRPr sz="2200" b="1" dirty="0">
              <a:solidFill>
                <a:srgbClr val="04093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-209950" y="591526"/>
            <a:ext cx="830100" cy="57300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6"/>
          <p:cNvSpPr txBox="1"/>
          <p:nvPr/>
        </p:nvSpPr>
        <p:spPr>
          <a:xfrm>
            <a:off x="620150" y="1600012"/>
            <a:ext cx="34341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Подробная статистика </a:t>
            </a:r>
            <a:r>
              <a:rPr lang="ru-RU" b="1" dirty="0" err="1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Актру</a:t>
            </a:r>
            <a:r>
              <a:rPr lang="ru-RU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 позволяет более эффективно контролировать качество образовательного процесса  </a:t>
            </a:r>
            <a:endParaRPr sz="1200" dirty="0">
              <a:solidFill>
                <a:srgbClr val="04093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1" name="Google Shape;201;p26"/>
          <p:cNvSpPr txBox="1"/>
          <p:nvPr/>
        </p:nvSpPr>
        <p:spPr>
          <a:xfrm>
            <a:off x="665155" y="3141536"/>
            <a:ext cx="34341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Сотрудники учебно-методического управления могут быстро выяснить: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Состоялась ли лекция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Во сколько началась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Качество лекционного материала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Завершилась ли лекция вовремя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4093C"/>
              </a:solidFill>
              <a:latin typeface="Montserrat" panose="00000500000000000000" pitchFamily="2" charset="-52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4" name="Google Shape;204;p26"/>
          <p:cNvSpPr/>
          <p:nvPr/>
        </p:nvSpPr>
        <p:spPr>
          <a:xfrm rot="5400000">
            <a:off x="198323" y="2065439"/>
            <a:ext cx="784574" cy="55520"/>
          </a:xfrm>
          <a:prstGeom prst="roundRect">
            <a:avLst>
              <a:gd name="adj" fmla="val 33333"/>
            </a:avLst>
          </a:prstGeom>
          <a:solidFill>
            <a:srgbClr val="69E5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6"/>
          <p:cNvSpPr/>
          <p:nvPr/>
        </p:nvSpPr>
        <p:spPr>
          <a:xfrm rot="5400000">
            <a:off x="67404" y="3775360"/>
            <a:ext cx="1046411" cy="55521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A0BDB1-C5A8-8D93-3CC5-25E6578FD763}"/>
              </a:ext>
            </a:extLst>
          </p:cNvPr>
          <p:cNvSpPr txBox="1"/>
          <p:nvPr/>
        </p:nvSpPr>
        <p:spPr>
          <a:xfrm>
            <a:off x="5910124" y="1525783"/>
            <a:ext cx="2671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4093C"/>
                </a:solidFill>
                <a:latin typeface="Montserrat Medium" pitchFamily="2" charset="0"/>
                <a:ea typeface="Montserrat Medium"/>
                <a:cs typeface="Montserrat Medium"/>
                <a:sym typeface="Montserrat Medium"/>
              </a:rPr>
              <a:t>Результаты работы Актру в ТГУ за 2022-2024 годы</a:t>
            </a:r>
            <a:endParaRPr lang="ru-RU" dirty="0">
              <a:latin typeface="Montserrat Medium" pitchFamily="2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F1015CCF-7911-C9FB-E5C6-2E690A159A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6444048"/>
              </p:ext>
            </p:extLst>
          </p:nvPr>
        </p:nvGraphicFramePr>
        <p:xfrm>
          <a:off x="5380100" y="2007031"/>
          <a:ext cx="3763899" cy="2319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68088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/>
        </p:nvSpPr>
        <p:spPr>
          <a:xfrm>
            <a:off x="623925" y="334000"/>
            <a:ext cx="659851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Кейс: помощь иностранцам в Алтайском государственном университете</a:t>
            </a:r>
            <a:endParaRPr sz="2200" b="1" dirty="0">
              <a:solidFill>
                <a:srgbClr val="04093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-209950" y="591526"/>
            <a:ext cx="830100" cy="57300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6"/>
          <p:cNvSpPr txBox="1"/>
          <p:nvPr/>
        </p:nvSpPr>
        <p:spPr>
          <a:xfrm>
            <a:off x="623926" y="1379504"/>
            <a:ext cx="3434100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Автоматический перевод субтитров на иностранные языки позволяет улучшить качество обучения иностранных студентов</a:t>
            </a:r>
            <a:endParaRPr sz="1200" dirty="0">
              <a:solidFill>
                <a:srgbClr val="04093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4" name="Google Shape;204;p26"/>
          <p:cNvSpPr/>
          <p:nvPr/>
        </p:nvSpPr>
        <p:spPr>
          <a:xfrm rot="5400000">
            <a:off x="114268" y="1978325"/>
            <a:ext cx="954460" cy="57299"/>
          </a:xfrm>
          <a:prstGeom prst="roundRect">
            <a:avLst>
              <a:gd name="adj" fmla="val 33333"/>
            </a:avLst>
          </a:prstGeom>
          <a:solidFill>
            <a:srgbClr val="69E5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6"/>
          <p:cNvSpPr/>
          <p:nvPr/>
        </p:nvSpPr>
        <p:spPr>
          <a:xfrm rot="5400000">
            <a:off x="-74010" y="3782617"/>
            <a:ext cx="1331016" cy="5729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092700-B98B-7EF3-F200-EC2C9209C776}"/>
              </a:ext>
            </a:extLst>
          </p:cNvPr>
          <p:cNvSpPr txBox="1"/>
          <p:nvPr/>
        </p:nvSpPr>
        <p:spPr>
          <a:xfrm>
            <a:off x="620149" y="3031159"/>
            <a:ext cx="39518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В </a:t>
            </a:r>
            <a:r>
              <a:rPr lang="ru-RU" sz="1200" dirty="0" err="1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АлтГУ</a:t>
            </a: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 проходят обучение 2119 иностранцев из 30 стран мира. Многие ещё не в совершенстве овладели русским языком.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АлтГУ</a:t>
            </a: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 использует Видеопортал </a:t>
            </a:r>
            <a:r>
              <a:rPr lang="ru-RU" sz="1200" dirty="0" err="1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Актру</a:t>
            </a:r>
            <a:r>
              <a:rPr lang="ru-RU" sz="1200" dirty="0">
                <a:solidFill>
                  <a:srgbClr val="04093C"/>
                </a:solidFill>
                <a:latin typeface="Montserrat" panose="00000500000000000000" pitchFamily="2" charset="-52"/>
                <a:ea typeface="Montserrat Medium"/>
                <a:cs typeface="Montserrat Medium"/>
                <a:sym typeface="Montserrat Medium"/>
              </a:rPr>
              <a:t> для создания субтитров на китайском языке, чтобы помочь иностранным студентам осваивать лекционный материал.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8EA9B2-29B0-4CB0-AB2A-4C2212D4C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755" y="1831175"/>
            <a:ext cx="3822987" cy="2150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9762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AE24559-B164-8145-9BB3-6843E3E63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4227"/>
            <a:ext cx="6365684" cy="3976356"/>
          </a:xfrm>
          <a:prstGeom prst="rect">
            <a:avLst/>
          </a:prstGeom>
        </p:spPr>
      </p:pic>
      <p:sp>
        <p:nvSpPr>
          <p:cNvPr id="15" name="Используют более чем в 20 вузах России.…">
            <a:extLst>
              <a:ext uri="{FF2B5EF4-FFF2-40B4-BE49-F238E27FC236}">
                <a16:creationId xmlns:a16="http://schemas.microsoft.com/office/drawing/2014/main" id="{68A4B37A-21A4-7F92-32EF-0A324BF63C18}"/>
              </a:ext>
            </a:extLst>
          </p:cNvPr>
          <p:cNvSpPr txBox="1"/>
          <p:nvPr/>
        </p:nvSpPr>
        <p:spPr>
          <a:xfrm>
            <a:off x="679069" y="1193221"/>
            <a:ext cx="6131951" cy="300320"/>
          </a:xfrm>
          <a:prstGeom prst="rect">
            <a:avLst/>
          </a:prstGeom>
          <a:ln w="12700">
            <a:noFill/>
            <a:miter lim="400000"/>
          </a:ln>
          <a:effectLst>
            <a:reflection blurRad="6350" stA="71000" endPos="0" dir="5400000" sy="-100000" algn="bl" rotWithShape="0"/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/>
          <a:p>
            <a:pPr defTabSz="457188">
              <a:spcBef>
                <a:spcPts val="375"/>
              </a:spcBef>
              <a:defRPr sz="3000" b="0">
                <a:solidFill>
                  <a:srgbClr val="535353"/>
                </a:solidFill>
                <a:latin typeface="Beeline Sans"/>
                <a:ea typeface="Beeline Sans"/>
                <a:cs typeface="Beeline Sans"/>
                <a:sym typeface="Beeline Sans"/>
              </a:defRPr>
            </a:pPr>
            <a:r>
              <a:rPr sz="1600" dirty="0" err="1">
                <a:solidFill>
                  <a:srgbClr val="04093C"/>
                </a:solidFill>
                <a:latin typeface="Montserrat" pitchFamily="2" charset="0"/>
                <a:sym typeface="Beeline Sans"/>
              </a:rPr>
              <a:t>Используют</a:t>
            </a:r>
            <a:r>
              <a:rPr sz="1600" dirty="0">
                <a:solidFill>
                  <a:srgbClr val="04093C"/>
                </a:solidFill>
                <a:latin typeface="Montserrat" pitchFamily="2" charset="0"/>
                <a:sym typeface="Beeline Sans"/>
              </a:rPr>
              <a:t> </a:t>
            </a:r>
            <a:r>
              <a:rPr sz="1600" dirty="0" err="1">
                <a:solidFill>
                  <a:srgbClr val="04093C"/>
                </a:solidFill>
                <a:latin typeface="Montserrat" pitchFamily="2" charset="0"/>
                <a:sym typeface="Beeline Sans"/>
              </a:rPr>
              <a:t>более</a:t>
            </a:r>
            <a:r>
              <a:rPr sz="1600" dirty="0">
                <a:solidFill>
                  <a:srgbClr val="04093C"/>
                </a:solidFill>
                <a:latin typeface="Montserrat" pitchFamily="2" charset="0"/>
                <a:sym typeface="Beeline Sans"/>
              </a:rPr>
              <a:t> 20 </a:t>
            </a:r>
            <a:r>
              <a:rPr sz="1600" dirty="0" err="1">
                <a:solidFill>
                  <a:srgbClr val="04093C"/>
                </a:solidFill>
                <a:latin typeface="Montserrat" pitchFamily="2" charset="0"/>
                <a:sym typeface="Beeline Sans"/>
              </a:rPr>
              <a:t>вузов</a:t>
            </a:r>
            <a:r>
              <a:rPr sz="1600" dirty="0">
                <a:solidFill>
                  <a:srgbClr val="04093C"/>
                </a:solidFill>
                <a:latin typeface="Montserrat" pitchFamily="2" charset="0"/>
                <a:sym typeface="Beeline Sans"/>
              </a:rPr>
              <a:t> </a:t>
            </a:r>
            <a:r>
              <a:rPr sz="1600" dirty="0" err="1">
                <a:solidFill>
                  <a:srgbClr val="04093C"/>
                </a:solidFill>
                <a:latin typeface="Montserrat" pitchFamily="2" charset="0"/>
                <a:sym typeface="Beeline Sans"/>
              </a:rPr>
              <a:t>России</a:t>
            </a:r>
            <a:endParaRPr sz="1600" dirty="0">
              <a:solidFill>
                <a:srgbClr val="04093C"/>
              </a:solidFill>
              <a:latin typeface="Montserrat" pitchFamily="2" charset="0"/>
              <a:sym typeface="Beeline Sans"/>
            </a:endParaRPr>
          </a:p>
        </p:txBody>
      </p:sp>
      <p:sp>
        <p:nvSpPr>
          <p:cNvPr id="4" name="Google Shape;144;p 2">
            <a:extLst>
              <a:ext uri="{FF2B5EF4-FFF2-40B4-BE49-F238E27FC236}">
                <a16:creationId xmlns:a16="http://schemas.microsoft.com/office/drawing/2014/main" id="{C380F112-C09A-296C-F43E-D4CA4C4C72C0}"/>
              </a:ext>
            </a:extLst>
          </p:cNvPr>
          <p:cNvSpPr/>
          <p:nvPr/>
        </p:nvSpPr>
        <p:spPr>
          <a:xfrm>
            <a:off x="622138" y="329651"/>
            <a:ext cx="6899932" cy="9223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r>
              <a:rPr lang="ru-RU" sz="2398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Актру – флагманское решение для цифровизации образования</a:t>
            </a:r>
          </a:p>
        </p:txBody>
      </p:sp>
      <p:sp>
        <p:nvSpPr>
          <p:cNvPr id="5" name="Google Shape;198;p 3">
            <a:extLst>
              <a:ext uri="{FF2B5EF4-FFF2-40B4-BE49-F238E27FC236}">
                <a16:creationId xmlns:a16="http://schemas.microsoft.com/office/drawing/2014/main" id="{C8040A56-5FC5-382E-5483-143C9CAD98F5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A844F7D-5580-CAC9-3EF0-564093D71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777" y="1690242"/>
            <a:ext cx="2648192" cy="176301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312C887-B0BF-EA41-A797-313D781FE931}"/>
              </a:ext>
            </a:extLst>
          </p:cNvPr>
          <p:cNvSpPr txBox="1"/>
          <p:nvPr/>
        </p:nvSpPr>
        <p:spPr>
          <a:xfrm>
            <a:off x="6407718" y="3580947"/>
            <a:ext cx="2272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04093C"/>
                </a:solidFill>
                <a:latin typeface="Montserrat" pitchFamily="2" charset="0"/>
                <a:sym typeface="Beeline Sans"/>
              </a:rPr>
              <a:t>Полный список вузов на </a:t>
            </a:r>
            <a:r>
              <a:rPr lang="en-US" sz="900" dirty="0" err="1">
                <a:solidFill>
                  <a:srgbClr val="04093C"/>
                </a:solidFill>
                <a:latin typeface="Montserrat" pitchFamily="2" charset="0"/>
                <a:sym typeface="Beeline Sans"/>
                <a:hlinkClick r:id="rId4"/>
              </a:rPr>
              <a:t>aktru.video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8098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4;p 2">
            <a:extLst>
              <a:ext uri="{FF2B5EF4-FFF2-40B4-BE49-F238E27FC236}">
                <a16:creationId xmlns:a16="http://schemas.microsoft.com/office/drawing/2014/main" id="{C380F112-C09A-296C-F43E-D4CA4C4C72C0}"/>
              </a:ext>
            </a:extLst>
          </p:cNvPr>
          <p:cNvSpPr/>
          <p:nvPr/>
        </p:nvSpPr>
        <p:spPr>
          <a:xfrm>
            <a:off x="622138" y="329651"/>
            <a:ext cx="6899932" cy="9223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834" tIns="91270" rIns="89834" bIns="91270" anchor="t">
            <a:spAutoFit/>
          </a:bodyPr>
          <a:lstStyle/>
          <a:p>
            <a:r>
              <a:rPr lang="ru-RU" sz="2398" b="1" dirty="0">
                <a:solidFill>
                  <a:srgbClr val="04093C"/>
                </a:solidFill>
                <a:latin typeface="Montserrat"/>
                <a:ea typeface="Montserrat"/>
                <a:cs typeface="Montserrat"/>
                <a:sym typeface="Montserrat"/>
              </a:rPr>
              <a:t>Актру – инновационная система гибридного обучения</a:t>
            </a:r>
          </a:p>
        </p:txBody>
      </p:sp>
      <p:sp>
        <p:nvSpPr>
          <p:cNvPr id="5" name="Google Shape;198;p 3">
            <a:extLst>
              <a:ext uri="{FF2B5EF4-FFF2-40B4-BE49-F238E27FC236}">
                <a16:creationId xmlns:a16="http://schemas.microsoft.com/office/drawing/2014/main" id="{C8040A56-5FC5-382E-5483-143C9CAD98F5}"/>
              </a:ext>
            </a:extLst>
          </p:cNvPr>
          <p:cNvSpPr/>
          <p:nvPr/>
        </p:nvSpPr>
        <p:spPr>
          <a:xfrm>
            <a:off x="-205457" y="590933"/>
            <a:ext cx="827594" cy="55389"/>
          </a:xfrm>
          <a:prstGeom prst="roundRect">
            <a:avLst>
              <a:gd name="adj" fmla="val 33333"/>
            </a:avLst>
          </a:prstGeom>
          <a:solidFill>
            <a:srgbClr val="0409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22299" rIns="89917" bIns="22299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99" spc="-1">
              <a:latin typeface="Arial"/>
              <a:ea typeface="Arial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E36B416-D4FA-BD3F-220C-C538B845E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37" y="3111304"/>
            <a:ext cx="1198805" cy="119880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40E000-1869-E70D-71A3-116F26E6E99C}"/>
              </a:ext>
            </a:extLst>
          </p:cNvPr>
          <p:cNvSpPr txBox="1"/>
          <p:nvPr/>
        </p:nvSpPr>
        <p:spPr>
          <a:xfrm>
            <a:off x="622137" y="1593739"/>
            <a:ext cx="258417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3093F"/>
                </a:solidFill>
                <a:latin typeface="Montserrat" panose="00000500000000000000" pitchFamily="2" charset="-52"/>
              </a:rPr>
              <a:t>Менеджер</a:t>
            </a:r>
            <a:r>
              <a:rPr lang="ru-RU" sz="1400" dirty="0">
                <a:latin typeface="Montserrat" panose="00000500000000000000" pitchFamily="2" charset="-52"/>
              </a:rPr>
              <a:t> </a:t>
            </a:r>
            <a:r>
              <a:rPr lang="ru-RU" sz="1400" dirty="0">
                <a:solidFill>
                  <a:srgbClr val="03093F"/>
                </a:solidFill>
                <a:latin typeface="Montserrat" panose="00000500000000000000" pitchFamily="2" charset="-52"/>
              </a:rPr>
              <a:t>проектов</a:t>
            </a:r>
          </a:p>
          <a:p>
            <a:r>
              <a:rPr lang="ru-RU" sz="1400" b="1" dirty="0">
                <a:solidFill>
                  <a:srgbClr val="03093F"/>
                </a:solidFill>
                <a:latin typeface="Montserrat" panose="00000500000000000000" pitchFamily="2" charset="-52"/>
              </a:rPr>
              <a:t>ВИКТОРИЯ ФОМЕНКО</a:t>
            </a:r>
            <a:endParaRPr lang="ru-RU" sz="1400" dirty="0"/>
          </a:p>
          <a:p>
            <a:endParaRPr lang="ru-RU" sz="1400" dirty="0">
              <a:solidFill>
                <a:srgbClr val="03093F"/>
              </a:solidFill>
              <a:latin typeface="Montserrat" panose="00000500000000000000" pitchFamily="2" charset="-52"/>
            </a:endParaRPr>
          </a:p>
          <a:p>
            <a:r>
              <a:rPr lang="en-US" sz="1400" dirty="0">
                <a:solidFill>
                  <a:srgbClr val="03093F"/>
                </a:solidFill>
                <a:latin typeface="Montserrat" panose="00000500000000000000" pitchFamily="2" charset="-52"/>
              </a:rPr>
              <a:t>victoria.f@aktru.video</a:t>
            </a:r>
            <a:endParaRPr lang="ru-RU" sz="1400" dirty="0">
              <a:solidFill>
                <a:srgbClr val="03093F"/>
              </a:solidFill>
              <a:latin typeface="Montserrat" panose="00000500000000000000" pitchFamily="2" charset="-52"/>
            </a:endParaRPr>
          </a:p>
          <a:p>
            <a:r>
              <a:rPr lang="ru-RU" sz="1400" dirty="0">
                <a:solidFill>
                  <a:srgbClr val="03093F"/>
                </a:solidFill>
                <a:latin typeface="Montserrat" panose="00000500000000000000" pitchFamily="2" charset="-52"/>
              </a:rPr>
              <a:t>+7(977) 425-36-64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5441FC5-E7F1-1F3B-9958-9B2B71915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790" y="3105034"/>
            <a:ext cx="1198806" cy="119880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B186B06-0793-8800-4FDD-5F14DD503C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26760" r="8850" b="15115"/>
          <a:stretch/>
        </p:blipFill>
        <p:spPr>
          <a:xfrm>
            <a:off x="4339804" y="1593739"/>
            <a:ext cx="2384921" cy="2433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6405890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16C13A-F988-4FDD-AD9A-C4A8F47CE3A3}"/>
</file>

<file path=customXml/itemProps2.xml><?xml version="1.0" encoding="utf-8"?>
<ds:datastoreItem xmlns:ds="http://schemas.openxmlformats.org/officeDocument/2006/customXml" ds:itemID="{0B9A587E-ED8D-43C9-A7C6-2C2A6AE03C1F}"/>
</file>

<file path=docProps/app.xml><?xml version="1.0" encoding="utf-8"?>
<Properties xmlns="http://schemas.openxmlformats.org/officeDocument/2006/extended-properties" xmlns:vt="http://schemas.openxmlformats.org/officeDocument/2006/docPropsVTypes">
  <TotalTime>2346</TotalTime>
  <Words>493</Words>
  <Application>Microsoft Office PowerPoint</Application>
  <PresentationFormat>Экран (16:9)</PresentationFormat>
  <Paragraphs>77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Montserrat Medium</vt:lpstr>
      <vt:lpstr>Arial</vt:lpstr>
      <vt:lpstr>Montserrat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Марк Талан</dc:creator>
  <cp:lastModifiedBy>Елена Калмыкова</cp:lastModifiedBy>
  <cp:revision>567</cp:revision>
  <dcterms:modified xsi:type="dcterms:W3CDTF">2024-04-17T11:23:49Z</dcterms:modified>
</cp:coreProperties>
</file>