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301" r:id="rId2"/>
    <p:sldId id="304" r:id="rId3"/>
    <p:sldId id="314" r:id="rId4"/>
    <p:sldId id="315" r:id="rId5"/>
    <p:sldId id="319" r:id="rId6"/>
    <p:sldId id="320" r:id="rId7"/>
    <p:sldId id="322" r:id="rId8"/>
    <p:sldId id="321" r:id="rId9"/>
    <p:sldId id="324" r:id="rId10"/>
    <p:sldId id="323" r:id="rId11"/>
    <p:sldId id="326" r:id="rId12"/>
    <p:sldId id="328" r:id="rId13"/>
    <p:sldId id="327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Montserrat Medium" pitchFamily="2" charset="-52"/>
      <p:regular r:id="rId22"/>
    </p:embeddedFont>
    <p:embeddedFont>
      <p:font typeface="Montserrat Regular" pitchFamily="2" charset="-52"/>
      <p:regular r:id="rId23"/>
    </p:embeddedFont>
    <p:embeddedFont>
      <p:font typeface="Montserrat SemiBold" pitchFamily="2" charset="-52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048"/>
    <a:srgbClr val="3747D8"/>
    <a:srgbClr val="6A8DE1"/>
    <a:srgbClr val="7660FF"/>
    <a:srgbClr val="E34192"/>
    <a:srgbClr val="52E4A7"/>
    <a:srgbClr val="FFBF79"/>
    <a:srgbClr val="C22AAF"/>
    <a:srgbClr val="4FB4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6" autoAdjust="0"/>
    <p:restoredTop sz="94607" autoAdjust="0"/>
  </p:normalViewPr>
  <p:slideViewPr>
    <p:cSldViewPr snapToGrid="0">
      <p:cViewPr varScale="1">
        <p:scale>
          <a:sx n="105" d="100"/>
          <a:sy n="105" d="100"/>
        </p:scale>
        <p:origin x="9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1DA73-AF22-47D0-8F6E-5017A5FCB633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3E74A-1A81-41FF-8F8C-6FD1CB56D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082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Интерактивные, профессиональные дисплеи, светодиодные видеостены, киоски, дисплеи нестандартных размеров – демонстрируйте свои сообщения бесконечно разными способами.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3E74A-1A81-41FF-8F8C-6FD1CB56D1C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493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3E74A-1A81-41FF-8F8C-6FD1CB56D1C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3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E680D-7D2A-C94F-6BD2-9E21E8F5F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E5A91B-65D7-EF3A-14F2-5EC9131C5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272051-B824-3962-40B0-72CDE815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8CF94-A528-D009-88B0-3C2E796E5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6FAEC-3D47-5E4D-11CA-F6C2069D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9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23674-351B-2FA6-6474-0CC1B126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FDA842-9F73-06B4-EF66-387926AE9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1FBFA9-DA92-7A84-0FC0-9C25F0CA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CC2475-430F-4687-B8DD-DA8520C58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1A689C-FC5F-79BF-6A1D-225C6AC3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6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EEFCC-CE92-6A6D-3A31-6C02D90D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25D9AF-8BCB-69B1-1755-642DDF01C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4A2507-2409-C2F1-199A-3A0902D5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FEC90B-A7B6-457C-E3D0-AB685CE49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438671-7CD4-4110-4856-02F9BB28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2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9073B-DCCB-097E-9283-AF36ABD3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2EEF5-2C5A-92D3-A175-98683C310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CB5ED4-CF07-2708-CC8D-2ED86E1B2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5C589-F6D7-20D2-413C-E778F916F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3729F5-174D-7BFA-ED6F-41B717FE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2295B1-5A8B-30A9-7334-0E59874D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16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9ACBA-892F-54B3-2160-2BEBDE49F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4E4488-64AB-7431-368C-9948EF3BD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248203-D322-269B-D278-CFC4304E1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E405CD-7584-BB5B-20F8-52D14E37F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E7B199-6ABC-D1EB-D68B-88FD4341B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17E2A8-93BF-97FF-741C-83A5B73F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CF6603-C2A4-5F87-EC28-6B08CB0A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FE5D39A-98BC-E4FF-660D-5DA143348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5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2BF0F-1550-48E1-BF0E-E530F8F2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865FF00-78EB-C94A-2C44-EB626C91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8C466C-6180-BFFF-276F-C48EF022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BF7C57-9703-B5AC-4A93-AF3CFCE2B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39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FAC5EB-6B6D-472B-BE3E-0D35BE23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BCA6C65-3F61-6964-7DE2-D9C2AC71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AFEF14-87D6-7394-BACF-7F33BA41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03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B146F3-26F1-513D-809C-55255231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13F71-8E4C-E1DD-C300-681ED3721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4AB340-89E5-F9D2-5C6E-659493E8C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0F3BDD-FF67-EC4B-C95A-4A7417F94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9BDF6E-56E2-C0D8-7552-6AC9BCAD9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AD571A-9F7D-7348-DF62-7A9BDBD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6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ED867-6099-66FE-0EE9-2735C9E4B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F7CDDA-BEDF-F243-C9EF-F01F63725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8BCCF4-666A-BEED-A0EF-9E03B878C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D12D8B-410B-D642-90B3-014D54868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D9DA6F-E322-559F-8F30-1735A650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9ABB9-1244-25DF-C514-AA26D3BB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87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7A007-7F17-A57B-FE4E-7CE46B7D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F2BAED-8374-3256-AECE-2885144F6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36DEBD-7E4E-EA9E-FDB9-DF8F842A4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896EEB-6B9A-F14A-1289-CE4DF537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773AC7-D94D-1307-F458-CCF360AD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65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980FE9-1798-E8D4-7CA9-31719B312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2553AD-93B8-9D37-0346-6C26DF1E0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04A4A6-C65C-CE41-1D5A-C507341C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74AFF9-A8BD-1BA8-E59B-DCB1D3A2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BF2EB0-55F1-EE38-F8EB-53152889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8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7BB4DE"/>
            </a:gs>
            <a:gs pos="100000">
              <a:srgbClr val="0070C0"/>
            </a:gs>
            <a:gs pos="99000">
              <a:srgbClr val="910048"/>
            </a:gs>
            <a:gs pos="35000">
              <a:schemeClr val="accent1">
                <a:lumMod val="5000"/>
                <a:lumOff val="95000"/>
              </a:schemeClr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4D4B1-4A7F-0AC3-50A6-CBD9348AA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A70E58-F89F-73E2-6EDF-7183B3940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F6F1E1-D8C9-A94D-0D7A-DC8B8E8AC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0E677-B9E2-4903-89A5-522A33AC838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FD1077-FB97-F444-72C3-D6795E145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6F0CF9-D4A2-D35D-0779-9B1A85142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FB26C-2BA1-4CA2-B7FF-D73A39D9E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3.png"/><Relationship Id="rId2" Type="http://schemas.openxmlformats.org/officeDocument/2006/relationships/image" Target="../media/image9.png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24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image" Target="../media/image3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4.png"/><Relationship Id="rId5" Type="http://schemas.openxmlformats.org/officeDocument/2006/relationships/image" Target="../media/image59.png"/><Relationship Id="rId10" Type="http://schemas.openxmlformats.org/officeDocument/2006/relationships/image" Target="../media/image62.png"/><Relationship Id="rId4" Type="http://schemas.openxmlformats.org/officeDocument/2006/relationships/image" Target="../media/image58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26" Type="http://schemas.openxmlformats.org/officeDocument/2006/relationships/image" Target="../media/image86.png"/><Relationship Id="rId3" Type="http://schemas.openxmlformats.org/officeDocument/2006/relationships/image" Target="../media/image63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2" Type="http://schemas.openxmlformats.org/officeDocument/2006/relationships/image" Target="../media/image3.png"/><Relationship Id="rId16" Type="http://schemas.openxmlformats.org/officeDocument/2006/relationships/image" Target="../media/image76.png"/><Relationship Id="rId20" Type="http://schemas.openxmlformats.org/officeDocument/2006/relationships/image" Target="../media/image80.sv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24" Type="http://schemas.openxmlformats.org/officeDocument/2006/relationships/image" Target="../media/image84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28" Type="http://schemas.openxmlformats.org/officeDocument/2006/relationships/image" Target="../media/image24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8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hyperlink" Target="mailto:ak@smartplayer.org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BB4DE"/>
            </a:gs>
            <a:gs pos="35000">
              <a:schemeClr val="accent1">
                <a:lumMod val="5000"/>
                <a:lumOff val="95000"/>
              </a:schemeClr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D221F1-8D18-FDDE-CA09-168834DAE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78" y="0"/>
            <a:ext cx="497205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4FA558-10FB-2EA1-6AC9-ED769917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66" y="3588896"/>
            <a:ext cx="522686" cy="5226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935411-955F-803B-7003-7974AD4B9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69" y="1535904"/>
            <a:ext cx="6170126" cy="12042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924866-0668-7672-5CB4-FB164BCF5D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0" b="8907"/>
          <a:stretch/>
        </p:blipFill>
        <p:spPr>
          <a:xfrm>
            <a:off x="4717855" y="0"/>
            <a:ext cx="7645573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050CD7-1179-823B-10EF-80625F1C6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186" y="3588896"/>
            <a:ext cx="526984" cy="5269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D6579B-50C8-811F-80C4-332F211E73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720" y="3871007"/>
            <a:ext cx="349695" cy="1942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A0C13F3-BDE5-2C73-382E-1E5C1606DA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884" y="3690047"/>
            <a:ext cx="1891048" cy="39580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D69DB9D-D2E5-4108-55C1-4A03CBD0BBBA}"/>
              </a:ext>
            </a:extLst>
          </p:cNvPr>
          <p:cNvSpPr txBox="1"/>
          <p:nvPr/>
        </p:nvSpPr>
        <p:spPr>
          <a:xfrm>
            <a:off x="2191429" y="2524690"/>
            <a:ext cx="497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 Regular" panose="00000500000000000000" pitchFamily="2" charset="-52"/>
              </a:rPr>
              <a:t>Программная платформа для реализации мультимедиа проектов любой сложности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9E79ED-4171-47A3-80AC-06E4E27B44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1" y="5547929"/>
            <a:ext cx="1905265" cy="57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0E5A60-A96A-8D30-A739-C647E3688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1" y="1327965"/>
            <a:ext cx="11882859" cy="5339507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24B0F768-D6AA-3451-997E-19BE059A7EDE}"/>
              </a:ext>
            </a:extLst>
          </p:cNvPr>
          <p:cNvGrpSpPr/>
          <p:nvPr/>
        </p:nvGrpSpPr>
        <p:grpSpPr>
          <a:xfrm>
            <a:off x="1085938" y="1587256"/>
            <a:ext cx="2565130" cy="2445669"/>
            <a:chOff x="826563" y="1329880"/>
            <a:chExt cx="3207795" cy="3094043"/>
          </a:xfrm>
        </p:grpSpPr>
        <p:pic>
          <p:nvPicPr>
            <p:cNvPr id="17" name="Image 2" descr="preencoded.png">
              <a:extLst>
                <a:ext uri="{FF2B5EF4-FFF2-40B4-BE49-F238E27FC236}">
                  <a16:creationId xmlns:a16="http://schemas.microsoft.com/office/drawing/2014/main" id="{669AF684-C9E7-41F0-4642-0DC7211D2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26563" y="1329880"/>
              <a:ext cx="3207795" cy="3094043"/>
            </a:xfrm>
            <a:prstGeom prst="rect">
              <a:avLst/>
            </a:prstGeom>
          </p:spPr>
        </p:pic>
        <p:pic>
          <p:nvPicPr>
            <p:cNvPr id="19" name="Image 4" descr="preencoded.png">
              <a:extLst>
                <a:ext uri="{FF2B5EF4-FFF2-40B4-BE49-F238E27FC236}">
                  <a16:creationId xmlns:a16="http://schemas.microsoft.com/office/drawing/2014/main" id="{256A5F07-4B99-9051-C9FC-22F5753C9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40863" y="2505824"/>
              <a:ext cx="1894205" cy="1308507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9145CE7-FCFE-9395-B8AD-4675DDA785FB}"/>
              </a:ext>
            </a:extLst>
          </p:cNvPr>
          <p:cNvGrpSpPr/>
          <p:nvPr/>
        </p:nvGrpSpPr>
        <p:grpSpPr>
          <a:xfrm>
            <a:off x="4991439" y="1761632"/>
            <a:ext cx="2373313" cy="2096919"/>
            <a:chOff x="7536613" y="3260196"/>
            <a:chExt cx="2816225" cy="2445669"/>
          </a:xfrm>
        </p:grpSpPr>
        <p:pic>
          <p:nvPicPr>
            <p:cNvPr id="16" name="Image 1" descr="preencoded.png">
              <a:extLst>
                <a:ext uri="{FF2B5EF4-FFF2-40B4-BE49-F238E27FC236}">
                  <a16:creationId xmlns:a16="http://schemas.microsoft.com/office/drawing/2014/main" id="{F0D83DD4-1F22-82CD-1EEB-D29655E2E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536613" y="3260196"/>
              <a:ext cx="2816225" cy="2445669"/>
            </a:xfrm>
            <a:prstGeom prst="rect">
              <a:avLst/>
            </a:prstGeom>
          </p:spPr>
        </p:pic>
        <p:pic>
          <p:nvPicPr>
            <p:cNvPr id="18" name="Image 3" descr="preencoded.png">
              <a:extLst>
                <a:ext uri="{FF2B5EF4-FFF2-40B4-BE49-F238E27FC236}">
                  <a16:creationId xmlns:a16="http://schemas.microsoft.com/office/drawing/2014/main" id="{32E6637C-740F-D07A-7A34-38ED14418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18464" y="4027508"/>
              <a:ext cx="1743075" cy="1143004"/>
            </a:xfrm>
            <a:prstGeom prst="rect">
              <a:avLst/>
            </a:prstGeom>
          </p:spPr>
        </p:pic>
        <p:pic>
          <p:nvPicPr>
            <p:cNvPr id="20" name="Image 5" descr="preencoded.png">
              <a:extLst>
                <a:ext uri="{FF2B5EF4-FFF2-40B4-BE49-F238E27FC236}">
                  <a16:creationId xmlns:a16="http://schemas.microsoft.com/office/drawing/2014/main" id="{146F0A26-0D06-76F1-20B4-4BDD92AA5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551738" y="3979882"/>
              <a:ext cx="1894205" cy="1495429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0686FE3-1BB3-B3D4-4913-483161AF17CA}"/>
              </a:ext>
            </a:extLst>
          </p:cNvPr>
          <p:cNvGrpSpPr/>
          <p:nvPr/>
        </p:nvGrpSpPr>
        <p:grpSpPr>
          <a:xfrm>
            <a:off x="8575417" y="1789558"/>
            <a:ext cx="2271230" cy="2096919"/>
            <a:chOff x="12688216" y="3030750"/>
            <a:chExt cx="3063262" cy="2865632"/>
          </a:xfrm>
        </p:grpSpPr>
        <p:pic>
          <p:nvPicPr>
            <p:cNvPr id="15" name="Image 0" descr="preencoded.png">
              <a:extLst>
                <a:ext uri="{FF2B5EF4-FFF2-40B4-BE49-F238E27FC236}">
                  <a16:creationId xmlns:a16="http://schemas.microsoft.com/office/drawing/2014/main" id="{C0E354E8-CD28-7521-7B10-5B0CD7B94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2688216" y="3030750"/>
              <a:ext cx="3063262" cy="2865632"/>
            </a:xfrm>
            <a:prstGeom prst="rect">
              <a:avLst/>
            </a:prstGeom>
          </p:spPr>
        </p:pic>
        <p:pic>
          <p:nvPicPr>
            <p:cNvPr id="21" name="Image 6" descr="preencoded.png">
              <a:extLst>
                <a:ext uri="{FF2B5EF4-FFF2-40B4-BE49-F238E27FC236}">
                  <a16:creationId xmlns:a16="http://schemas.microsoft.com/office/drawing/2014/main" id="{4F391FA9-8C9F-D1D5-3B59-0CBFE946E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3364490" y="3789052"/>
              <a:ext cx="1894205" cy="1707289"/>
            </a:xfrm>
            <a:prstGeom prst="rect">
              <a:avLst/>
            </a:prstGeom>
          </p:spPr>
        </p:pic>
      </p:grpSp>
      <p:sp>
        <p:nvSpPr>
          <p:cNvPr id="22" name="Text 1">
            <a:extLst>
              <a:ext uri="{FF2B5EF4-FFF2-40B4-BE49-F238E27FC236}">
                <a16:creationId xmlns:a16="http://schemas.microsoft.com/office/drawing/2014/main" id="{761B4381-2EA0-DA8E-0FB9-0ACF7F11D4EB}"/>
              </a:ext>
            </a:extLst>
          </p:cNvPr>
          <p:cNvSpPr/>
          <p:nvPr/>
        </p:nvSpPr>
        <p:spPr>
          <a:xfrm>
            <a:off x="981376" y="4207099"/>
            <a:ext cx="2476934" cy="69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b="0" i="0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Личный кабинет</a:t>
            </a:r>
          </a:p>
          <a:p>
            <a:pPr algn="l"/>
            <a:r>
              <a:rPr lang="en-US" sz="1600" dirty="0">
                <a:solidFill>
                  <a:srgbClr val="3747D8"/>
                </a:solidFill>
                <a:latin typeface="Montserrat Regular" pitchFamily="34" charset="0"/>
                <a:ea typeface="Montserrat SemiBold" pitchFamily="34" charset="-122"/>
                <a:cs typeface="Montserrat SemiBold" pitchFamily="34" charset="-120"/>
              </a:rPr>
              <a:t>Web-</a:t>
            </a:r>
            <a:r>
              <a:rPr lang="ru-RU" sz="1600" dirty="0">
                <a:solidFill>
                  <a:srgbClr val="3747D8"/>
                </a:solidFill>
                <a:latin typeface="Montserrat Regular" pitchFamily="34" charset="0"/>
                <a:ea typeface="Montserrat SemiBold" pitchFamily="34" charset="-122"/>
                <a:cs typeface="Montserrat SemiBold" pitchFamily="34" charset="-120"/>
              </a:rPr>
              <a:t>интерфейс</a:t>
            </a:r>
            <a:endParaRPr lang="en-US" dirty="0">
              <a:solidFill>
                <a:srgbClr val="3747D8"/>
              </a:solidFill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2276D2AB-95CB-5B47-1936-BE1ABA89CC57}"/>
              </a:ext>
            </a:extLst>
          </p:cNvPr>
          <p:cNvSpPr/>
          <p:nvPr/>
        </p:nvSpPr>
        <p:spPr>
          <a:xfrm>
            <a:off x="4590647" y="4207099"/>
            <a:ext cx="3390900" cy="578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spcAft>
                <a:spcPts val="1050"/>
              </a:spcAft>
            </a:pPr>
            <a:r>
              <a:rPr lang="ru-RU" b="0" i="0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Локальный</a:t>
            </a:r>
            <a:r>
              <a:rPr lang="en-US" b="0" i="0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 </a:t>
            </a:r>
            <a:r>
              <a:rPr lang="ru-RU" b="0" i="0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или</a:t>
            </a:r>
            <a:br>
              <a:rPr lang="en-US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</a:br>
            <a:r>
              <a:rPr lang="ru-RU" b="0" i="0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облачный сервер</a:t>
            </a:r>
            <a:endParaRPr lang="en-US" dirty="0">
              <a:solidFill>
                <a:srgbClr val="3747D8"/>
              </a:solidFill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7AFAD07A-120A-20C8-1C3A-A70663434ECE}"/>
              </a:ext>
            </a:extLst>
          </p:cNvPr>
          <p:cNvSpPr/>
          <p:nvPr/>
        </p:nvSpPr>
        <p:spPr>
          <a:xfrm>
            <a:off x="8375833" y="4207099"/>
            <a:ext cx="3390900" cy="51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Клиентское </a:t>
            </a: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нативное 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приложение</a:t>
            </a:r>
            <a:endParaRPr lang="ru-RU" dirty="0">
              <a:solidFill>
                <a:srgbClr val="3747D8"/>
              </a:solidFill>
              <a:latin typeface="Montserrat SemiBold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9D7FB-17F7-9D7F-1BAF-4EE5EB7BC7FE}"/>
              </a:ext>
            </a:extLst>
          </p:cNvPr>
          <p:cNvSpPr txBox="1"/>
          <p:nvPr/>
        </p:nvSpPr>
        <p:spPr>
          <a:xfrm>
            <a:off x="1065618" y="799567"/>
            <a:ext cx="6103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0" dirty="0">
                <a:solidFill>
                  <a:srgbClr val="0070C0"/>
                </a:solidFill>
                <a:latin typeface="Montserrat SemiBold" pitchFamily="2" charset="-52"/>
                <a:ea typeface="Montserrat Bold" pitchFamily="34" charset="-122"/>
                <a:cs typeface="Montserrat Bold" pitchFamily="34" charset="-120"/>
              </a:rPr>
              <a:t>Варианты развертывания (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  <a:ea typeface="Montserrat Bold" pitchFamily="34" charset="-122"/>
                <a:cs typeface="Montserrat Bold" pitchFamily="34" charset="-120"/>
              </a:rPr>
              <a:t>SaaS &amp; On-Premise</a:t>
            </a:r>
            <a:r>
              <a:rPr lang="en-US" sz="1600" i="0" dirty="0">
                <a:solidFill>
                  <a:srgbClr val="0070C0"/>
                </a:solidFill>
                <a:latin typeface="Montserrat SemiBold" pitchFamily="2" charset="-52"/>
                <a:ea typeface="Montserrat Bold" pitchFamily="34" charset="-122"/>
                <a:cs typeface="Montserrat Bold" pitchFamily="34" charset="-120"/>
              </a:rPr>
              <a:t>)</a:t>
            </a:r>
            <a:endParaRPr lang="en-US" sz="1600" dirty="0">
              <a:solidFill>
                <a:srgbClr val="0070C0"/>
              </a:solidFill>
              <a:latin typeface="Montserrat SemiBold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B0DCE4-D2F0-22C4-FFC8-0B44DA56170F}"/>
              </a:ext>
            </a:extLst>
          </p:cNvPr>
          <p:cNvSpPr txBox="1"/>
          <p:nvPr/>
        </p:nvSpPr>
        <p:spPr>
          <a:xfrm>
            <a:off x="4590647" y="4903569"/>
            <a:ext cx="2543907" cy="6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>
              <a:spcAft>
                <a:spcPts val="1050"/>
              </a:spcAft>
              <a:defRPr b="0" i="0">
                <a:gradFill flip="none" rotWithShape="1">
                  <a:gsLst>
                    <a:gs pos="0">
                      <a:srgbClr val="52E4A7">
                        <a:shade val="30000"/>
                        <a:satMod val="115000"/>
                      </a:srgbClr>
                    </a:gs>
                    <a:gs pos="50000">
                      <a:srgbClr val="6A8DE1"/>
                    </a:gs>
                    <a:gs pos="100000">
                      <a:srgbClr val="7660FF"/>
                    </a:gs>
                  </a:gsLst>
                  <a:lin ang="2700000" scaled="1"/>
                  <a:tileRect/>
                </a:gra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defRPr>
            </a:lvl1pPr>
          </a:lstStyle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Ubuntu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Windows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Astra Linux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966B5-53C6-272B-3587-D6F62051D168}"/>
              </a:ext>
            </a:extLst>
          </p:cNvPr>
          <p:cNvSpPr txBox="1"/>
          <p:nvPr/>
        </p:nvSpPr>
        <p:spPr>
          <a:xfrm>
            <a:off x="8324845" y="4919876"/>
            <a:ext cx="2543907" cy="1463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marL="285750" indent="-285750">
              <a:spcAft>
                <a:spcPts val="0"/>
              </a:spcAft>
              <a:buFont typeface="Arial" panose="020B0604020202020204" pitchFamily="34" charset="0"/>
              <a:buChar char="•"/>
              <a:defRPr sz="1400" b="0" i="0">
                <a:gradFill flip="none" rotWithShape="1">
                  <a:gsLst>
                    <a:gs pos="0">
                      <a:srgbClr val="52E4A7">
                        <a:shade val="30000"/>
                        <a:satMod val="115000"/>
                      </a:srgbClr>
                    </a:gs>
                    <a:gs pos="50000">
                      <a:srgbClr val="6A8DE1"/>
                    </a:gs>
                    <a:gs pos="100000">
                      <a:srgbClr val="7660FF"/>
                    </a:gs>
                  </a:gsLst>
                  <a:lin ang="2700000" scaled="1"/>
                  <a:tileRect/>
                </a:gradFill>
                <a:latin typeface="Montserrat Regular" panose="00000500000000000000" pitchFamily="2" charset="-52"/>
                <a:ea typeface="Montserrat SemiBold" pitchFamily="34" charset="-122"/>
                <a:cs typeface="Montserrat SemiBold" pitchFamily="34" charset="-120"/>
              </a:defRPr>
            </a:lvl1pPr>
          </a:lstStyle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Samsung</a:t>
            </a:r>
          </a:p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LG</a:t>
            </a:r>
          </a:p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Nextouch</a:t>
            </a:r>
          </a:p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Android</a:t>
            </a:r>
          </a:p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Astra Linux</a:t>
            </a:r>
          </a:p>
          <a:p>
            <a:r>
              <a:rPr lang="en-US" dirty="0">
                <a:solidFill>
                  <a:srgbClr val="3747D8"/>
                </a:solidFill>
                <a:latin typeface="Montserrat Medium" panose="00000600000000000000" pitchFamily="2" charset="-52"/>
              </a:rPr>
              <a:t>Windows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B29AE66-9DD5-E749-8B92-65DB1AC66F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4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DD1901-7A4B-AB1C-5219-F36B5F9B9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1" y="1327965"/>
            <a:ext cx="11882859" cy="53395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A9D7FB-17F7-9D7F-1BAF-4EE5EB7BC7FE}"/>
              </a:ext>
            </a:extLst>
          </p:cNvPr>
          <p:cNvSpPr txBox="1"/>
          <p:nvPr/>
        </p:nvSpPr>
        <p:spPr>
          <a:xfrm>
            <a:off x="1065618" y="799567"/>
            <a:ext cx="3869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Преимущества</a:t>
            </a:r>
            <a:endParaRPr lang="en-US" sz="1600" dirty="0">
              <a:solidFill>
                <a:srgbClr val="0070C0"/>
              </a:solidFill>
              <a:latin typeface="Montserrat SemiBold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77A3FC-0922-FD49-A1E1-6CB19A682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9" y="2252945"/>
            <a:ext cx="170134" cy="79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6D47CC-DEF7-B6DA-ED92-7104C55C9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75" y="2871646"/>
            <a:ext cx="170134" cy="792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F5F2B6-9DDF-9D5D-AE15-9EB771A5C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06" y="3529947"/>
            <a:ext cx="170134" cy="79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3DDB35-E85D-B7EB-50D0-D3BF6BFFD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06" y="4183570"/>
            <a:ext cx="170134" cy="79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2046CB-8918-1922-4E08-9BC3FC69C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06" y="4817046"/>
            <a:ext cx="170134" cy="7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EB820E-98EE-57D7-5206-729FA67FB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06" y="5339868"/>
            <a:ext cx="170134" cy="79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85304D-9EB9-90B2-376A-818D9F69D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79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90" y="2477784"/>
            <a:ext cx="6379753" cy="418968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93FC67-321B-C3C7-1B35-38DF64DAF080}"/>
              </a:ext>
            </a:extLst>
          </p:cNvPr>
          <p:cNvSpPr txBox="1"/>
          <p:nvPr/>
        </p:nvSpPr>
        <p:spPr>
          <a:xfrm>
            <a:off x="1190411" y="2068407"/>
            <a:ext cx="4495800" cy="350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>
              <a:defRPr>
                <a:gradFill flip="none" rotWithShape="1">
                  <a:gsLst>
                    <a:gs pos="0">
                      <a:srgbClr val="E34192"/>
                    </a:gs>
                    <a:gs pos="100000">
                      <a:srgbClr val="3747D8"/>
                    </a:gs>
                  </a:gsLst>
                  <a:lin ang="2700000" scaled="1"/>
                  <a:tileRect/>
                </a:gradFill>
                <a:latin typeface="Montserrat SemiBold" pitchFamily="34" charset="0"/>
              </a:defRPr>
            </a:lvl1pPr>
          </a:lstStyle>
          <a:p>
            <a:r>
              <a:rPr lang="ru-RU" sz="1400" dirty="0">
                <a:solidFill>
                  <a:srgbClr val="3747D8"/>
                </a:solidFill>
                <a:effectLst/>
                <a:latin typeface="Montserrat Medium" panose="00000600000000000000" pitchFamily="2" charset="-52"/>
              </a:rPr>
              <a:t>Включены в Реестр отечественного ПО </a:t>
            </a: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Н</a:t>
            </a:r>
            <a:r>
              <a:rPr lang="ru-RU" sz="1400" dirty="0">
                <a:solidFill>
                  <a:srgbClr val="3747D8"/>
                </a:solidFill>
                <a:effectLst/>
                <a:latin typeface="Montserrat Medium" panose="00000600000000000000" pitchFamily="2" charset="-52"/>
              </a:rPr>
              <a:t>е облагается НДС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Только партнёрские продажи через дистрибьюторов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Партнёрская программа и проектные скидки</a:t>
            </a: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Автонастройка ОС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Технические тренинги для клиентов и интеграторов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90% проектов связаны с заказной доработкой продукта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rgbClr val="3747D8"/>
                </a:solidFill>
                <a:latin typeface="Montserrat Medium" panose="00000600000000000000" pitchFamily="2" charset="-52"/>
              </a:rPr>
              <a:t>50 000+ проданных лицензий</a:t>
            </a:r>
          </a:p>
          <a:p>
            <a:endParaRPr lang="ru-RU" sz="1400" dirty="0">
              <a:solidFill>
                <a:srgbClr val="3747D8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CD154E-5F5F-CC49-BA37-981376128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2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C67FA-84C2-5C63-5FD6-A3A4CF4C1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492" y="1301992"/>
            <a:ext cx="10498667" cy="5276189"/>
          </a:xfrm>
          <a:prstGeom prst="roundRect">
            <a:avLst>
              <a:gd name="adj" fmla="val 2674"/>
            </a:avLst>
          </a:prstGeom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3C31FE-51F6-7F51-C2D4-811F81E6E495}"/>
              </a:ext>
            </a:extLst>
          </p:cNvPr>
          <p:cNvSpPr txBox="1"/>
          <p:nvPr/>
        </p:nvSpPr>
        <p:spPr>
          <a:xfrm>
            <a:off x="1065618" y="799567"/>
            <a:ext cx="3869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Web-</a:t>
            </a:r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интерфейс</a:t>
            </a:r>
            <a:endParaRPr lang="en-US" sz="1600" dirty="0">
              <a:solidFill>
                <a:srgbClr val="0070C0"/>
              </a:solidFill>
              <a:latin typeface="Montserrat SemiBold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68013B-88DA-524D-8211-B24E5DB20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79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35AF90-E45E-3D19-B79D-5FEF503B5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178" y="1354509"/>
            <a:ext cx="7098987" cy="41489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B49264-2844-C1C4-8808-00812E6DF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21" y="2613225"/>
            <a:ext cx="6778525" cy="39399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3D6546F-0448-CB35-CFB2-AF6DFA7FD4C6}"/>
              </a:ext>
            </a:extLst>
          </p:cNvPr>
          <p:cNvSpPr txBox="1"/>
          <p:nvPr/>
        </p:nvSpPr>
        <p:spPr>
          <a:xfrm>
            <a:off x="1065618" y="799567"/>
            <a:ext cx="6447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</a:t>
            </a:r>
            <a:r>
              <a:rPr lang="en-US" sz="1600" dirty="0">
                <a:solidFill>
                  <a:srgbClr val="0070C0"/>
                </a:solidFill>
                <a:latin typeface="Montserrat Medium" pitchFamily="2" charset="-52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– </a:t>
            </a:r>
            <a:r>
              <a:rPr lang="ru-RU" sz="1600" dirty="0">
                <a:solidFill>
                  <a:srgbClr val="910048"/>
                </a:solidFill>
                <a:latin typeface="Montserrat SemiBold" pitchFamily="2" charset="-52"/>
              </a:rPr>
              <a:t>Навигация и расписание</a:t>
            </a:r>
            <a:endParaRPr lang="en-US" sz="1600" dirty="0">
              <a:solidFill>
                <a:srgbClr val="910048"/>
              </a:solidFill>
              <a:latin typeface="Montserrat SemiBold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1C3389-7A3A-3C49-AECB-BFC66116F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0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0F1FFEC-C46D-462D-61DC-1F1F7617E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07" y="4586247"/>
            <a:ext cx="3477444" cy="195841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CB6E547-6880-7B45-5EFE-E9FC8966D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550" y="4582062"/>
            <a:ext cx="3481629" cy="196260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99CBF61-072C-1954-945E-7BA4B85C5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914" y="2403251"/>
            <a:ext cx="3485813" cy="196260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1B62FC1-859E-AB77-0ABC-54A6806767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371" y="2403251"/>
            <a:ext cx="3481629" cy="195841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FB52AA7-2420-9EAD-1E85-EBD373F24E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26" y="2403251"/>
            <a:ext cx="3477444" cy="196024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CC46122-F9DF-4007-97B5-E640CEF343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249" y="1707879"/>
            <a:ext cx="845056" cy="499049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0D68AC3-6866-F8DE-A20A-B863B7BA55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249" y="1707878"/>
            <a:ext cx="841729" cy="499049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7548C81-5441-174F-B9C9-E0AD2D3DE6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10" y="1707878"/>
            <a:ext cx="845056" cy="49904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9824C309-3B48-EAF2-A3EF-E83624C917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698" y="1707878"/>
            <a:ext cx="841729" cy="499049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B3D1918-5C60-9CA6-E88B-BF223F88D3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131" y="1707881"/>
            <a:ext cx="845056" cy="499049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79B7E17-7D49-836F-9EDF-AD0DDE9BEE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63" y="1707878"/>
            <a:ext cx="845057" cy="50237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A6E54DD-B527-AA74-67C2-E79E411FD9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54" y="1707878"/>
            <a:ext cx="845056" cy="49904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8B3F989-B9A3-829E-ECA9-DA71D7ED71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386" y="1707878"/>
            <a:ext cx="845056" cy="49904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D58E9C9-CF4A-B00E-205B-AF4B8580FD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817" y="1707879"/>
            <a:ext cx="845056" cy="499049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4F0C8C9C-5996-151E-50E3-A4A0071B7C2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513" y="1880035"/>
            <a:ext cx="277200" cy="27293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ED50C5A7-5BF4-A2A5-203F-9AEAB1042F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82" y="1886385"/>
            <a:ext cx="277200" cy="27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C2CB2FE3-BBA8-AD64-E6B5-16DEC934D3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334" y="1875352"/>
            <a:ext cx="277200" cy="272936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1A7692B0-BE56-D20F-5216-3A781D45526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294" y="1880035"/>
            <a:ext cx="277200" cy="281531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61F81AB4-98EF-68E3-4AF8-1B7FC6E7647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059" y="1880035"/>
            <a:ext cx="277200" cy="2772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569C067-A19E-5D86-AA6D-F6D8AFCE0F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238" y="1880781"/>
            <a:ext cx="277200" cy="281531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5300498-563B-D17B-ACCE-C8A738393A6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15" y="1875352"/>
            <a:ext cx="277200" cy="281531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8597CD7E-5418-E5A1-F4CC-E19189E7B8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221" y="1884220"/>
            <a:ext cx="277200" cy="281531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AD41840A-B332-DF63-ED44-59236EDB041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309" y="1880035"/>
            <a:ext cx="272935" cy="2772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E5DFD8B3-EFB2-BAE6-2AC5-CD216EA63E9D}"/>
              </a:ext>
            </a:extLst>
          </p:cNvPr>
          <p:cNvSpPr txBox="1"/>
          <p:nvPr/>
        </p:nvSpPr>
        <p:spPr>
          <a:xfrm>
            <a:off x="1065618" y="799567"/>
            <a:ext cx="3869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 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–</a:t>
            </a:r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 </a:t>
            </a:r>
            <a:r>
              <a:rPr lang="en-US" sz="1600" dirty="0">
                <a:solidFill>
                  <a:srgbClr val="910048"/>
                </a:solidFill>
                <a:latin typeface="Montserrat SemiBold" pitchFamily="2" charset="-52"/>
              </a:rPr>
              <a:t>IPTV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F39CF59-6EE0-D64B-8C1D-3AE85E8C44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FCE1C9-B3CA-FC63-E1FB-3C907910A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591" y="403323"/>
            <a:ext cx="3403221" cy="6051354"/>
          </a:xfrm>
          <a:prstGeom prst="roundRect">
            <a:avLst>
              <a:gd name="adj" fmla="val 4418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270E88-637A-B7D4-F7B2-E2632803F38D}"/>
              </a:ext>
            </a:extLst>
          </p:cNvPr>
          <p:cNvSpPr txBox="1"/>
          <p:nvPr/>
        </p:nvSpPr>
        <p:spPr>
          <a:xfrm>
            <a:off x="1065618" y="799567"/>
            <a:ext cx="4199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 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–</a:t>
            </a:r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 </a:t>
            </a:r>
            <a:r>
              <a:rPr lang="ru-RU" sz="1600" dirty="0">
                <a:solidFill>
                  <a:srgbClr val="910048"/>
                </a:solidFill>
                <a:latin typeface="Montserrat SemiBold" pitchFamily="2" charset="-52"/>
              </a:rPr>
              <a:t>Валюты</a:t>
            </a:r>
            <a:endParaRPr lang="en-US" sz="1600" dirty="0">
              <a:solidFill>
                <a:srgbClr val="910048"/>
              </a:solidFill>
              <a:latin typeface="Montserrat SemiBold" pitchFamily="2" charset="-52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B554001-E71C-FC91-A40B-BDDE1074C77A}"/>
              </a:ext>
            </a:extLst>
          </p:cNvPr>
          <p:cNvSpPr/>
          <p:nvPr/>
        </p:nvSpPr>
        <p:spPr>
          <a:xfrm>
            <a:off x="1065618" y="2192495"/>
            <a:ext cx="3390900" cy="578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spcAft>
                <a:spcPts val="1050"/>
              </a:spcAft>
            </a:pP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Базовый виджет курса валют ЦБ</a:t>
            </a:r>
            <a:endParaRPr lang="en-US" dirty="0">
              <a:solidFill>
                <a:srgbClr val="3747D8"/>
              </a:solidFill>
            </a:endParaRP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20C6CAE0-C590-B565-2CA9-CDB845AB0863}"/>
              </a:ext>
            </a:extLst>
          </p:cNvPr>
          <p:cNvSpPr/>
          <p:nvPr/>
        </p:nvSpPr>
        <p:spPr>
          <a:xfrm>
            <a:off x="1065618" y="2970650"/>
            <a:ext cx="3390900" cy="511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Возможность интеграции с другими банками</a:t>
            </a: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45B7EEC-DC39-72EB-6A62-A30A74976B13}"/>
              </a:ext>
            </a:extLst>
          </p:cNvPr>
          <p:cNvSpPr/>
          <p:nvPr/>
        </p:nvSpPr>
        <p:spPr>
          <a:xfrm>
            <a:off x="1065618" y="3681620"/>
            <a:ext cx="3049182" cy="69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/>
            <a:r>
              <a:rPr lang="ru-RU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Данные из внутренней системы банка</a:t>
            </a:r>
            <a:endParaRPr lang="en-US" b="0" i="0" dirty="0">
              <a:solidFill>
                <a:srgbClr val="3747D8"/>
              </a:solidFill>
              <a:latin typeface="Montserrat SemiBold" pitchFamily="34" charset="0"/>
              <a:ea typeface="Montserrat SemiBold" pitchFamily="34" charset="-122"/>
              <a:cs typeface="Montserrat SemiBold" pitchFamily="34" charset="-12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E4D550-B32E-5F78-18E1-03523CFE7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2442037"/>
            <a:ext cx="170134" cy="79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5733FE-9A73-9590-3D93-DC8E05C0B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3186599"/>
            <a:ext cx="170134" cy="79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335B0-F308-3008-7DA0-2A62EAFB8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3988870"/>
            <a:ext cx="170134" cy="79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8798C3-9AAF-A241-8A03-A1EF5350F6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88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A9D7FB-17F7-9D7F-1BAF-4EE5EB7BC7FE}"/>
              </a:ext>
            </a:extLst>
          </p:cNvPr>
          <p:cNvSpPr txBox="1"/>
          <p:nvPr/>
        </p:nvSpPr>
        <p:spPr>
          <a:xfrm>
            <a:off x="1065618" y="799567"/>
            <a:ext cx="4429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 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–</a:t>
            </a:r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 </a:t>
            </a:r>
            <a:r>
              <a:rPr lang="en-US" sz="1600" dirty="0">
                <a:solidFill>
                  <a:srgbClr val="910048"/>
                </a:solidFill>
                <a:latin typeface="Montserrat SemiBold" pitchFamily="2" charset="-52"/>
              </a:rPr>
              <a:t>Modbus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70EEBE-BF64-FD47-CFF7-8B8D8F8EC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9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5591" y="329791"/>
            <a:ext cx="1893087" cy="6198417"/>
          </a:xfrm>
          <a:prstGeom prst="roundRect">
            <a:avLst>
              <a:gd name="adj" fmla="val 6117"/>
            </a:avLst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FDFAEF74-D3D2-DE2F-4CF9-C8FE99BBB636}"/>
              </a:ext>
            </a:extLst>
          </p:cNvPr>
          <p:cNvSpPr/>
          <p:nvPr/>
        </p:nvSpPr>
        <p:spPr>
          <a:xfrm>
            <a:off x="1065618" y="2192495"/>
            <a:ext cx="3390900" cy="578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spcAft>
                <a:spcPts val="1050"/>
              </a:spcAft>
            </a:pP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Интеграция через протокол 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Modbus</a:t>
            </a:r>
            <a:endParaRPr lang="en-US" dirty="0">
              <a:solidFill>
                <a:srgbClr val="3747D8"/>
              </a:solidFill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6AB59A35-07F0-49DD-27F9-875B8A8F0F0E}"/>
              </a:ext>
            </a:extLst>
          </p:cNvPr>
          <p:cNvSpPr/>
          <p:nvPr/>
        </p:nvSpPr>
        <p:spPr>
          <a:xfrm>
            <a:off x="1065618" y="2970650"/>
            <a:ext cx="3390900" cy="511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Направление движения лифта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FBA09159-440E-355A-9256-849744C81EED}"/>
              </a:ext>
            </a:extLst>
          </p:cNvPr>
          <p:cNvSpPr/>
          <p:nvPr/>
        </p:nvSpPr>
        <p:spPr>
          <a:xfrm>
            <a:off x="1065618" y="3681620"/>
            <a:ext cx="3049182" cy="69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/>
            <a:r>
              <a:rPr lang="ru-RU" dirty="0">
                <a:solidFill>
                  <a:srgbClr val="3747D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Погодная станция</a:t>
            </a:r>
            <a:endParaRPr lang="en-US" b="0" i="0" dirty="0">
              <a:solidFill>
                <a:srgbClr val="3747D8"/>
              </a:solidFill>
              <a:latin typeface="Montserrat SemiBold" pitchFamily="34" charset="0"/>
              <a:ea typeface="Montserrat SemiBold" pitchFamily="34" charset="-122"/>
              <a:cs typeface="Montserrat SemiBold" pitchFamily="34" charset="-12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9E106A1-BD65-7DD9-D234-FF1595D71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2442037"/>
            <a:ext cx="170134" cy="792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7B17156-3E87-8B6A-0E4A-229D53B2E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3186599"/>
            <a:ext cx="170134" cy="792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B4CC57-3304-1222-D7E1-9A4715D90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" y="3988870"/>
            <a:ext cx="170134" cy="79200"/>
          </a:xfrm>
          <a:prstGeom prst="rect">
            <a:avLst/>
          </a:prstGeom>
        </p:spPr>
      </p:pic>
      <p:pic>
        <p:nvPicPr>
          <p:cNvPr id="1026" name="Picture 2" descr="VibraSector now communicates over Modbus TCP/IP | Perimeter Intrusion  Detection Systems | Detection Technologies">
            <a:extLst>
              <a:ext uri="{FF2B5EF4-FFF2-40B4-BE49-F238E27FC236}">
                <a16:creationId xmlns:a16="http://schemas.microsoft.com/office/drawing/2014/main" id="{0CB17772-9B0F-EBA1-A5AC-375435C0F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08" y="5854257"/>
            <a:ext cx="1975543" cy="62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CF0D2DE-C82F-6F4C-BA6E-88703F2B0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2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005E31-ACC7-F509-3897-7366583B7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352" y="1456117"/>
            <a:ext cx="6046382" cy="3428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AD8F8FD-2E6C-EE90-58E9-9D2B137E6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79" y="2854235"/>
            <a:ext cx="6046382" cy="3428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6C20CF-8B32-0F79-E683-C3558D8061AB}"/>
              </a:ext>
            </a:extLst>
          </p:cNvPr>
          <p:cNvSpPr txBox="1"/>
          <p:nvPr/>
        </p:nvSpPr>
        <p:spPr>
          <a:xfrm>
            <a:off x="1065618" y="799567"/>
            <a:ext cx="5220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</a:t>
            </a:r>
            <a:r>
              <a:rPr lang="en-US" sz="1600" dirty="0">
                <a:solidFill>
                  <a:srgbClr val="0070C0"/>
                </a:solidFill>
                <a:latin typeface="Montserrat Medium" pitchFamily="2" charset="-52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Montserrat SemiBold" pitchFamily="2" charset="-52"/>
              </a:rPr>
              <a:t>– </a:t>
            </a:r>
            <a:r>
              <a:rPr lang="ru-RU" sz="1600" dirty="0">
                <a:solidFill>
                  <a:srgbClr val="910048"/>
                </a:solidFill>
                <a:latin typeface="Montserrat SemiBold" pitchFamily="2" charset="-52"/>
              </a:rPr>
              <a:t>Кабинет учителя</a:t>
            </a:r>
            <a:endParaRPr lang="en-US" sz="1600" dirty="0">
              <a:solidFill>
                <a:srgbClr val="910048"/>
              </a:solidFill>
              <a:latin typeface="Montserrat SemiBold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F34958-AB64-DA4A-8455-A3553B072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6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A4CC77E-3C45-A5CC-8FB3-8A76CB4E2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1" y="1327965"/>
            <a:ext cx="11882859" cy="5339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C00917-BFEF-E83D-0D8A-24893356C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10" y="4384390"/>
            <a:ext cx="2693877" cy="1422583"/>
          </a:xfrm>
          <a:prstGeom prst="roundRect">
            <a:avLst>
              <a:gd name="adj" fmla="val 5343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F029CA4-AE1F-C113-889C-828EFD3DC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79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5699" y="1584960"/>
            <a:ext cx="1258511" cy="4456612"/>
          </a:xfrm>
          <a:prstGeom prst="roundRect">
            <a:avLst>
              <a:gd name="adj" fmla="val 5592"/>
            </a:avLst>
          </a:prstGeom>
          <a:noFill/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5DFD459-884F-400B-76FA-5E386DDC32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5432" y="4384390"/>
            <a:ext cx="2693877" cy="1422583"/>
          </a:xfrm>
          <a:prstGeom prst="roundRect">
            <a:avLst>
              <a:gd name="adj" fmla="val 6170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BD5166-4CB9-C2D6-3228-F148F9065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79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40" y="2418531"/>
            <a:ext cx="1690753" cy="3623041"/>
          </a:xfrm>
          <a:prstGeom prst="roundRect">
            <a:avLst>
              <a:gd name="adj" fmla="val 5592"/>
            </a:avLst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1B0458-1216-AA08-EC26-108590183A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94" y="1962684"/>
            <a:ext cx="4518661" cy="2208496"/>
          </a:xfrm>
          <a:prstGeom prst="roundRect">
            <a:avLst>
              <a:gd name="adj" fmla="val 6170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4F3BC81-6FCA-7092-A986-B4D63EB83AD3}"/>
              </a:ext>
            </a:extLst>
          </p:cNvPr>
          <p:cNvSpPr txBox="1"/>
          <p:nvPr/>
        </p:nvSpPr>
        <p:spPr>
          <a:xfrm>
            <a:off x="1065618" y="799567"/>
            <a:ext cx="56552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Medium" pitchFamily="2" charset="-52"/>
              </a:rPr>
              <a:t>Возможности интеграции </a:t>
            </a:r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– </a:t>
            </a:r>
            <a:r>
              <a:rPr lang="ru-RU" sz="1600" dirty="0">
                <a:solidFill>
                  <a:srgbClr val="910048"/>
                </a:solidFill>
                <a:latin typeface="Montserrat SemiBold" pitchFamily="2" charset="-52"/>
              </a:rPr>
              <a:t>Динамические цены</a:t>
            </a:r>
            <a:endParaRPr lang="en-US" sz="1600" dirty="0">
              <a:solidFill>
                <a:srgbClr val="910048"/>
              </a:solidFill>
              <a:latin typeface="Montserrat SemiBold" pitchFamily="2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65AEB3-2EF0-6F49-9D5F-D93A70CC7B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E6C270C-DA67-114A-96E2-4F2952DA2037}"/>
              </a:ext>
            </a:extLst>
          </p:cNvPr>
          <p:cNvSpPr/>
          <p:nvPr/>
        </p:nvSpPr>
        <p:spPr>
          <a:xfrm>
            <a:off x="154571" y="1308104"/>
            <a:ext cx="11882859" cy="5359368"/>
          </a:xfrm>
          <a:prstGeom prst="roundRect">
            <a:avLst>
              <a:gd name="adj" fmla="val 1765"/>
            </a:avLst>
          </a:prstGeom>
          <a:solidFill>
            <a:schemeClr val="bg1"/>
          </a:solidFill>
          <a:ln w="6350"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039E66-FAC2-219D-9EB4-9C6C4BB94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3368900"/>
            <a:ext cx="1358659" cy="5227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118E22E-8CA9-0BB1-41D4-22BD2CEBA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5714340"/>
            <a:ext cx="2338520" cy="5135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56309A-EA0F-6A24-174E-1FB3429A0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4209823"/>
            <a:ext cx="2242775" cy="4526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9015CE-E3F0-2766-F399-222064EAA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2536404"/>
            <a:ext cx="2076290" cy="6442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BA3DFE8-6365-E3D6-FF59-0BD51F8CD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1668257"/>
            <a:ext cx="3427005" cy="58662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C68AA1F-C987-829D-A500-C046520325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9" y="4886956"/>
            <a:ext cx="1628056" cy="61824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D1F9685-7316-093E-1DE7-A986657429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31" y="1876816"/>
            <a:ext cx="1609114" cy="42909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87106DD-E761-8FE3-D1C3-CAC463610D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15" y="3497783"/>
            <a:ext cx="1489219" cy="47888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F387EE8-A48A-1112-D75C-A72F369789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15" y="5016257"/>
            <a:ext cx="1792111" cy="429097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7DBD2A4-0E2F-3FAF-6B9E-2F16C77950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15" y="4265416"/>
            <a:ext cx="1155610" cy="34143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EC90468-9EB0-BF1F-B86D-F39C21C07A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15" y="2647326"/>
            <a:ext cx="1366170" cy="45153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A434210C-EC64-F820-08CE-B9F5D059D1C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4104" b="32004"/>
          <a:stretch/>
        </p:blipFill>
        <p:spPr>
          <a:xfrm>
            <a:off x="7119465" y="3393582"/>
            <a:ext cx="1704551" cy="594689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2CF7B8E7-0B3C-7106-5F97-9DC9E0895D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465" y="2687946"/>
            <a:ext cx="1110135" cy="322157"/>
          </a:xfrm>
          <a:prstGeom prst="rect">
            <a:avLst/>
          </a:prstGeom>
        </p:spPr>
      </p:pic>
      <p:pic>
        <p:nvPicPr>
          <p:cNvPr id="59" name="Picture 12" descr="Логотип БКС Банк / Банки и финансы / TopLogos.ru">
            <a:extLst>
              <a:ext uri="{FF2B5EF4-FFF2-40B4-BE49-F238E27FC236}">
                <a16:creationId xmlns:a16="http://schemas.microsoft.com/office/drawing/2014/main" id="{33FFA19B-E63D-B869-FB93-B903B011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15" y="5822991"/>
            <a:ext cx="1743410" cy="2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11B154-67F3-3EE3-84C9-553C10A56E1C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" t="20853" b="17292"/>
          <a:stretch/>
        </p:blipFill>
        <p:spPr>
          <a:xfrm>
            <a:off x="7119465" y="4896211"/>
            <a:ext cx="1482712" cy="6923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8C4BDE-05F1-3C88-B7CF-C83CDEE2194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2" t="27273" b="31366"/>
          <a:stretch/>
        </p:blipFill>
        <p:spPr>
          <a:xfrm>
            <a:off x="7119465" y="5677813"/>
            <a:ext cx="1786973" cy="53281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40FF64-7237-0D42-A195-B9FAC32A2C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709966" y="1975917"/>
            <a:ext cx="1412980" cy="23549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84255A9-1754-584F-0C9C-E55B68D0F68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965" y="2725415"/>
            <a:ext cx="1674091" cy="30412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014331C-206A-F258-B877-9417C807900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965" y="3520003"/>
            <a:ext cx="1258327" cy="34184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9E63BDD-B008-3F09-081D-25BF4BEAB8F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215" y="4242963"/>
            <a:ext cx="1450265" cy="40948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F74C5BC-E327-0A23-B4DD-5E60FC7BFF5E}"/>
              </a:ext>
            </a:extLst>
          </p:cNvPr>
          <p:cNvSpPr txBox="1"/>
          <p:nvPr/>
        </p:nvSpPr>
        <p:spPr>
          <a:xfrm>
            <a:off x="1065618" y="799567"/>
            <a:ext cx="3869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Наши клиенты</a:t>
            </a:r>
            <a:endParaRPr lang="en-US" sz="1600" dirty="0">
              <a:solidFill>
                <a:srgbClr val="0070C0"/>
              </a:solidFill>
              <a:latin typeface="Montserrat SemiBold" pitchFamily="2" charset="-52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69AA932-277B-D609-B641-EA7B6940650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965" y="5011334"/>
            <a:ext cx="1339873" cy="32319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76199AF-0ADC-14DE-C699-5C37C42E37F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965" y="5823375"/>
            <a:ext cx="1023357" cy="2954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FA3472-0608-4EC7-9FA6-7B25C72B2901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-1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34"/>
          <a:stretch/>
        </p:blipFill>
        <p:spPr>
          <a:xfrm>
            <a:off x="7119465" y="4181111"/>
            <a:ext cx="1733368" cy="51004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8A0B57D-E20C-EB41-98DE-4604F5C86DC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D8373E-60F1-D049-8546-29695B30B16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261" y="1507564"/>
            <a:ext cx="1924296" cy="6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7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861AB3-9953-D9ED-10D0-8612F3011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1" y="1327965"/>
            <a:ext cx="11882859" cy="5339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" y="249339"/>
            <a:ext cx="3341717" cy="65220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F74C5BC-E327-0A23-B4DD-5E60FC7BFF5E}"/>
              </a:ext>
            </a:extLst>
          </p:cNvPr>
          <p:cNvSpPr txBox="1"/>
          <p:nvPr/>
        </p:nvSpPr>
        <p:spPr>
          <a:xfrm>
            <a:off x="1065618" y="799567"/>
            <a:ext cx="3869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Montserrat SemiBold" pitchFamily="2" charset="-52"/>
              </a:rPr>
              <a:t>Комплексные решения</a:t>
            </a:r>
            <a:endParaRPr lang="en-US" sz="1600" dirty="0">
              <a:solidFill>
                <a:srgbClr val="0070C0"/>
              </a:solidFill>
              <a:latin typeface="Montserrat SemiBold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A8B26D-FDFC-4161-95F7-AD4E5DEBD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538" y="2078031"/>
            <a:ext cx="8625614" cy="36779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C0007F-C552-AC4B-8E9C-221AE8864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08" y="343956"/>
            <a:ext cx="1558864" cy="470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D5582C-AD7C-364C-B3C9-B54523B42D54}"/>
              </a:ext>
            </a:extLst>
          </p:cNvPr>
          <p:cNvSpPr txBox="1"/>
          <p:nvPr/>
        </p:nvSpPr>
        <p:spPr>
          <a:xfrm>
            <a:off x="1502005" y="1621500"/>
            <a:ext cx="9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910048"/>
                </a:solidFill>
                <a:latin typeface="Montserrat SemiBold" pitchFamily="2" charset="-52"/>
              </a:rPr>
              <a:t>Комплексные решения</a:t>
            </a:r>
            <a:r>
              <a:rPr lang="en-US" sz="2000" dirty="0">
                <a:solidFill>
                  <a:srgbClr val="910048"/>
                </a:solidFill>
                <a:latin typeface="Montserrat SemiBold" pitchFamily="2" charset="-52"/>
              </a:rPr>
              <a:t> </a:t>
            </a:r>
            <a:r>
              <a:rPr lang="ru-RU" sz="2000" dirty="0">
                <a:solidFill>
                  <a:srgbClr val="910048"/>
                </a:solidFill>
                <a:latin typeface="Montserrat SemiBold" pitchFamily="2" charset="-52"/>
              </a:rPr>
              <a:t>для мультимедиа проектов</a:t>
            </a:r>
            <a:endParaRPr lang="en-US" sz="2000" dirty="0">
              <a:solidFill>
                <a:srgbClr val="910048"/>
              </a:solidFill>
              <a:latin typeface="Montserrat SemiBold" pitchFamily="2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EF5FE7-F6AD-0D42-9E30-F0060ABF8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68" y="5964910"/>
            <a:ext cx="11503121" cy="32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42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BB4DE"/>
            </a:gs>
            <a:gs pos="0">
              <a:schemeClr val="accent1">
                <a:lumMod val="5000"/>
                <a:lumOff val="95000"/>
              </a:schemeClr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14C2CC-E861-514B-B63F-693AF294E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1" y="1655064"/>
            <a:ext cx="11882859" cy="50152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427854-AA85-6FC8-EB54-D19AE6EC6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26" y="2437398"/>
            <a:ext cx="4741808" cy="925463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F1D2252-22A6-B35F-A813-373CFB0E4A84}"/>
              </a:ext>
            </a:extLst>
          </p:cNvPr>
          <p:cNvSpPr/>
          <p:nvPr/>
        </p:nvSpPr>
        <p:spPr>
          <a:xfrm>
            <a:off x="1690726" y="3831004"/>
            <a:ext cx="4985792" cy="554489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Артем Кузьмин —</a:t>
            </a:r>
          </a:p>
          <a:p>
            <a:r>
              <a:rPr lang="en-US" dirty="0" err="1">
                <a:solidFill>
                  <a:srgbClr val="3747D8"/>
                </a:solidFill>
                <a:latin typeface="Montserrat SemiBold" pitchFamily="34" charset="0"/>
              </a:rPr>
              <a:t>ak@smartplayer.org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 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  <a:hlinkClick r:id="rId5"/>
              </a:rPr>
              <a:t>/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 +7 (906) 506</a:t>
            </a: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 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10</a:t>
            </a: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 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06</a:t>
            </a:r>
            <a:endParaRPr lang="ru-RU" dirty="0">
              <a:solidFill>
                <a:srgbClr val="3747D8"/>
              </a:solidFill>
              <a:latin typeface="Montserrat SemiBold" pitchFamily="34" charset="0"/>
            </a:endParaRPr>
          </a:p>
        </p:txBody>
      </p:sp>
      <p:pic>
        <p:nvPicPr>
          <p:cNvPr id="9" name="Google Shape;637;p67">
            <a:extLst>
              <a:ext uri="{FF2B5EF4-FFF2-40B4-BE49-F238E27FC236}">
                <a16:creationId xmlns:a16="http://schemas.microsoft.com/office/drawing/2014/main" id="{B5FC2E36-4161-48BF-8188-8E197E9ECE0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0635" y="2571363"/>
            <a:ext cx="2355919" cy="71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639;p67">
            <a:extLst>
              <a:ext uri="{FF2B5EF4-FFF2-40B4-BE49-F238E27FC236}">
                <a16:creationId xmlns:a16="http://schemas.microsoft.com/office/drawing/2014/main" id="{C5C42111-22F7-4C22-9D0E-933204B6E35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0635" y="4692159"/>
            <a:ext cx="1217594" cy="121757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3">
            <a:extLst>
              <a:ext uri="{FF2B5EF4-FFF2-40B4-BE49-F238E27FC236}">
                <a16:creationId xmlns:a16="http://schemas.microsoft.com/office/drawing/2014/main" id="{5A123AB6-1618-474C-A59C-3690DC08A63B}"/>
              </a:ext>
            </a:extLst>
          </p:cNvPr>
          <p:cNvSpPr/>
          <p:nvPr/>
        </p:nvSpPr>
        <p:spPr>
          <a:xfrm>
            <a:off x="7860634" y="3831004"/>
            <a:ext cx="2517805" cy="554488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r>
              <a:rPr lang="en-US" dirty="0" err="1">
                <a:solidFill>
                  <a:srgbClr val="910048"/>
                </a:solidFill>
                <a:latin typeface="Montserrat SemiBold" pitchFamily="34" charset="0"/>
              </a:rPr>
              <a:t>www.h-t.m</a:t>
            </a:r>
            <a:r>
              <a:rPr lang="ru-RU" dirty="0">
                <a:solidFill>
                  <a:srgbClr val="910048"/>
                </a:solidFill>
                <a:latin typeface="Montserrat SemiBold" pitchFamily="34" charset="0"/>
              </a:rPr>
              <a:t>е</a:t>
            </a:r>
            <a:r>
              <a:rPr lang="en-US" dirty="0" err="1">
                <a:solidFill>
                  <a:srgbClr val="910048"/>
                </a:solidFill>
                <a:latin typeface="Montserrat SemiBold" pitchFamily="34" charset="0"/>
              </a:rPr>
              <a:t>dia</a:t>
            </a:r>
            <a:br>
              <a:rPr lang="ru-RU" dirty="0">
                <a:solidFill>
                  <a:srgbClr val="0563C1"/>
                </a:solidFill>
                <a:latin typeface="Montserrat SemiBold" pitchFamily="34" charset="0"/>
              </a:rPr>
            </a:b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+ 7 </a:t>
            </a: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(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495</a:t>
            </a:r>
            <a:r>
              <a:rPr lang="ru-RU" dirty="0">
                <a:solidFill>
                  <a:srgbClr val="3747D8"/>
                </a:solidFill>
                <a:latin typeface="Montserrat SemiBold" pitchFamily="34" charset="0"/>
              </a:rPr>
              <a:t>)</a:t>
            </a:r>
            <a:r>
              <a:rPr lang="en-US" dirty="0">
                <a:solidFill>
                  <a:srgbClr val="3747D8"/>
                </a:solidFill>
                <a:latin typeface="Montserrat SemiBold" pitchFamily="34" charset="0"/>
              </a:rPr>
              <a:t> 640 75 57</a:t>
            </a:r>
            <a:endParaRPr lang="ru-RU" dirty="0">
              <a:solidFill>
                <a:srgbClr val="3747D8"/>
              </a:solidFill>
              <a:latin typeface="Montserrat SemiBold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1156DB6-6BCD-9B47-A619-674AD4EEA56C}"/>
              </a:ext>
            </a:extLst>
          </p:cNvPr>
          <p:cNvGrpSpPr/>
          <p:nvPr/>
        </p:nvGrpSpPr>
        <p:grpSpPr>
          <a:xfrm>
            <a:off x="9222458" y="4692159"/>
            <a:ext cx="419099" cy="1217579"/>
            <a:chOff x="9355393" y="4244103"/>
            <a:chExt cx="419099" cy="1217579"/>
          </a:xfrm>
        </p:grpSpPr>
        <p:pic>
          <p:nvPicPr>
            <p:cNvPr id="13" name="Google Shape;641;p67">
              <a:extLst>
                <a:ext uri="{FF2B5EF4-FFF2-40B4-BE49-F238E27FC236}">
                  <a16:creationId xmlns:a16="http://schemas.microsoft.com/office/drawing/2014/main" id="{1594AAC8-B924-4DAE-BAB7-35F365506D4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r="69496"/>
            <a:stretch/>
          </p:blipFill>
          <p:spPr>
            <a:xfrm>
              <a:off x="9355393" y="4244103"/>
              <a:ext cx="371412" cy="3553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641;p67">
              <a:extLst>
                <a:ext uri="{FF2B5EF4-FFF2-40B4-BE49-F238E27FC236}">
                  <a16:creationId xmlns:a16="http://schemas.microsoft.com/office/drawing/2014/main" id="{524A2FA8-0533-2846-86C1-045D85198F0C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35042" r="30538"/>
            <a:stretch/>
          </p:blipFill>
          <p:spPr>
            <a:xfrm>
              <a:off x="9355393" y="4675224"/>
              <a:ext cx="419099" cy="3553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641;p67">
              <a:extLst>
                <a:ext uri="{FF2B5EF4-FFF2-40B4-BE49-F238E27FC236}">
                  <a16:creationId xmlns:a16="http://schemas.microsoft.com/office/drawing/2014/main" id="{AE2E25A6-ED9C-5946-90DB-64F83BEB2B7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70735"/>
            <a:stretch/>
          </p:blipFill>
          <p:spPr>
            <a:xfrm>
              <a:off x="9355393" y="5106346"/>
              <a:ext cx="356318" cy="3553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7226123-5613-4A37-B1F8-03A163789FCB}"/>
              </a:ext>
            </a:extLst>
          </p:cNvPr>
          <p:cNvSpPr txBox="1"/>
          <p:nvPr/>
        </p:nvSpPr>
        <p:spPr>
          <a:xfrm>
            <a:off x="1527048" y="732466"/>
            <a:ext cx="885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910048"/>
                </a:solidFill>
                <a:latin typeface="Montserrat Regular" panose="00000500000000000000" pitchFamily="2" charset="-52"/>
              </a:rPr>
              <a:t>Решения для реализации мультимедиа проектов любой сложности</a:t>
            </a:r>
          </a:p>
        </p:txBody>
      </p:sp>
    </p:spTree>
    <p:extLst>
      <p:ext uri="{BB962C8B-B14F-4D97-AF65-F5344CB8AC3E}">
        <p14:creationId xmlns:p14="http://schemas.microsoft.com/office/powerpoint/2010/main" val="136934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39861B-CCFB-4600-BD4B-C5ECC8DAC747}"/>
</file>

<file path=customXml/itemProps2.xml><?xml version="1.0" encoding="utf-8"?>
<ds:datastoreItem xmlns:ds="http://schemas.openxmlformats.org/officeDocument/2006/customXml" ds:itemID="{3AB8C31E-6519-4EF9-A1F3-58D8777EEB85}"/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204</Words>
  <Application>Microsoft Office PowerPoint</Application>
  <PresentationFormat>Широкоэкранный</PresentationFormat>
  <Paragraphs>52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Montserrat Regular</vt:lpstr>
      <vt:lpstr>Montserrat SemiBold</vt:lpstr>
      <vt:lpstr>Arial</vt:lpstr>
      <vt:lpstr>Montserrat Medium</vt:lpstr>
      <vt:lpstr>Calibri Light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Кузьмин</dc:creator>
  <cp:lastModifiedBy>Зарицкая Оксана</cp:lastModifiedBy>
  <cp:revision>71</cp:revision>
  <dcterms:created xsi:type="dcterms:W3CDTF">2024-01-25T07:17:38Z</dcterms:created>
  <dcterms:modified xsi:type="dcterms:W3CDTF">2024-04-17T11:58:45Z</dcterms:modified>
</cp:coreProperties>
</file>