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webextensions/webextension1.xml" ContentType="application/vnd.ms-office.webextension+xml"/>
  <Override PartName="/ppt/webextensions/taskpanes.xml" ContentType="application/vnd.ms-office.webextensiontaskpan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661" r:id="rId3"/>
  </p:sldMasterIdLst>
  <p:notesMasterIdLst>
    <p:notesMasterId r:id="rId26"/>
  </p:notesMasterIdLst>
  <p:sldIdLst>
    <p:sldId id="256" r:id="rId4"/>
    <p:sldId id="469" r:id="rId5"/>
    <p:sldId id="470" r:id="rId6"/>
    <p:sldId id="471" r:id="rId7"/>
    <p:sldId id="1249" r:id="rId8"/>
    <p:sldId id="1298" r:id="rId9"/>
    <p:sldId id="1303" r:id="rId10"/>
    <p:sldId id="1296" r:id="rId11"/>
    <p:sldId id="1301" r:id="rId12"/>
    <p:sldId id="1304" r:id="rId13"/>
    <p:sldId id="1251" r:id="rId14"/>
    <p:sldId id="1309" r:id="rId15"/>
    <p:sldId id="1302" r:id="rId16"/>
    <p:sldId id="1305" r:id="rId17"/>
    <p:sldId id="257" r:id="rId18"/>
    <p:sldId id="1288" r:id="rId19"/>
    <p:sldId id="1287" r:id="rId20"/>
    <p:sldId id="1290" r:id="rId21"/>
    <p:sldId id="1289" r:id="rId22"/>
    <p:sldId id="1250" r:id="rId23"/>
    <p:sldId id="1285" r:id="rId24"/>
    <p:sldId id="46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5246"/>
  </p:normalViewPr>
  <p:slideViewPr>
    <p:cSldViewPr snapToGrid="0">
      <p:cViewPr varScale="1">
        <p:scale>
          <a:sx n="103" d="100"/>
          <a:sy n="103" d="100"/>
        </p:scale>
        <p:origin x="93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2FE56-AD75-654F-A396-31ABEEEF1E38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6FB04-7AF2-EC41-AF3A-47857E4FC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50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25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u="none" strike="noStrike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С 2019 года в рамках программы строительства школ в России введено 1154 здания, по программе капремонта с 2022 года отремонтировано более 3 тыс. зданий.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u="none" strike="noStrike" dirty="0">
                <a:solidFill>
                  <a:srgbClr val="3B4255"/>
                </a:solidFill>
                <a:effectLst/>
                <a:latin typeface="Roboto" panose="02000000000000000000" pitchFamily="2" charset="0"/>
              </a:rPr>
              <a:t>Сергей Кравцов: «Каждый год в России строится 250 школ»</a:t>
            </a:r>
          </a:p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Fira Sans" panose="020F0502020204030204" pitchFamily="34" charset="0"/>
              </a:rPr>
              <a:t>Путин сообщил о строительстве более 900 школ за последние 4,5 года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065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ФЗ 804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989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12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863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791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73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91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926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133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71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230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31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225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767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Мотивация региональных партнеров:</a:t>
            </a:r>
          </a:p>
          <a:p>
            <a:pPr lvl="1"/>
            <a:r>
              <a:rPr lang="ru-RU" dirty="0"/>
              <a:t>Школы готовы выделять, если поймут ценность. МЫ поможет вам донести ценность до заказчика</a:t>
            </a:r>
          </a:p>
          <a:p>
            <a:pPr lvl="1"/>
            <a:r>
              <a:rPr lang="ru-RU" dirty="0"/>
              <a:t>Повышение тех знаний – дает уверенность и преимущество. МЫ обучим</a:t>
            </a:r>
          </a:p>
          <a:p>
            <a:pPr lvl="1"/>
            <a:r>
              <a:rPr lang="ru-RU" dirty="0"/>
              <a:t>Каждый реализованный один проект дает доступ к десяткам новым, а значит к заработку. МЫ поддержим и поделимся опытом других регионов</a:t>
            </a:r>
          </a:p>
          <a:p>
            <a:pPr lvl="1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483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74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6FB04-7AF2-EC41-AF3A-47857E4FC88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34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FF28A-B3F9-B0A6-49DA-EBA8593C7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42498B-5144-4EA7-3AD6-11DB70448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690381-C8C8-6972-FDE1-1E653BA7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6F5979-FDEC-6090-F408-05B758CE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D537B5-AC0D-ADB9-54F7-C65B5DC97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75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CFC27-26D5-9357-4456-226F5A5B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D8DC6D-875C-6E00-E409-374C90F5B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EFBFCB-1F9E-DC53-8E1B-CFD05940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FA4104-4BB6-3793-25F9-17037F74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0864B-0966-B36F-4F93-33B5B892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CA60E-4571-498C-79B0-794AA3BB8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B1C528-E11C-3900-C242-AE006A7A3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87CEA-72E9-921C-E442-4BD7CD91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8CE31A-EC02-FAF2-F371-9FB02F0C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66435C-970B-DC75-BA2F-7AC71126B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22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1975A-C10E-6A59-11D8-76DE7F06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DBED0A-1610-542E-3D31-4BE0B63A3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C157C0-7D58-86A5-DF71-55031CC9F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31BA7F-04E4-9C4A-6A8A-879BA10B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C896C3-ADF2-DB97-14A0-364B00BD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C12587-163D-D764-4E7D-81E825F2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97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CB972-18C9-C498-24BA-A2B5A65DC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ACC972-6205-3ECC-D11F-21A98E8AD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254C1E-2706-F65B-8B0D-8C384D211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C31CC0-FA31-C3B3-FAB4-D2790B2EF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E5C265-AEE5-9D05-B595-5AAC6F377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75041CD-DEE8-D22B-09AA-3A332A522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6F3BBAE-3F60-B5AF-CB7F-3DD69118F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0B97A6A-F731-6589-56FD-C9F4D702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33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0CCA3-2FE0-97AA-240C-7BD07FC0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1084B4-35F6-9D23-C4D7-995E983CE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0132F9-BCFD-0689-9660-165E1499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1B010D4-26B8-CB03-8D57-A25D5CAB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4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C25E9D-0316-C208-6502-676F52EB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F59C61-7D29-345B-FB86-F846C339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04B205-259C-A9DB-527B-85139FEB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63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6BD56-1235-343D-1530-FA63F082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01005-F5FC-6D6C-AB3D-EBB200164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E51906-8CFF-BECC-26E7-B9FAA0AC8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D1355B-FE67-B42B-39A4-33223DAF0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6B71B8-0BA4-4987-2537-1F573BC1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81EF52-D9B7-3ADC-15CB-1685166E5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090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5248E-574F-A36C-B16F-C307B6928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BA7EA33-C582-5793-6FDE-22D4F3652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6A4126-7EBF-016D-09B9-F8136A4A1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1AC2D4-F488-D160-75B0-00FF21A9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A9A412-9DAF-8D38-3207-5FC6B8DDA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E4324E-346E-B251-8DD7-F7BA9770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5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8DAD2-B0EB-8076-2EF1-76AC5022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0BE51F-FA71-EBA5-ED0F-DEE0CF8AF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661C43-355B-3EE6-304C-38C590A6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30DF5D-4014-2701-1D70-CFB9354C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CC0FC-D641-07AA-967F-EA533765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91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DD58574-A60C-6E1E-55C2-DEB090DD1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490DCA-5FF8-8ED2-C7F3-F2899A26B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DEB235-2709-4A96-3C8D-5AC2D38A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A8595-9621-203A-ABA4-78B1D52FB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708F0-7F93-1974-181A-849F2623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88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0" y="5929931"/>
            <a:ext cx="10985503" cy="3184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4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87" indent="-228594" defTabSz="41274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79" indent="-228594" defTabSz="41274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71" indent="-228594" defTabSz="41274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64" indent="-228594" defTabSz="41274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49" y="1287496"/>
            <a:ext cx="10985503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numCol="1" spcCol="38100"/>
          <a:lstStyle>
            <a:lvl1pPr marL="0" indent="0" defTabSz="412740">
              <a:lnSpc>
                <a:spcPct val="100000"/>
              </a:lnSpc>
              <a:spcBef>
                <a:spcPts val="0"/>
              </a:spcBef>
              <a:buSzTx/>
              <a:buNone/>
              <a:defRPr sz="2751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11963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68666B-80B7-5FA5-FC9F-2F928A26B010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4343"/>
            <a:ext cx="5181600" cy="1325563"/>
          </a:xfrm>
        </p:spPr>
        <p:txBody>
          <a:bodyPr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A87BAAC-9384-2363-2089-821720F16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9000" y="1485900"/>
            <a:ext cx="3657600" cy="44577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0C2D1-06AD-3620-044D-2EAE71AC87AC}"/>
              </a:ext>
            </a:extLst>
          </p:cNvPr>
          <p:cNvCxnSpPr/>
          <p:nvPr userDrawn="1"/>
        </p:nvCxnSpPr>
        <p:spPr>
          <a:xfrm>
            <a:off x="1638300" y="571500"/>
            <a:ext cx="42672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C99D5D-5452-4897-02A9-A1B32F0BE968}"/>
              </a:ext>
            </a:extLst>
          </p:cNvPr>
          <p:cNvCxnSpPr/>
          <p:nvPr userDrawn="1"/>
        </p:nvCxnSpPr>
        <p:spPr>
          <a:xfrm>
            <a:off x="10096500" y="571500"/>
            <a:ext cx="12593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914400" y="57150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914400" y="658586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3331A5-D35A-E699-E3EA-6035EB0D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5185232"/>
            <a:ext cx="297180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42CA476-8654-0542-5C0B-4F439516A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0" y="5588228"/>
            <a:ext cx="29718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72760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67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735EAF-8052-DDCD-6CEC-D825479BEFD3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28" y="796698"/>
            <a:ext cx="6854371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B9F921-8097-7740-47FD-1905F9FE44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35451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EBCBD63-480F-D96C-B0DF-94EF264BA0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716" y="2676257"/>
            <a:ext cx="2917371" cy="743178"/>
          </a:xfrm>
        </p:spPr>
        <p:txBody>
          <a:bodyPr anchor="b" anchorCtr="0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3F1D198-945D-C96D-60E9-C0AEC5E296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0717" y="389046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DCD9B2A-F0BB-F9DB-CC75-2EC1683475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389046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8651C4C-4AD1-19DA-CC78-BEC58707B5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2271BA1-38C2-A7FE-AC76-8EC49BFBBE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95800" y="2676257"/>
            <a:ext cx="2917371" cy="743178"/>
          </a:xfrm>
        </p:spPr>
        <p:txBody>
          <a:bodyPr anchor="b" anchorCtr="0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630785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2832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704">
          <p15:clr>
            <a:srgbClr val="FBAE40"/>
          </p15:clr>
        </p15:guide>
        <p15:guide id="7" orient="horz" pos="360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295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7C7D43-1CC3-3332-AEFC-59ABB023F7AC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2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84804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6678385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84664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7175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F175D2-EEFE-E4BF-0E57-03025B8F8D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96200" y="1"/>
            <a:ext cx="44958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73C4E42-511B-EB94-CA0A-051B1A4A91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" y="6573838"/>
            <a:ext cx="2870200" cy="284162"/>
          </a:xfrm>
        </p:spPr>
        <p:txBody>
          <a:bodyPr>
            <a:no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5389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4848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0AFB9-F87E-11AC-2B32-B5178FE34E78}"/>
              </a:ext>
            </a:extLst>
          </p:cNvPr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F1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1442" y="268927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919352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414779-4CEE-EEAD-8A66-EE043E90B44F}"/>
              </a:ext>
            </a:extLst>
          </p:cNvPr>
          <p:cNvSpPr/>
          <p:nvPr userDrawn="1"/>
        </p:nvSpPr>
        <p:spPr>
          <a:xfrm>
            <a:off x="1611313" y="3215390"/>
            <a:ext cx="2638398" cy="3642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54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4235A04-C2C9-A7DC-3FE5-1E7D27C0E13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" y="2627313"/>
            <a:ext cx="2525713" cy="33162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7104C814-4179-5378-738C-F0AEB2D153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4326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655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15">
          <p15:clr>
            <a:srgbClr val="FBAE40"/>
          </p15:clr>
        </p15:guide>
        <p15:guide id="9" pos="2167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B883CC-094E-7039-9807-58F11002611B}"/>
              </a:ext>
            </a:extLst>
          </p:cNvPr>
          <p:cNvSpPr/>
          <p:nvPr userDrawn="1"/>
        </p:nvSpPr>
        <p:spPr>
          <a:xfrm>
            <a:off x="0" y="0"/>
            <a:ext cx="535898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FDDBBAD-B928-4819-64F5-80A5AECD71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81500" y="2171699"/>
            <a:ext cx="2971800" cy="454977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B3586BE-78C6-E426-9F3C-F59381E5CD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4081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5" pos="4632">
          <p15:clr>
            <a:srgbClr val="FBAE40"/>
          </p15:clr>
        </p15:guide>
        <p15:guide id="6" orient="horz" pos="1368">
          <p15:clr>
            <a:srgbClr val="FBAE40"/>
          </p15:clr>
        </p15:guide>
        <p15:guide id="7" orient="horz" pos="360">
          <p15:clr>
            <a:srgbClr val="FBAE40"/>
          </p15:clr>
        </p15:guide>
        <p15:guide id="9" pos="2760">
          <p15:clr>
            <a:srgbClr val="FBAE40"/>
          </p15:clr>
        </p15:guide>
        <p15:guide id="11" pos="7159">
          <p15:clr>
            <a:srgbClr val="FBAE40"/>
          </p15:clr>
        </p15:guide>
        <p15:guide id="12" pos="672">
          <p15:clr>
            <a:srgbClr val="FBAE40"/>
          </p15:clr>
        </p15:guide>
        <p15:guide id="14" orient="horz" pos="2448">
          <p15:clr>
            <a:srgbClr val="FBAE40"/>
          </p15:clr>
        </p15:guide>
        <p15:guide id="15" pos="705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949CF9-AE80-D4A2-E0FC-126A4E8ECBCB}"/>
              </a:ext>
            </a:extLst>
          </p:cNvPr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F1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46" y="4618037"/>
            <a:ext cx="9314540" cy="1325563"/>
          </a:xfrm>
        </p:spPr>
        <p:txBody>
          <a:bodyPr anchor="b">
            <a:noAutofit/>
          </a:bodyPr>
          <a:lstStyle>
            <a:lvl1pPr algn="r"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7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9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461991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5" pos="4560">
          <p15:clr>
            <a:srgbClr val="FBAE40"/>
          </p15:clr>
        </p15:guide>
        <p15:guide id="7" orient="horz" pos="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6678385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84664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7175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2674936"/>
            <a:ext cx="502920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5029200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F175D2-EEFE-E4BF-0E57-03025B8F8D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96200" y="1"/>
            <a:ext cx="44958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73C4E42-511B-EB94-CA0A-051B1A4A91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" y="6573838"/>
            <a:ext cx="2870200" cy="284162"/>
          </a:xfrm>
        </p:spPr>
        <p:txBody>
          <a:bodyPr>
            <a:no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048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4848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960C-86A7-6728-9263-973B76A8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6591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002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68666B-80B7-5FA5-FC9F-2F928A26B010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4343"/>
            <a:ext cx="5181600" cy="1325563"/>
          </a:xfrm>
        </p:spPr>
        <p:txBody>
          <a:bodyPr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A87BAAC-9384-2363-2089-821720F16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9000" y="1485900"/>
            <a:ext cx="3657600" cy="44577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0C2D1-06AD-3620-044D-2EAE71AC87AC}"/>
              </a:ext>
            </a:extLst>
          </p:cNvPr>
          <p:cNvCxnSpPr/>
          <p:nvPr userDrawn="1"/>
        </p:nvCxnSpPr>
        <p:spPr>
          <a:xfrm>
            <a:off x="1638300" y="571500"/>
            <a:ext cx="42672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C99D5D-5452-4897-02A9-A1B32F0BE968}"/>
              </a:ext>
            </a:extLst>
          </p:cNvPr>
          <p:cNvCxnSpPr/>
          <p:nvPr userDrawn="1"/>
        </p:nvCxnSpPr>
        <p:spPr>
          <a:xfrm>
            <a:off x="10096500" y="571500"/>
            <a:ext cx="12593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914400" y="57150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914400" y="658586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3331A5-D35A-E699-E3EA-6035EB0D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5185232"/>
            <a:ext cx="297180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42CA476-8654-0542-5C0B-4F439516A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0" y="5588228"/>
            <a:ext cx="29718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2423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67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901AA-2913-8BE8-162A-D771927CD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997428-2C2B-6357-EB58-8817A89AD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D2D0EC-793B-C7B0-07BC-C0A9A74E8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9EF795-1CF4-46F6-8FEA-A926985F5A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0D4DFA-DB80-04C7-5114-E1DC6F325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F7F886-82BC-53FC-0166-85241E32B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F0001E-F71F-4F1E-A24F-01FD1D316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71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4/22/24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54C769-5B6E-5C22-9516-5D7BE462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190F5-D493-CE67-ED1B-D761BFA69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5225E-A593-BBE5-FA35-2952DE6D5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812C0-D4F0-C345-96B4-1E8B918506AC}" type="datetimeFigureOut">
              <a:rPr lang="en-US" smtClean="0"/>
              <a:t>4/22/24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30E95-9162-1956-4897-1AA052698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709E4-652E-524A-8D35-CF602AA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0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144">
          <p15:clr>
            <a:srgbClr val="F26B43"/>
          </p15:clr>
        </p15:guide>
        <p15:guide id="4" pos="7416">
          <p15:clr>
            <a:srgbClr val="F26B43"/>
          </p15:clr>
        </p15:guide>
        <p15:guide id="5" pos="3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4.svg"/><Relationship Id="rId10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3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odern-building-office-and-blue-sky-background.jpeg" descr="modern-building-office-and-blue-sky-background.jpe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-5532" y="-14886"/>
            <a:ext cx="12203063" cy="68877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Изображение" descr="Изображение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85806" y="4110117"/>
            <a:ext cx="1767256" cy="375729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2021"/>
          <p:cNvSpPr txBox="1"/>
          <p:nvPr/>
        </p:nvSpPr>
        <p:spPr>
          <a:xfrm>
            <a:off x="685806" y="4686224"/>
            <a:ext cx="737381" cy="287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914400">
              <a:lnSpc>
                <a:spcPct val="60000"/>
              </a:lnSpc>
              <a:defRPr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400" dirty="0"/>
              <a:t>202</a:t>
            </a:r>
            <a:r>
              <a:rPr lang="ru-RU" sz="2400" dirty="0"/>
              <a:t>4</a:t>
            </a:r>
            <a:endParaRPr sz="2400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3D381413-5CAD-1417-C9C7-AF6E07EA6803}"/>
              </a:ext>
            </a:extLst>
          </p:cNvPr>
          <p:cNvSpPr txBox="1">
            <a:spLocks/>
          </p:cNvSpPr>
          <p:nvPr/>
        </p:nvSpPr>
        <p:spPr>
          <a:xfrm>
            <a:off x="685806" y="5196681"/>
            <a:ext cx="10515600" cy="4351338"/>
          </a:xfrm>
          <a:prstGeom prst="rect">
            <a:avLst/>
          </a:prstGeom>
        </p:spPr>
        <p:txBody>
          <a:bodyPr vert="horz" lIns="45718" tIns="45718" rIns="45718" bIns="45718" numCol="1" spcCol="38100" rtlCol="0">
            <a:normAutofit/>
          </a:bodyPr>
          <a:lstStyle>
            <a:lvl1pPr marL="0" indent="0" algn="l" defTabSz="412740" rtl="0" eaLnBrk="1" latinLnBrk="0" hangingPunct="1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3387" indent="-228594" algn="l" defTabSz="4127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8179" indent="-228594" algn="l" defTabSz="4127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71" indent="-228594" algn="l" defTabSz="4127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7764" indent="-228594" algn="l" defTabSz="4127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Digital Signage </a:t>
            </a:r>
            <a:r>
              <a:rPr lang="ru-RU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 образовании: возможности и преимущества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8E6E7E-3358-C9B3-CB5B-48661D0B9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361" y="2663489"/>
            <a:ext cx="9059562" cy="1325563"/>
          </a:xfrm>
        </p:spPr>
        <p:txBody>
          <a:bodyPr/>
          <a:lstStyle/>
          <a:p>
            <a:r>
              <a:rPr lang="ru-RU" dirty="0"/>
              <a:t>Насколько нам нужен </a:t>
            </a:r>
            <a:r>
              <a:rPr lang="en-US" dirty="0"/>
              <a:t>Digital Signage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AD8D23-71FE-133B-5ED2-B40724CEF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361" y="4212074"/>
            <a:ext cx="6773562" cy="4356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Давайте представим Ваш обычный день!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518B8E-4EC1-0F3F-EB2C-66CD6707B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4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4666D5BF-2209-D7F2-776D-6B42C750C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071" y="2197373"/>
            <a:ext cx="4105423" cy="2463254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DFA3AC-3518-57D1-D4DB-20B880B64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89" y="2024295"/>
            <a:ext cx="2914311" cy="26557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C53675-3CD6-633D-3B00-46F264C87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582" y="2227882"/>
            <a:ext cx="3859330" cy="24022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DB66E1-1995-8252-A271-6C0FE239E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7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K-12 Nutritional Menu &amp; Digital Menu Boards for Schools">
            <a:extLst>
              <a:ext uri="{FF2B5EF4-FFF2-40B4-BE49-F238E27FC236}">
                <a16:creationId xmlns:a16="http://schemas.microsoft.com/office/drawing/2014/main" id="{6F84FD01-7EE1-0571-AB99-C91C31316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277" y="1792290"/>
            <a:ext cx="3534081" cy="327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FD7F60-4E89-C287-F218-81162C57A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4" y="2100185"/>
            <a:ext cx="3402589" cy="26576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7F1018-274A-54C6-998A-EAA30341E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626" y="2170009"/>
            <a:ext cx="4357530" cy="25878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2742BC-67E7-A5C7-F5C9-5D62570FE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9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5FB52B-21F7-E450-8962-B818ECFE2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4" y="1663759"/>
            <a:ext cx="1012357" cy="10123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E4DDF2-309A-4A80-608B-55A1756C2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4" y="3169526"/>
            <a:ext cx="1012358" cy="10123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8A48EE2-E0CB-F1AE-EA94-2DB11FCBBBD2}"/>
              </a:ext>
            </a:extLst>
          </p:cNvPr>
          <p:cNvSpPr txBox="1"/>
          <p:nvPr/>
        </p:nvSpPr>
        <p:spPr>
          <a:xfrm>
            <a:off x="2627944" y="954057"/>
            <a:ext cx="10738883" cy="490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ru-RU" sz="4400" dirty="0"/>
              <a:t>Автоматизация</a:t>
            </a:r>
            <a:endParaRPr lang="en-US" sz="4400" dirty="0"/>
          </a:p>
          <a:p>
            <a:pPr>
              <a:lnSpc>
                <a:spcPct val="250000"/>
              </a:lnSpc>
            </a:pPr>
            <a:r>
              <a:rPr lang="ru-RU" sz="4400" dirty="0"/>
              <a:t>Цифровизация</a:t>
            </a:r>
          </a:p>
          <a:p>
            <a:pPr>
              <a:lnSpc>
                <a:spcPct val="250000"/>
              </a:lnSpc>
            </a:pPr>
            <a:r>
              <a:rPr lang="ru-RU" sz="4400" dirty="0"/>
              <a:t>Облачные решения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A7D5BC8-0578-C3EB-92E3-035C7229BA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3" y="4675292"/>
            <a:ext cx="1012359" cy="1012359"/>
          </a:xfrm>
          <a:prstGeom prst="rect">
            <a:avLst/>
          </a:prstGeom>
        </p:spPr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3B63702E-D952-1B56-4B40-4D2273089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53" y="243821"/>
            <a:ext cx="10515600" cy="1325563"/>
          </a:xfrm>
        </p:spPr>
        <p:txBody>
          <a:bodyPr/>
          <a:lstStyle/>
          <a:p>
            <a:r>
              <a:rPr lang="ru-RU" dirty="0"/>
              <a:t>Тренды</a:t>
            </a:r>
          </a:p>
        </p:txBody>
      </p:sp>
    </p:spTree>
    <p:extLst>
      <p:ext uri="{BB962C8B-B14F-4D97-AF65-F5344CB8AC3E}">
        <p14:creationId xmlns:p14="http://schemas.microsoft.com/office/powerpoint/2010/main" val="17372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95C24-853C-0AB1-BE0E-45B48AC6F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3166A1-1B80-C01B-8FF2-B61332B5F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F2CCDF-7250-1C59-5486-5EA226D54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34" y="2485795"/>
            <a:ext cx="2183406" cy="2183406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56CB3F3-7F4F-EC4A-B353-747F1D267CF4}"/>
              </a:ext>
            </a:extLst>
          </p:cNvPr>
          <p:cNvGrpSpPr/>
          <p:nvPr/>
        </p:nvGrpSpPr>
        <p:grpSpPr>
          <a:xfrm>
            <a:off x="4458446" y="2371089"/>
            <a:ext cx="2183406" cy="2651126"/>
            <a:chOff x="4368213" y="2371089"/>
            <a:chExt cx="2183406" cy="2651126"/>
          </a:xfrm>
        </p:grpSpPr>
        <p:sp>
          <p:nvSpPr>
            <p:cNvPr id="7" name="Стрелка вверх 6">
              <a:extLst>
                <a:ext uri="{FF2B5EF4-FFF2-40B4-BE49-F238E27FC236}">
                  <a16:creationId xmlns:a16="http://schemas.microsoft.com/office/drawing/2014/main" id="{EF6620C7-7C5C-2D1B-2914-9144A6256BAD}"/>
                </a:ext>
              </a:extLst>
            </p:cNvPr>
            <p:cNvSpPr/>
            <p:nvPr/>
          </p:nvSpPr>
          <p:spPr>
            <a:xfrm rot="5400000">
              <a:off x="5099663" y="1639639"/>
              <a:ext cx="720506" cy="218340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трелка вверх 7">
              <a:extLst>
                <a:ext uri="{FF2B5EF4-FFF2-40B4-BE49-F238E27FC236}">
                  <a16:creationId xmlns:a16="http://schemas.microsoft.com/office/drawing/2014/main" id="{BE4926DB-2B2F-A4BA-14BA-C25421CE1001}"/>
                </a:ext>
              </a:extLst>
            </p:cNvPr>
            <p:cNvSpPr/>
            <p:nvPr/>
          </p:nvSpPr>
          <p:spPr>
            <a:xfrm rot="5400000">
              <a:off x="5099663" y="2604949"/>
              <a:ext cx="720506" cy="218340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трелка вверх 8">
              <a:extLst>
                <a:ext uri="{FF2B5EF4-FFF2-40B4-BE49-F238E27FC236}">
                  <a16:creationId xmlns:a16="http://schemas.microsoft.com/office/drawing/2014/main" id="{03B8DC50-2BC3-62C6-38E3-817C6F8A7F28}"/>
                </a:ext>
              </a:extLst>
            </p:cNvPr>
            <p:cNvSpPr/>
            <p:nvPr/>
          </p:nvSpPr>
          <p:spPr>
            <a:xfrm rot="5400000">
              <a:off x="5099663" y="3570259"/>
              <a:ext cx="720506" cy="218340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25D9806-5129-1528-92A2-533C28500F3C}"/>
              </a:ext>
            </a:extLst>
          </p:cNvPr>
          <p:cNvGrpSpPr/>
          <p:nvPr/>
        </p:nvGrpSpPr>
        <p:grpSpPr>
          <a:xfrm>
            <a:off x="7388357" y="1394092"/>
            <a:ext cx="4439725" cy="4487826"/>
            <a:chOff x="7388357" y="1394092"/>
            <a:chExt cx="4439725" cy="4487826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192F164-1BA4-1CF6-8145-C208B3068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8357" y="3683769"/>
              <a:ext cx="2183406" cy="218340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58C3773-401C-57F7-C472-80FB692F3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4676" y="1394092"/>
              <a:ext cx="2183406" cy="2183406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0A86776-29D2-DDB1-1265-4ED3746E8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8941" y="1394092"/>
              <a:ext cx="2183406" cy="218340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0443948-6792-62A1-A071-B21EC5883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4676" y="3698512"/>
              <a:ext cx="2183406" cy="2183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315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95C24-853C-0AB1-BE0E-45B48AC6F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46659-2A60-8EC0-E6EB-87E80ECF8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1586" y="-2660650"/>
            <a:ext cx="10515600" cy="4351338"/>
          </a:xfrm>
        </p:spPr>
        <p:txBody>
          <a:bodyPr/>
          <a:lstStyle/>
          <a:p>
            <a:r>
              <a:rPr lang="ru-RU" dirty="0"/>
              <a:t>Кол-во школ растет</a:t>
            </a:r>
          </a:p>
          <a:p>
            <a:endParaRPr lang="ru-RU" dirty="0"/>
          </a:p>
          <a:p>
            <a:r>
              <a:rPr lang="ru-RU" dirty="0"/>
              <a:t>При строительстве новых школ нужны доски</a:t>
            </a:r>
          </a:p>
          <a:p>
            <a:endParaRPr lang="ru-RU" dirty="0"/>
          </a:p>
          <a:p>
            <a:r>
              <a:rPr lang="ru-RU" dirty="0"/>
              <a:t>Как не упустить эту возможность?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3166A1-1B80-C01B-8FF2-B61332B5F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F2CCDF-7250-1C59-5486-5EA226D54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3" y="2036663"/>
            <a:ext cx="3081670" cy="3081670"/>
          </a:xfrm>
          <a:prstGeom prst="rect">
            <a:avLst/>
          </a:prstGeom>
        </p:spPr>
      </p:pic>
      <p:sp>
        <p:nvSpPr>
          <p:cNvPr id="9" name="Стрелка вверх 8">
            <a:extLst>
              <a:ext uri="{FF2B5EF4-FFF2-40B4-BE49-F238E27FC236}">
                <a16:creationId xmlns:a16="http://schemas.microsoft.com/office/drawing/2014/main" id="{03B8DC50-2BC3-62C6-38E3-817C6F8A7F28}"/>
              </a:ext>
            </a:extLst>
          </p:cNvPr>
          <p:cNvSpPr/>
          <p:nvPr/>
        </p:nvSpPr>
        <p:spPr>
          <a:xfrm rot="5400000">
            <a:off x="5735747" y="2485795"/>
            <a:ext cx="720506" cy="218340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11B92C-41C0-1DC2-6F82-37B98EEDC7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017" y="2036663"/>
            <a:ext cx="3081670" cy="308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29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AA01248-5161-B8E2-0651-E5855986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041AD3-E493-034D-87B7-801770FAF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05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8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F9150D-D5F9-E3B0-D19E-B70750CA60F6}"/>
              </a:ext>
            </a:extLst>
          </p:cNvPr>
          <p:cNvSpPr txBox="1"/>
          <p:nvPr/>
        </p:nvSpPr>
        <p:spPr>
          <a:xfrm>
            <a:off x="2328529" y="3075057"/>
            <a:ext cx="80488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Как не упустить эту возможность?</a:t>
            </a:r>
          </a:p>
        </p:txBody>
      </p:sp>
    </p:spTree>
    <p:extLst>
      <p:ext uri="{BB962C8B-B14F-4D97-AF65-F5344CB8AC3E}">
        <p14:creationId xmlns:p14="http://schemas.microsoft.com/office/powerpoint/2010/main" val="1744236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ED0848-C2BE-D691-8BAD-FDB929952B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98" y="1022498"/>
            <a:ext cx="4813005" cy="48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33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1C4D99-0C1A-E700-042C-804BA8ACB114}"/>
              </a:ext>
            </a:extLst>
          </p:cNvPr>
          <p:cNvSpPr txBox="1"/>
          <p:nvPr/>
        </p:nvSpPr>
        <p:spPr>
          <a:xfrm>
            <a:off x="1505362" y="2038710"/>
            <a:ext cx="9181276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Расписание уроков</a:t>
            </a:r>
          </a:p>
          <a:p>
            <a:pPr algn="ctr"/>
            <a:endParaRPr lang="ru-RU" sz="3200" dirty="0"/>
          </a:p>
          <a:p>
            <a:pPr algn="ctr"/>
            <a:endParaRPr lang="ru-RU" sz="3200" dirty="0"/>
          </a:p>
          <a:p>
            <a:pPr algn="ctr"/>
            <a:endParaRPr lang="ru-RU" sz="3200" dirty="0"/>
          </a:p>
          <a:p>
            <a:pPr algn="ctr"/>
            <a:endParaRPr lang="ru-RU" sz="3200" dirty="0"/>
          </a:p>
          <a:p>
            <a:pPr algn="ctr"/>
            <a:endParaRPr lang="ru-RU" sz="3200" dirty="0"/>
          </a:p>
          <a:p>
            <a:pPr algn="ctr"/>
            <a:endParaRPr lang="ru-RU" sz="3200" dirty="0"/>
          </a:p>
          <a:p>
            <a:pPr algn="ctr"/>
            <a:endParaRPr lang="ru-RU" sz="3200" dirty="0"/>
          </a:p>
          <a:p>
            <a:pPr algn="ctr"/>
            <a:endParaRPr lang="ru-RU" sz="3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44E845-61EA-6616-CB47-6CC1B7D03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226" y="4079875"/>
            <a:ext cx="2252600" cy="225260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D1F5E93-7FF1-502C-AD85-820E07E2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Знания заказчика о </a:t>
            </a:r>
            <a:r>
              <a:rPr lang="ru-RU" dirty="0" err="1"/>
              <a:t>D</a:t>
            </a:r>
            <a:r>
              <a:rPr lang="en-US" dirty="0"/>
              <a:t>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289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91AB8E2-C12D-67A6-C004-6F796DCBD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Заблуждения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6C7F24-9531-77F3-528A-B22C6A5D1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252" y="-48008"/>
            <a:ext cx="9828123" cy="69540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E4AF02-AF90-3951-3CF7-05A9E8F81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721" y="1753149"/>
            <a:ext cx="1769268" cy="17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50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8210F8-5C7F-9B8D-8335-CEF9C1427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08"/>
            <a:ext cx="12197253" cy="80674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91AB8E2-C12D-67A6-C004-6F796DCBD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Заблуждения</a:t>
            </a:r>
          </a:p>
        </p:txBody>
      </p:sp>
    </p:spTree>
    <p:extLst>
      <p:ext uri="{BB962C8B-B14F-4D97-AF65-F5344CB8AC3E}">
        <p14:creationId xmlns:p14="http://schemas.microsoft.com/office/powerpoint/2010/main" val="4138738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2EB415-61F4-3BA0-8817-196A17B5CA4F}"/>
              </a:ext>
            </a:extLst>
          </p:cNvPr>
          <p:cNvSpPr/>
          <p:nvPr/>
        </p:nvSpPr>
        <p:spPr>
          <a:xfrm>
            <a:off x="1557795" y="2554182"/>
            <a:ext cx="3759307" cy="221974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Повышение компетенций партнеров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197814-7CCB-3F7D-4AE0-7E9AF02519A2}"/>
              </a:ext>
            </a:extLst>
          </p:cNvPr>
          <p:cNvSpPr/>
          <p:nvPr/>
        </p:nvSpPr>
        <p:spPr>
          <a:xfrm>
            <a:off x="6874897" y="2554182"/>
            <a:ext cx="3759307" cy="221974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Повышение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знаний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заказчика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BF9F67E-2F1D-686B-5048-D708A3FBA764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5317102" y="3664055"/>
            <a:ext cx="155779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17D8F0-D874-91B8-9A86-646B8953B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695" y="4822054"/>
            <a:ext cx="2021305" cy="2021305"/>
          </a:xfrm>
          <a:prstGeom prst="rect">
            <a:avLst/>
          </a:prstGeom>
        </p:spPr>
      </p:pic>
      <p:sp>
        <p:nvSpPr>
          <p:cNvPr id="15" name="Заголовок 6">
            <a:extLst>
              <a:ext uri="{FF2B5EF4-FFF2-40B4-BE49-F238E27FC236}">
                <a16:creationId xmlns:a16="http://schemas.microsoft.com/office/drawing/2014/main" id="{8896B68D-0316-15F6-F63F-4319EDC32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61515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13"/>
          <p:cNvSpPr/>
          <p:nvPr/>
        </p:nvSpPr>
        <p:spPr>
          <a:xfrm>
            <a:off x="7246" y="6433406"/>
            <a:ext cx="913121" cy="41189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sp>
        <p:nvSpPr>
          <p:cNvPr id="161" name="Oval 8"/>
          <p:cNvSpPr/>
          <p:nvPr/>
        </p:nvSpPr>
        <p:spPr>
          <a:xfrm>
            <a:off x="3984472" y="2173017"/>
            <a:ext cx="4153168" cy="4153164"/>
          </a:xfrm>
          <a:prstGeom prst="ellipse">
            <a:avLst/>
          </a:prstGeom>
          <a:ln w="63500">
            <a:solidFill>
              <a:srgbClr val="FEFFFF"/>
            </a:solidFill>
            <a:miter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400">
                <a:solidFill>
                  <a:srgbClr val="222222"/>
                </a:solidFill>
                <a:latin typeface="Roboto-Light"/>
                <a:ea typeface="Roboto-Light"/>
                <a:cs typeface="Roboto-Light"/>
                <a:sym typeface="Roboto-Light"/>
              </a:defRPr>
            </a:pPr>
            <a:endParaRPr sz="700"/>
          </a:p>
        </p:txBody>
      </p:sp>
      <p:sp>
        <p:nvSpPr>
          <p:cNvPr id="162" name="Кружок"/>
          <p:cNvSpPr/>
          <p:nvPr/>
        </p:nvSpPr>
        <p:spPr>
          <a:xfrm>
            <a:off x="4216876" y="2719442"/>
            <a:ext cx="586896" cy="586897"/>
          </a:xfrm>
          <a:prstGeom prst="ellipse">
            <a:avLst/>
          </a:prstGeom>
          <a:solidFill>
            <a:srgbClr val="248CBF"/>
          </a:solidFill>
          <a:ln w="12700">
            <a:miter lim="400000"/>
          </a:ln>
          <a:effectLst>
            <a:outerShdw blurRad="88900" dist="38100" dir="5400000" rotWithShape="0">
              <a:srgbClr val="000000">
                <a:alpha val="11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sp>
        <p:nvSpPr>
          <p:cNvPr id="163" name="Кружок"/>
          <p:cNvSpPr/>
          <p:nvPr/>
        </p:nvSpPr>
        <p:spPr>
          <a:xfrm>
            <a:off x="4269687" y="5602646"/>
            <a:ext cx="586896" cy="586896"/>
          </a:xfrm>
          <a:prstGeom prst="ellipse">
            <a:avLst/>
          </a:prstGeom>
          <a:solidFill>
            <a:srgbClr val="999999"/>
          </a:solidFill>
          <a:ln w="12700">
            <a:miter lim="400000"/>
          </a:ln>
          <a:effectLst>
            <a:outerShdw blurRad="88900" dist="38100" dir="5400000" rotWithShape="0">
              <a:srgbClr val="000000">
                <a:alpha val="11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sp>
        <p:nvSpPr>
          <p:cNvPr id="164" name="Кружок"/>
          <p:cNvSpPr/>
          <p:nvPr/>
        </p:nvSpPr>
        <p:spPr>
          <a:xfrm>
            <a:off x="7299739" y="2726806"/>
            <a:ext cx="586896" cy="586897"/>
          </a:xfrm>
          <a:prstGeom prst="ellipse">
            <a:avLst/>
          </a:prstGeom>
          <a:solidFill>
            <a:srgbClr val="333333"/>
          </a:solidFill>
          <a:ln w="12700">
            <a:miter lim="400000"/>
          </a:ln>
          <a:effectLst>
            <a:outerShdw blurRad="88900" dist="38100" dir="5400000" rotWithShape="0">
              <a:srgbClr val="000000">
                <a:alpha val="11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sp>
        <p:nvSpPr>
          <p:cNvPr id="165" name="Кружок"/>
          <p:cNvSpPr/>
          <p:nvPr/>
        </p:nvSpPr>
        <p:spPr>
          <a:xfrm>
            <a:off x="7252641" y="5597068"/>
            <a:ext cx="586896" cy="586896"/>
          </a:xfrm>
          <a:prstGeom prst="ellipse">
            <a:avLst/>
          </a:prstGeom>
          <a:solidFill>
            <a:srgbClr val="248CBF"/>
          </a:solidFill>
          <a:ln w="12700">
            <a:miter lim="400000"/>
          </a:ln>
          <a:effectLst>
            <a:outerShdw blurRad="88900" dist="38100" dir="5400000" rotWithShape="0">
              <a:srgbClr val="000000">
                <a:alpha val="11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sp>
        <p:nvSpPr>
          <p:cNvPr id="176" name="Кружок"/>
          <p:cNvSpPr/>
          <p:nvPr/>
        </p:nvSpPr>
        <p:spPr>
          <a:xfrm>
            <a:off x="5196017" y="3568536"/>
            <a:ext cx="1747140" cy="1747139"/>
          </a:xfrm>
          <a:prstGeom prst="ellipse">
            <a:avLst/>
          </a:prstGeom>
          <a:solidFill>
            <a:srgbClr val="FEFFFF"/>
          </a:solidFill>
          <a:ln w="12700">
            <a:miter lim="400000"/>
          </a:ln>
          <a:effectLst>
            <a:outerShdw blurRad="762000" dist="254000" dir="5400000" rotWithShape="0">
              <a:srgbClr val="000000">
                <a:alpha val="20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endParaRPr sz="600"/>
          </a:p>
        </p:txBody>
      </p:sp>
      <p:pic>
        <p:nvPicPr>
          <p:cNvPr id="177" name="Picture Placeholder 3" descr="Picture Placeholder 3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370061" y="2719442"/>
            <a:ext cx="3426420" cy="3426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5" y="0"/>
                  <a:pt x="0" y="4835"/>
                  <a:pt x="0" y="10799"/>
                </a:cubicBezTo>
                <a:cubicBezTo>
                  <a:pt x="0" y="16764"/>
                  <a:pt x="4835" y="21600"/>
                  <a:pt x="10799" y="21600"/>
                </a:cubicBezTo>
                <a:cubicBezTo>
                  <a:pt x="16764" y="21600"/>
                  <a:pt x="21600" y="16764"/>
                  <a:pt x="21600" y="10799"/>
                </a:cubicBezTo>
                <a:cubicBezTo>
                  <a:pt x="21600" y="4835"/>
                  <a:pt x="16764" y="0"/>
                  <a:pt x="10799" y="0"/>
                </a:cubicBezTo>
                <a:close/>
                <a:moveTo>
                  <a:pt x="10799" y="5400"/>
                </a:moveTo>
                <a:cubicBezTo>
                  <a:pt x="13782" y="5400"/>
                  <a:pt x="16200" y="7817"/>
                  <a:pt x="16200" y="10799"/>
                </a:cubicBezTo>
                <a:cubicBezTo>
                  <a:pt x="16200" y="13782"/>
                  <a:pt x="13782" y="16200"/>
                  <a:pt x="10799" y="16200"/>
                </a:cubicBezTo>
                <a:cubicBezTo>
                  <a:pt x="7817" y="16200"/>
                  <a:pt x="5400" y="13782"/>
                  <a:pt x="5400" y="10799"/>
                </a:cubicBezTo>
                <a:cubicBezTo>
                  <a:pt x="5400" y="7817"/>
                  <a:pt x="7817" y="5400"/>
                  <a:pt x="10799" y="540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8" name="DIGIS…"/>
          <p:cNvSpPr txBox="1"/>
          <p:nvPr/>
        </p:nvSpPr>
        <p:spPr>
          <a:xfrm>
            <a:off x="5287335" y="4004418"/>
            <a:ext cx="1547441" cy="881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57189">
              <a:lnSpc>
                <a:spcPct val="110000"/>
              </a:lnSpc>
              <a:defRPr sz="51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2551" dirty="0" err="1"/>
              <a:t>D</a:t>
            </a:r>
            <a:r>
              <a:rPr lang="en-US" sz="2551" dirty="0"/>
              <a:t>igital</a:t>
            </a:r>
          </a:p>
          <a:p>
            <a:pPr algn="ctr" defTabSz="457189">
              <a:lnSpc>
                <a:spcPct val="110000"/>
              </a:lnSpc>
              <a:defRPr sz="51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2551" dirty="0"/>
              <a:t>Signage</a:t>
            </a:r>
            <a:endParaRPr sz="2551" dirty="0"/>
          </a:p>
        </p:txBody>
      </p:sp>
      <p:sp>
        <p:nvSpPr>
          <p:cNvPr id="179" name="Фигура"/>
          <p:cNvSpPr/>
          <p:nvPr/>
        </p:nvSpPr>
        <p:spPr>
          <a:xfrm flipH="1">
            <a:off x="1160371" y="3956569"/>
            <a:ext cx="2293939" cy="792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640" y="21600"/>
                </a:lnTo>
                <a:lnTo>
                  <a:pt x="640" y="12213"/>
                </a:lnTo>
                <a:lnTo>
                  <a:pt x="0" y="10800"/>
                </a:lnTo>
                <a:lnTo>
                  <a:pt x="640" y="938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25400" tIns="25400" rIns="25400" bIns="25400"/>
          <a:lstStyle/>
          <a:p>
            <a:pPr defTabSz="457154">
              <a:lnSpc>
                <a:spcPct val="130000"/>
              </a:lnSpc>
              <a:spcBef>
                <a:spcPts val="500"/>
              </a:spcBef>
              <a:defRPr sz="1000">
                <a:solidFill>
                  <a:srgbClr val="222222">
                    <a:alpha val="7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endParaRPr sz="500" dirty="0"/>
          </a:p>
        </p:txBody>
      </p:sp>
      <p:sp>
        <p:nvSpPr>
          <p:cNvPr id="180" name="Кружок"/>
          <p:cNvSpPr/>
          <p:nvPr/>
        </p:nvSpPr>
        <p:spPr>
          <a:xfrm>
            <a:off x="3695733" y="4202813"/>
            <a:ext cx="586896" cy="586896"/>
          </a:xfrm>
          <a:prstGeom prst="ellipse">
            <a:avLst/>
          </a:prstGeom>
          <a:solidFill>
            <a:srgbClr val="333333"/>
          </a:solidFill>
          <a:ln w="12700">
            <a:miter lim="400000"/>
          </a:ln>
          <a:effectLst>
            <a:outerShdw blurRad="88900" dist="38100" dir="5400000" rotWithShape="0">
              <a:srgbClr val="000000">
                <a:alpha val="11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sp>
        <p:nvSpPr>
          <p:cNvPr id="181" name="Straight Connector 54"/>
          <p:cNvSpPr/>
          <p:nvPr/>
        </p:nvSpPr>
        <p:spPr>
          <a:xfrm flipV="1">
            <a:off x="1158351" y="3968704"/>
            <a:ext cx="2242012" cy="17594"/>
          </a:xfrm>
          <a:prstGeom prst="line">
            <a:avLst/>
          </a:prstGeom>
          <a:ln w="63500">
            <a:solidFill>
              <a:srgbClr val="333333"/>
            </a:solidFill>
            <a:miter/>
          </a:ln>
        </p:spPr>
        <p:txBody>
          <a:bodyPr lIns="22859" tIns="22859" rIns="22859" bIns="22859"/>
          <a:lstStyle/>
          <a:p>
            <a:endParaRPr sz="2400"/>
          </a:p>
        </p:txBody>
      </p:sp>
      <p:sp>
        <p:nvSpPr>
          <p:cNvPr id="182" name="Hi-Fi, High End &amp; CI…"/>
          <p:cNvSpPr txBox="1"/>
          <p:nvPr/>
        </p:nvSpPr>
        <p:spPr>
          <a:xfrm>
            <a:off x="1255200" y="4170347"/>
            <a:ext cx="2145163" cy="42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224785">
              <a:lnSpc>
                <a:spcPct val="110000"/>
              </a:lnSpc>
              <a:defRPr sz="25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sym typeface="Arial"/>
              </a:rPr>
              <a:t>Ценность</a:t>
            </a:r>
            <a:endParaRPr sz="2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/>
              <a:cs typeface="Arial"/>
              <a:sym typeface="Arial"/>
            </a:endParaRPr>
          </a:p>
        </p:txBody>
      </p:sp>
      <p:sp>
        <p:nvSpPr>
          <p:cNvPr id="183" name="Кружок"/>
          <p:cNvSpPr/>
          <p:nvPr/>
        </p:nvSpPr>
        <p:spPr>
          <a:xfrm>
            <a:off x="7846115" y="4174042"/>
            <a:ext cx="586896" cy="586896"/>
          </a:xfrm>
          <a:prstGeom prst="ellipse">
            <a:avLst/>
          </a:prstGeom>
          <a:solidFill>
            <a:srgbClr val="999999"/>
          </a:solidFill>
          <a:ln w="12700">
            <a:miter lim="400000"/>
          </a:ln>
          <a:effectLst>
            <a:outerShdw blurRad="88900" dist="38100" dir="5400000" rotWithShape="0">
              <a:srgbClr val="000000">
                <a:alpha val="11000"/>
              </a:srgbClr>
            </a:outerShdw>
          </a:effectLst>
        </p:spPr>
        <p:txBody>
          <a:bodyPr lIns="25400" tIns="25400" rIns="25400" bIns="25400" anchor="ctr"/>
          <a:lstStyle/>
          <a:p>
            <a:pPr defTabSz="457154">
              <a:defRPr sz="1800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90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E6F63BA-DED5-4A15-A421-1E6CFF951DFE}"/>
              </a:ext>
            </a:extLst>
          </p:cNvPr>
          <p:cNvGrpSpPr/>
          <p:nvPr/>
        </p:nvGrpSpPr>
        <p:grpSpPr>
          <a:xfrm>
            <a:off x="1694257" y="2495785"/>
            <a:ext cx="2464709" cy="792195"/>
            <a:chOff x="1128631" y="1282293"/>
            <a:chExt cx="1721970" cy="547677"/>
          </a:xfrm>
        </p:grpSpPr>
        <p:sp>
          <p:nvSpPr>
            <p:cNvPr id="159" name="Фигура"/>
            <p:cNvSpPr/>
            <p:nvPr/>
          </p:nvSpPr>
          <p:spPr>
            <a:xfrm flipH="1">
              <a:off x="1132492" y="1282293"/>
              <a:ext cx="1703222" cy="54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40" y="21600"/>
                  </a:lnTo>
                  <a:lnTo>
                    <a:pt x="640" y="12213"/>
                  </a:lnTo>
                  <a:lnTo>
                    <a:pt x="0" y="10800"/>
                  </a:lnTo>
                  <a:lnTo>
                    <a:pt x="640" y="938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  <p:txBody>
            <a:bodyPr lIns="25400" tIns="25400" rIns="25400" bIns="25400"/>
            <a:lstStyle/>
            <a:p>
              <a:pPr defTabSz="457154">
                <a:lnSpc>
                  <a:spcPct val="130000"/>
                </a:lnSpc>
                <a:spcBef>
                  <a:spcPts val="500"/>
                </a:spcBef>
                <a:defRPr sz="1000">
                  <a:solidFill>
                    <a:srgbClr val="222222">
                      <a:alpha val="70000"/>
                    </a:srgb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500"/>
            </a:p>
          </p:txBody>
        </p:sp>
        <p:sp>
          <p:nvSpPr>
            <p:cNvPr id="160" name="Pro AV distribution"/>
            <p:cNvSpPr txBox="1"/>
            <p:nvPr/>
          </p:nvSpPr>
          <p:spPr>
            <a:xfrm>
              <a:off x="1128631" y="1376114"/>
              <a:ext cx="1721970" cy="3519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 defTabSz="449580">
                <a:lnSpc>
                  <a:spcPct val="140000"/>
                </a:lnSpc>
                <a:defRPr sz="2500" b="1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/>
              <a:r>
                <a:rPr lang="ru-RU" sz="2400" dirty="0">
                  <a:ea typeface="+mn-ea"/>
                </a:rPr>
                <a:t>Полезность</a:t>
              </a:r>
              <a:endParaRPr sz="2400" dirty="0">
                <a:ea typeface="+mn-ea"/>
              </a:endParaRPr>
            </a:p>
          </p:txBody>
        </p:sp>
        <p:sp>
          <p:nvSpPr>
            <p:cNvPr id="172" name="Straight Connector 54"/>
            <p:cNvSpPr/>
            <p:nvPr/>
          </p:nvSpPr>
          <p:spPr>
            <a:xfrm flipV="1">
              <a:off x="1132492" y="1290172"/>
              <a:ext cx="1653645" cy="12058"/>
            </a:xfrm>
            <a:prstGeom prst="line">
              <a:avLst/>
            </a:prstGeom>
            <a:ln w="63500">
              <a:solidFill>
                <a:srgbClr val="248CBF"/>
              </a:solidFill>
              <a:miter/>
            </a:ln>
          </p:spPr>
          <p:txBody>
            <a:bodyPr lIns="22859" tIns="22859" rIns="22859" bIns="22859"/>
            <a:lstStyle/>
            <a:p>
              <a:endParaRPr sz="240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28F3CC4-DC0C-4059-933C-B48123F11B89}"/>
              </a:ext>
            </a:extLst>
          </p:cNvPr>
          <p:cNvGrpSpPr/>
          <p:nvPr/>
        </p:nvGrpSpPr>
        <p:grpSpPr>
          <a:xfrm>
            <a:off x="8054346" y="2480600"/>
            <a:ext cx="2882456" cy="912647"/>
            <a:chOff x="6187487" y="1282293"/>
            <a:chExt cx="2161842" cy="684485"/>
          </a:xfrm>
        </p:grpSpPr>
        <p:sp>
          <p:nvSpPr>
            <p:cNvPr id="166" name="Фигура"/>
            <p:cNvSpPr/>
            <p:nvPr/>
          </p:nvSpPr>
          <p:spPr>
            <a:xfrm>
              <a:off x="6187487" y="1282293"/>
              <a:ext cx="2071475" cy="684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40" y="21600"/>
                  </a:lnTo>
                  <a:lnTo>
                    <a:pt x="640" y="12213"/>
                  </a:lnTo>
                  <a:lnTo>
                    <a:pt x="0" y="10800"/>
                  </a:lnTo>
                  <a:lnTo>
                    <a:pt x="640" y="938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  <p:txBody>
            <a:bodyPr lIns="25400" tIns="25400" rIns="25400" bIns="25400"/>
            <a:lstStyle/>
            <a:p>
              <a:pPr defTabSz="457154">
                <a:lnSpc>
                  <a:spcPct val="130000"/>
                </a:lnSpc>
                <a:spcBef>
                  <a:spcPts val="500"/>
                </a:spcBef>
                <a:defRPr sz="1000">
                  <a:solidFill>
                    <a:srgbClr val="222222">
                      <a:alpha val="70000"/>
                    </a:srgb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500"/>
            </a:p>
          </p:txBody>
        </p:sp>
        <p:sp>
          <p:nvSpPr>
            <p:cNvPr id="167" name="Straight Connector 41"/>
            <p:cNvSpPr/>
            <p:nvPr/>
          </p:nvSpPr>
          <p:spPr>
            <a:xfrm>
              <a:off x="6237119" y="1302229"/>
              <a:ext cx="2021843" cy="10135"/>
            </a:xfrm>
            <a:prstGeom prst="line">
              <a:avLst/>
            </a:prstGeom>
            <a:ln w="63500">
              <a:solidFill>
                <a:srgbClr val="333333"/>
              </a:solidFill>
              <a:miter/>
            </a:ln>
          </p:spPr>
          <p:txBody>
            <a:bodyPr lIns="22859" tIns="22859" rIns="22859" bIns="22859"/>
            <a:lstStyle/>
            <a:p>
              <a:endParaRPr sz="2400"/>
            </a:p>
          </p:txBody>
        </p:sp>
        <p:sp>
          <p:nvSpPr>
            <p:cNvPr id="175" name="AV Consulting, Sales and Services"/>
            <p:cNvSpPr txBox="1"/>
            <p:nvPr/>
          </p:nvSpPr>
          <p:spPr>
            <a:xfrm>
              <a:off x="6237118" y="1347051"/>
              <a:ext cx="2112211" cy="5265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 defTabSz="449580">
                <a:lnSpc>
                  <a:spcPct val="110000"/>
                </a:lnSpc>
                <a:defRPr sz="2500" b="1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/>
              <a:r>
                <a:rPr lang="ru-RU" sz="2000" dirty="0"/>
                <a:t>Дополнительные возможности</a:t>
              </a:r>
              <a:endParaRPr sz="2000" dirty="0"/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FFBB58F-09A0-4CB0-B232-621C67C83418}"/>
              </a:ext>
            </a:extLst>
          </p:cNvPr>
          <p:cNvGrpSpPr/>
          <p:nvPr/>
        </p:nvGrpSpPr>
        <p:grpSpPr>
          <a:xfrm>
            <a:off x="8574667" y="3910911"/>
            <a:ext cx="2653772" cy="818770"/>
            <a:chOff x="6430998" y="2343638"/>
            <a:chExt cx="1990329" cy="614078"/>
          </a:xfrm>
        </p:grpSpPr>
        <p:sp>
          <p:nvSpPr>
            <p:cNvPr id="184" name="Фигура"/>
            <p:cNvSpPr/>
            <p:nvPr/>
          </p:nvSpPr>
          <p:spPr>
            <a:xfrm>
              <a:off x="6430998" y="2343638"/>
              <a:ext cx="1877844" cy="61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40" y="21600"/>
                  </a:lnTo>
                  <a:lnTo>
                    <a:pt x="640" y="12213"/>
                  </a:lnTo>
                  <a:lnTo>
                    <a:pt x="0" y="10800"/>
                  </a:lnTo>
                  <a:lnTo>
                    <a:pt x="640" y="938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  <p:txBody>
            <a:bodyPr lIns="25400" tIns="25400" rIns="25400" bIns="25400"/>
            <a:lstStyle/>
            <a:p>
              <a:pPr defTabSz="457154">
                <a:lnSpc>
                  <a:spcPct val="130000"/>
                </a:lnSpc>
                <a:spcBef>
                  <a:spcPts val="500"/>
                </a:spcBef>
                <a:defRPr sz="1000">
                  <a:solidFill>
                    <a:srgbClr val="222222">
                      <a:alpha val="70000"/>
                    </a:srgb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500"/>
            </a:p>
          </p:txBody>
        </p:sp>
        <p:sp>
          <p:nvSpPr>
            <p:cNvPr id="185" name="Straight Connector 48"/>
            <p:cNvSpPr/>
            <p:nvPr/>
          </p:nvSpPr>
          <p:spPr>
            <a:xfrm>
              <a:off x="6480629" y="2363574"/>
              <a:ext cx="1828213" cy="14309"/>
            </a:xfrm>
            <a:prstGeom prst="line">
              <a:avLst/>
            </a:prstGeom>
            <a:ln w="63500">
              <a:solidFill>
                <a:srgbClr val="999999"/>
              </a:solidFill>
              <a:miter/>
            </a:ln>
          </p:spPr>
          <p:txBody>
            <a:bodyPr lIns="22859" tIns="22859" rIns="22859" bIns="22859"/>
            <a:lstStyle/>
            <a:p>
              <a:endParaRPr sz="2400"/>
            </a:p>
          </p:txBody>
        </p:sp>
        <p:sp>
          <p:nvSpPr>
            <p:cNvPr id="186" name="Product Design &amp;…"/>
            <p:cNvSpPr txBox="1"/>
            <p:nvPr/>
          </p:nvSpPr>
          <p:spPr>
            <a:xfrm>
              <a:off x="6480630" y="2418909"/>
              <a:ext cx="1940697" cy="5265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 defTabSz="224785">
                <a:lnSpc>
                  <a:spcPct val="110000"/>
                </a:lnSpc>
                <a:defRPr sz="2500" b="1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2000" b="1" dirty="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rPr>
                <a:t>Сценарии использования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2DB0567-4A7C-4BC5-8777-398A7A600B01}"/>
              </a:ext>
            </a:extLst>
          </p:cNvPr>
          <p:cNvGrpSpPr/>
          <p:nvPr/>
        </p:nvGrpSpPr>
        <p:grpSpPr>
          <a:xfrm>
            <a:off x="7929043" y="5448483"/>
            <a:ext cx="2362138" cy="807379"/>
            <a:chOff x="6187486" y="3459179"/>
            <a:chExt cx="1771603" cy="605534"/>
          </a:xfrm>
        </p:grpSpPr>
        <p:sp>
          <p:nvSpPr>
            <p:cNvPr id="168" name="Фигура"/>
            <p:cNvSpPr/>
            <p:nvPr/>
          </p:nvSpPr>
          <p:spPr>
            <a:xfrm>
              <a:off x="6187486" y="3459179"/>
              <a:ext cx="1771602" cy="60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40" y="21600"/>
                  </a:lnTo>
                  <a:lnTo>
                    <a:pt x="640" y="12213"/>
                  </a:lnTo>
                  <a:lnTo>
                    <a:pt x="0" y="10800"/>
                  </a:lnTo>
                  <a:lnTo>
                    <a:pt x="640" y="938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  <p:txBody>
            <a:bodyPr lIns="25400" tIns="25400" rIns="25400" bIns="25400"/>
            <a:lstStyle/>
            <a:p>
              <a:pPr defTabSz="457154">
                <a:lnSpc>
                  <a:spcPct val="130000"/>
                </a:lnSpc>
                <a:spcBef>
                  <a:spcPts val="500"/>
                </a:spcBef>
                <a:defRPr sz="1000">
                  <a:solidFill>
                    <a:srgbClr val="222222">
                      <a:alpha val="70000"/>
                    </a:srgb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1467" dirty="0"/>
            </a:p>
          </p:txBody>
        </p:sp>
        <p:sp>
          <p:nvSpPr>
            <p:cNvPr id="169" name="Straight Connector 48"/>
            <p:cNvSpPr/>
            <p:nvPr/>
          </p:nvSpPr>
          <p:spPr>
            <a:xfrm>
              <a:off x="6237119" y="3479116"/>
              <a:ext cx="1721970" cy="1"/>
            </a:xfrm>
            <a:prstGeom prst="line">
              <a:avLst/>
            </a:prstGeom>
            <a:ln w="63500">
              <a:solidFill>
                <a:srgbClr val="248CBF"/>
              </a:solidFill>
              <a:miter/>
            </a:ln>
          </p:spPr>
          <p:txBody>
            <a:bodyPr lIns="22859" tIns="22859" rIns="22859" bIns="22859"/>
            <a:lstStyle/>
            <a:p>
              <a:endParaRPr sz="2400"/>
            </a:p>
          </p:txBody>
        </p:sp>
        <p:sp>
          <p:nvSpPr>
            <p:cNvPr id="173" name="Education and Trainings"/>
            <p:cNvSpPr txBox="1"/>
            <p:nvPr/>
          </p:nvSpPr>
          <p:spPr>
            <a:xfrm>
              <a:off x="6281463" y="3557127"/>
              <a:ext cx="1579282" cy="3818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 defTabSz="449580">
                <a:lnSpc>
                  <a:spcPct val="140000"/>
                </a:lnSpc>
                <a:defRPr sz="2500" b="1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/>
              <a:r>
                <a:rPr lang="ru-RU" sz="2400" dirty="0"/>
                <a:t>Обучение</a:t>
              </a:r>
              <a:endParaRPr sz="2400" dirty="0"/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53A6180-8BBA-4A3D-A34D-9A9925EFE669}"/>
              </a:ext>
            </a:extLst>
          </p:cNvPr>
          <p:cNvGrpSpPr/>
          <p:nvPr/>
        </p:nvGrpSpPr>
        <p:grpSpPr>
          <a:xfrm>
            <a:off x="1622231" y="5352251"/>
            <a:ext cx="2297000" cy="792196"/>
            <a:chOff x="1070746" y="3473468"/>
            <a:chExt cx="1722749" cy="594147"/>
          </a:xfrm>
        </p:grpSpPr>
        <p:sp>
          <p:nvSpPr>
            <p:cNvPr id="170" name="Фигура"/>
            <p:cNvSpPr/>
            <p:nvPr/>
          </p:nvSpPr>
          <p:spPr>
            <a:xfrm flipH="1">
              <a:off x="1132492" y="3473468"/>
              <a:ext cx="1661003" cy="594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40" y="21600"/>
                  </a:lnTo>
                  <a:lnTo>
                    <a:pt x="640" y="12213"/>
                  </a:lnTo>
                  <a:lnTo>
                    <a:pt x="0" y="10800"/>
                  </a:lnTo>
                  <a:lnTo>
                    <a:pt x="640" y="938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  <p:txBody>
            <a:bodyPr lIns="25400" tIns="25400" rIns="25400" bIns="25400"/>
            <a:lstStyle/>
            <a:p>
              <a:pPr defTabSz="457154">
                <a:lnSpc>
                  <a:spcPct val="130000"/>
                </a:lnSpc>
                <a:spcBef>
                  <a:spcPts val="500"/>
                </a:spcBef>
                <a:defRPr sz="1000">
                  <a:solidFill>
                    <a:srgbClr val="222222">
                      <a:alpha val="70000"/>
                    </a:srgb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500"/>
            </a:p>
          </p:txBody>
        </p:sp>
        <p:sp>
          <p:nvSpPr>
            <p:cNvPr id="171" name="Straight Connector 51"/>
            <p:cNvSpPr/>
            <p:nvPr/>
          </p:nvSpPr>
          <p:spPr>
            <a:xfrm>
              <a:off x="1132492" y="3493404"/>
              <a:ext cx="1625679" cy="10772"/>
            </a:xfrm>
            <a:prstGeom prst="line">
              <a:avLst/>
            </a:prstGeom>
            <a:ln w="63500">
              <a:solidFill>
                <a:srgbClr val="999999"/>
              </a:solidFill>
              <a:miter/>
            </a:ln>
          </p:spPr>
          <p:txBody>
            <a:bodyPr lIns="22859" tIns="22859" rIns="22859" bIns="22859"/>
            <a:lstStyle/>
            <a:p>
              <a:endParaRPr sz="2400"/>
            </a:p>
          </p:txBody>
        </p:sp>
        <p:sp>
          <p:nvSpPr>
            <p:cNvPr id="174" name="Edu Solutions distribution"/>
            <p:cNvSpPr txBox="1"/>
            <p:nvPr/>
          </p:nvSpPr>
          <p:spPr>
            <a:xfrm>
              <a:off x="1070746" y="3546768"/>
              <a:ext cx="1721970" cy="3818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 defTabSz="449580">
                <a:lnSpc>
                  <a:spcPct val="140000"/>
                </a:lnSpc>
                <a:defRPr sz="2500" b="1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/>
              <a:r>
                <a:rPr lang="ru-RU" sz="2400" dirty="0"/>
                <a:t>Функционал</a:t>
              </a:r>
              <a:endParaRPr sz="2400" dirty="0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BBAAA1-3E9E-1D22-FF73-9CDE8A35B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8" name="Заголовок 6">
            <a:extLst>
              <a:ext uri="{FF2B5EF4-FFF2-40B4-BE49-F238E27FC236}">
                <a16:creationId xmlns:a16="http://schemas.microsoft.com/office/drawing/2014/main" id="{D07B92A9-5004-6B25-184D-3BA38B94A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z="4400" dirty="0"/>
              <a:t>Повышение компетенций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DE9A8229-1FBB-19B5-99E1-E0CD7734E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6" y="1810647"/>
            <a:ext cx="7025282" cy="4268317"/>
          </a:xfrm>
        </p:spPr>
      </p:pic>
      <p:pic>
        <p:nvPicPr>
          <p:cNvPr id="9" name="Объект 2">
            <a:extLst>
              <a:ext uri="{FF2B5EF4-FFF2-40B4-BE49-F238E27FC236}">
                <a16:creationId xmlns:a16="http://schemas.microsoft.com/office/drawing/2014/main" id="{114853D7-D5E4-28B8-18BB-6247C8F58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81" y="4815296"/>
            <a:ext cx="2256319" cy="20427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D5D980-F801-8D5D-7857-35DAB48C1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6" y="6078964"/>
            <a:ext cx="1920318" cy="9140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9ED233-13A9-12D3-84F4-4152C82F87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244" y="749584"/>
            <a:ext cx="3773838" cy="476400"/>
          </a:xfrm>
          <a:prstGeom prst="rect">
            <a:avLst/>
          </a:prstGeom>
        </p:spPr>
      </p:pic>
      <p:sp>
        <p:nvSpPr>
          <p:cNvPr id="12" name="Заголовок 6">
            <a:extLst>
              <a:ext uri="{FF2B5EF4-FFF2-40B4-BE49-F238E27FC236}">
                <a16:creationId xmlns:a16="http://schemas.microsoft.com/office/drawing/2014/main" id="{B31C8AC1-8658-C05A-D8F9-09E1A82DA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z="4400" dirty="0"/>
              <a:t>Повышение компетенций</a:t>
            </a:r>
          </a:p>
        </p:txBody>
      </p:sp>
    </p:spTree>
    <p:extLst>
      <p:ext uri="{BB962C8B-B14F-4D97-AF65-F5344CB8AC3E}">
        <p14:creationId xmlns:p14="http://schemas.microsoft.com/office/powerpoint/2010/main" val="2772706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>
            <a:extLst>
              <a:ext uri="{FF2B5EF4-FFF2-40B4-BE49-F238E27FC236}">
                <a16:creationId xmlns:a16="http://schemas.microsoft.com/office/drawing/2014/main" id="{2A46BDF2-430D-1BF1-4D26-C1777E3A0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009" y="5767262"/>
            <a:ext cx="1383991" cy="116571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E86084-5B99-DC19-16EB-8FFD0FA4B5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021" y="4028248"/>
            <a:ext cx="2987074" cy="16784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06135A-8293-23BC-F201-E867738339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880" y="1793015"/>
            <a:ext cx="2990238" cy="16802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0425F26-DB0E-0E20-EE45-14B4A592C4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439" y="1793015"/>
            <a:ext cx="2990238" cy="168022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5DB5A0-353D-3F72-DB0F-11559012FE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044" y="4026469"/>
            <a:ext cx="2987073" cy="168022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6FB21F5-83CC-E95E-C2B0-847CE6D156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1" y="1793015"/>
            <a:ext cx="2990238" cy="168022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05A9DF7-867B-6432-84B6-544B1243BD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04" y="4026470"/>
            <a:ext cx="2990236" cy="168022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45DBE94-D621-ABBF-7788-49F6331D6A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3854"/>
            <a:ext cx="2183154" cy="1039182"/>
          </a:xfrm>
          <a:prstGeom prst="rect">
            <a:avLst/>
          </a:prstGeom>
        </p:spPr>
      </p:pic>
      <p:sp>
        <p:nvSpPr>
          <p:cNvPr id="25" name="Заголовок 6">
            <a:extLst>
              <a:ext uri="{FF2B5EF4-FFF2-40B4-BE49-F238E27FC236}">
                <a16:creationId xmlns:a16="http://schemas.microsoft.com/office/drawing/2014/main" id="{4B5570B3-A588-5CD0-EF00-D4C99726CE7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Повышение компетенций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2ECE03-D0AA-1EC5-4B27-83F494A726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244" y="749584"/>
            <a:ext cx="3773838" cy="4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35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A546105C-EB95-0A6D-F781-3EE2D7933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AA01248-5161-B8E2-0651-E5855986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" name="Рисунок 1" descr="Изображение выглядит как текст, человек, компьютер,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A59AF49D-9B0B-085F-4B9E-A8976E650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9"/>
          <a:stretch/>
        </p:blipFill>
        <p:spPr>
          <a:xfrm>
            <a:off x="-1867448" y="365125"/>
            <a:ext cx="14059448" cy="76615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05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8870F6E4-6F3B-8A97-8340-0AD722DFB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3" y="2353717"/>
            <a:ext cx="3147170" cy="2150566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CF938E-B366-3948-204E-3FC7A8C574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209" y="2353717"/>
            <a:ext cx="3147170" cy="21505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F8F2EB-29BB-CBF7-832B-4A1B066DD0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416" y="2353718"/>
            <a:ext cx="3147170" cy="21505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08A845D-2510-ABA1-9943-12571D1BA5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79" y="5129214"/>
            <a:ext cx="7303420" cy="1657898"/>
          </a:xfrm>
          <a:prstGeom prst="rect">
            <a:avLst/>
          </a:prstGeom>
        </p:spPr>
      </p:pic>
      <p:sp>
        <p:nvSpPr>
          <p:cNvPr id="13" name="Заголовок 6">
            <a:extLst>
              <a:ext uri="{FF2B5EF4-FFF2-40B4-BE49-F238E27FC236}">
                <a16:creationId xmlns:a16="http://schemas.microsoft.com/office/drawing/2014/main" id="{C5E3A171-FCDF-55C3-889B-EAD873CEFA8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Повышение компетенций</a:t>
            </a:r>
          </a:p>
        </p:txBody>
      </p:sp>
    </p:spTree>
    <p:extLst>
      <p:ext uri="{BB962C8B-B14F-4D97-AF65-F5344CB8AC3E}">
        <p14:creationId xmlns:p14="http://schemas.microsoft.com/office/powerpoint/2010/main" val="857949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6 companies in DIGIS Group:…">
            <a:extLst>
              <a:ext uri="{FF2B5EF4-FFF2-40B4-BE49-F238E27FC236}">
                <a16:creationId xmlns:a16="http://schemas.microsoft.com/office/drawing/2014/main" id="{06F1408F-E1A0-9F9F-8047-574D7EB87EE8}"/>
              </a:ext>
            </a:extLst>
          </p:cNvPr>
          <p:cNvSpPr txBox="1"/>
          <p:nvPr/>
        </p:nvSpPr>
        <p:spPr>
          <a:xfrm>
            <a:off x="949574" y="3805712"/>
            <a:ext cx="3141199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2">
            <a:extLst>
              <a:ext uri="{FF2B5EF4-FFF2-40B4-BE49-F238E27FC236}">
                <a16:creationId xmlns:a16="http://schemas.microsoft.com/office/drawing/2014/main" id="{1B7990CF-26E2-11D7-29D5-83BEAFE141F9}"/>
              </a:ext>
            </a:extLst>
          </p:cNvPr>
          <p:cNvSpPr txBox="1"/>
          <p:nvPr/>
        </p:nvSpPr>
        <p:spPr>
          <a:xfrm>
            <a:off x="4784929" y="4954492"/>
            <a:ext cx="51361" cy="58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7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sz="3500" dirty="0"/>
          </a:p>
        </p:txBody>
      </p:sp>
      <p:sp>
        <p:nvSpPr>
          <p:cNvPr id="40" name="Increasing student engagement in the…">
            <a:extLst>
              <a:ext uri="{FF2B5EF4-FFF2-40B4-BE49-F238E27FC236}">
                <a16:creationId xmlns:a16="http://schemas.microsoft.com/office/drawing/2014/main" id="{A79C46DA-8815-8BE8-0D6C-DAB7BEAE5870}"/>
              </a:ext>
            </a:extLst>
          </p:cNvPr>
          <p:cNvSpPr txBox="1"/>
          <p:nvPr/>
        </p:nvSpPr>
        <p:spPr>
          <a:xfrm>
            <a:off x="9235384" y="3350335"/>
            <a:ext cx="2435519" cy="223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lnSpc>
                <a:spcPct val="120000"/>
              </a:lnSpc>
              <a:buClr>
                <a:srgbClr val="009900"/>
              </a:buClr>
              <a:buSzPct val="140000"/>
            </a:pP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DIGIS Group took first place in the Best AV Supplier category of the Best Russian Distributors 2021 research of International CRN magazine (Russian edition) for the fifth time in a row since 2013 year.…">
            <a:extLst>
              <a:ext uri="{FF2B5EF4-FFF2-40B4-BE49-F238E27FC236}">
                <a16:creationId xmlns:a16="http://schemas.microsoft.com/office/drawing/2014/main" id="{24A5AC11-B9C7-F7A9-5B3E-EE80B8E1C895}"/>
              </a:ext>
            </a:extLst>
          </p:cNvPr>
          <p:cNvSpPr txBox="1"/>
          <p:nvPr/>
        </p:nvSpPr>
        <p:spPr>
          <a:xfrm>
            <a:off x="4935942" y="5018933"/>
            <a:ext cx="6184092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758933">
              <a:defRPr sz="2656" b="0" spc="-53">
                <a:solidFill>
                  <a:srgbClr val="5E5E5E"/>
                </a:solidFill>
              </a:defRPr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DIGIS Group took first place in the Best AV Supplier category of the Best Russian Distributors 2021 research of International CRN magazine (Russian edition) for the fifth time in a row since 2013 year.…">
            <a:extLst>
              <a:ext uri="{FF2B5EF4-FFF2-40B4-BE49-F238E27FC236}">
                <a16:creationId xmlns:a16="http://schemas.microsoft.com/office/drawing/2014/main" id="{483401B9-A332-0D9E-929E-73D954399AB5}"/>
              </a:ext>
            </a:extLst>
          </p:cNvPr>
          <p:cNvSpPr txBox="1"/>
          <p:nvPr/>
        </p:nvSpPr>
        <p:spPr>
          <a:xfrm>
            <a:off x="4771037" y="5674184"/>
            <a:ext cx="6671831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6 companies in DIGIS Group:…">
            <a:extLst>
              <a:ext uri="{FF2B5EF4-FFF2-40B4-BE49-F238E27FC236}">
                <a16:creationId xmlns:a16="http://schemas.microsoft.com/office/drawing/2014/main" id="{51D00EFD-A892-25C3-ECEA-E0C9BEBC0036}"/>
              </a:ext>
            </a:extLst>
          </p:cNvPr>
          <p:cNvSpPr txBox="1"/>
          <p:nvPr/>
        </p:nvSpPr>
        <p:spPr>
          <a:xfrm>
            <a:off x="463805" y="2149903"/>
            <a:ext cx="373963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endParaRPr lang="en-US" sz="1600" dirty="0">
              <a:solidFill>
                <a:srgbClr val="248CB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Овал 21">
            <a:extLst>
              <a:ext uri="{FF2B5EF4-FFF2-40B4-BE49-F238E27FC236}">
                <a16:creationId xmlns:a16="http://schemas.microsoft.com/office/drawing/2014/main" id="{2F67FEBB-90B8-5481-E7C8-E06D51F5FF4E}"/>
              </a:ext>
            </a:extLst>
          </p:cNvPr>
          <p:cNvSpPr/>
          <p:nvPr/>
        </p:nvSpPr>
        <p:spPr>
          <a:xfrm rot="16200000" flipH="1">
            <a:off x="4813186" y="3102319"/>
            <a:ext cx="2489387" cy="2489389"/>
          </a:xfrm>
          <a:prstGeom prst="ellipse">
            <a:avLst/>
          </a:prstGeom>
          <a:solidFill>
            <a:srgbClr val="248CBF"/>
          </a:solidFill>
          <a:ln w="381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tlCol="0" anchor="ctr"/>
          <a:lstStyle/>
          <a:p>
            <a:pPr algn="ctr" defTabSz="208955">
              <a:defRPr/>
            </a:pPr>
            <a:endParaRPr lang="ru-RU" sz="1600" dirty="0">
              <a:solidFill>
                <a:srgbClr val="22305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Овал 44">
            <a:extLst>
              <a:ext uri="{FF2B5EF4-FFF2-40B4-BE49-F238E27FC236}">
                <a16:creationId xmlns:a16="http://schemas.microsoft.com/office/drawing/2014/main" id="{634F743D-3E21-7EE2-C7EE-91DC3C877097}"/>
              </a:ext>
            </a:extLst>
          </p:cNvPr>
          <p:cNvSpPr/>
          <p:nvPr/>
        </p:nvSpPr>
        <p:spPr>
          <a:xfrm>
            <a:off x="4969604" y="3260557"/>
            <a:ext cx="2172912" cy="2172910"/>
          </a:xfrm>
          <a:prstGeom prst="ellipse">
            <a:avLst/>
          </a:prstGeom>
          <a:solidFill>
            <a:srgbClr val="248CBF"/>
          </a:solidFill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Овал 16">
            <a:extLst>
              <a:ext uri="{FF2B5EF4-FFF2-40B4-BE49-F238E27FC236}">
                <a16:creationId xmlns:a16="http://schemas.microsoft.com/office/drawing/2014/main" id="{5BF516A5-A12B-C3CB-AEDC-5025F37439BC}"/>
              </a:ext>
            </a:extLst>
          </p:cNvPr>
          <p:cNvSpPr/>
          <p:nvPr/>
        </p:nvSpPr>
        <p:spPr>
          <a:xfrm>
            <a:off x="4145515" y="2436472"/>
            <a:ext cx="3821086" cy="3821085"/>
          </a:xfrm>
          <a:prstGeom prst="ellipse">
            <a:avLst/>
          </a:prstGeom>
          <a:ln w="28575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4">
            <a:extLst>
              <a:ext uri="{FF2B5EF4-FFF2-40B4-BE49-F238E27FC236}">
                <a16:creationId xmlns:a16="http://schemas.microsoft.com/office/drawing/2014/main" id="{6692EE42-F1DF-B78B-9359-CD7D4B8D2E03}"/>
              </a:ext>
            </a:extLst>
          </p:cNvPr>
          <p:cNvSpPr/>
          <p:nvPr/>
        </p:nvSpPr>
        <p:spPr>
          <a:xfrm>
            <a:off x="8515830" y="3954471"/>
            <a:ext cx="2868290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Бесплатное обучение</a:t>
            </a:r>
          </a:p>
        </p:txBody>
      </p:sp>
      <p:sp>
        <p:nvSpPr>
          <p:cNvPr id="66" name="Прямоугольник 7">
            <a:extLst>
              <a:ext uri="{FF2B5EF4-FFF2-40B4-BE49-F238E27FC236}">
                <a16:creationId xmlns:a16="http://schemas.microsoft.com/office/drawing/2014/main" id="{88D1E5F4-B1DD-4E0E-3772-6C7C1F9584CA}"/>
              </a:ext>
            </a:extLst>
          </p:cNvPr>
          <p:cNvSpPr/>
          <p:nvPr/>
        </p:nvSpPr>
        <p:spPr>
          <a:xfrm>
            <a:off x="126207" y="3861841"/>
            <a:ext cx="3639818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Подбор оборудования </a:t>
            </a:r>
            <a:b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</a:b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 заказчиком</a:t>
            </a:r>
          </a:p>
        </p:txBody>
      </p:sp>
      <p:sp>
        <p:nvSpPr>
          <p:cNvPr id="67" name="Прямоугольник 3">
            <a:extLst>
              <a:ext uri="{FF2B5EF4-FFF2-40B4-BE49-F238E27FC236}">
                <a16:creationId xmlns:a16="http://schemas.microsoft.com/office/drawing/2014/main" id="{64AEEAA2-4706-2735-9EBD-EF69CDC4E2A0}"/>
              </a:ext>
            </a:extLst>
          </p:cNvPr>
          <p:cNvSpPr/>
          <p:nvPr/>
        </p:nvSpPr>
        <p:spPr>
          <a:xfrm>
            <a:off x="7662934" y="2253585"/>
            <a:ext cx="4165147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Работа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 конечным заказчиком</a:t>
            </a:r>
          </a:p>
        </p:txBody>
      </p:sp>
      <p:sp>
        <p:nvSpPr>
          <p:cNvPr id="68" name="Прямоугольник 5">
            <a:extLst>
              <a:ext uri="{FF2B5EF4-FFF2-40B4-BE49-F238E27FC236}">
                <a16:creationId xmlns:a16="http://schemas.microsoft.com/office/drawing/2014/main" id="{D660A96B-FA6C-F846-77FC-69B024BE7157}"/>
              </a:ext>
            </a:extLst>
          </p:cNvPr>
          <p:cNvSpPr/>
          <p:nvPr/>
        </p:nvSpPr>
        <p:spPr>
          <a:xfrm>
            <a:off x="7823252" y="5544397"/>
            <a:ext cx="4129027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Организация собственных образовательных мероприятий</a:t>
            </a:r>
          </a:p>
        </p:txBody>
      </p:sp>
      <p:sp>
        <p:nvSpPr>
          <p:cNvPr id="69" name="Прямоугольник 6">
            <a:extLst>
              <a:ext uri="{FF2B5EF4-FFF2-40B4-BE49-F238E27FC236}">
                <a16:creationId xmlns:a16="http://schemas.microsoft.com/office/drawing/2014/main" id="{E39EB955-C523-C20E-6FA7-C1C0F30D80C2}"/>
              </a:ext>
            </a:extLst>
          </p:cNvPr>
          <p:cNvSpPr/>
          <p:nvPr/>
        </p:nvSpPr>
        <p:spPr>
          <a:xfrm>
            <a:off x="548287" y="5384471"/>
            <a:ext cx="3639818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Выездная демонстрация</a:t>
            </a:r>
          </a:p>
        </p:txBody>
      </p:sp>
      <p:sp>
        <p:nvSpPr>
          <p:cNvPr id="70" name="Прямоугольник 8">
            <a:extLst>
              <a:ext uri="{FF2B5EF4-FFF2-40B4-BE49-F238E27FC236}">
                <a16:creationId xmlns:a16="http://schemas.microsoft.com/office/drawing/2014/main" id="{D2427C88-1CA6-B4C5-B976-343DC6AE0876}"/>
              </a:ext>
            </a:extLst>
          </p:cNvPr>
          <p:cNvSpPr/>
          <p:nvPr/>
        </p:nvSpPr>
        <p:spPr>
          <a:xfrm>
            <a:off x="2010607" y="2394549"/>
            <a:ext cx="2279510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sym typeface="Arial"/>
              </a:rPr>
              <a:t>Консультации </a:t>
            </a:r>
            <a:b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sym typeface="Arial"/>
              </a:rPr>
            </a:b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sym typeface="Arial"/>
              </a:rPr>
              <a:t>по тендерам</a:t>
            </a:r>
          </a:p>
        </p:txBody>
      </p:sp>
      <p:sp>
        <p:nvSpPr>
          <p:cNvPr id="71" name="Овал 77">
            <a:extLst>
              <a:ext uri="{FF2B5EF4-FFF2-40B4-BE49-F238E27FC236}">
                <a16:creationId xmlns:a16="http://schemas.microsoft.com/office/drawing/2014/main" id="{BDAA7820-6EB5-F2E5-AA4D-7D00B66B0A06}"/>
              </a:ext>
            </a:extLst>
          </p:cNvPr>
          <p:cNvSpPr/>
          <p:nvPr/>
        </p:nvSpPr>
        <p:spPr>
          <a:xfrm>
            <a:off x="4436501" y="2466005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Овал 78">
            <a:extLst>
              <a:ext uri="{FF2B5EF4-FFF2-40B4-BE49-F238E27FC236}">
                <a16:creationId xmlns:a16="http://schemas.microsoft.com/office/drawing/2014/main" id="{C13425D2-4997-F9D5-2D31-48E8865AEEE4}"/>
              </a:ext>
            </a:extLst>
          </p:cNvPr>
          <p:cNvSpPr/>
          <p:nvPr/>
        </p:nvSpPr>
        <p:spPr>
          <a:xfrm>
            <a:off x="4436501" y="5452627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3" name="Овал 80">
            <a:extLst>
              <a:ext uri="{FF2B5EF4-FFF2-40B4-BE49-F238E27FC236}">
                <a16:creationId xmlns:a16="http://schemas.microsoft.com/office/drawing/2014/main" id="{02699AC9-F063-E7FA-405E-93A9785DEADF}"/>
              </a:ext>
            </a:extLst>
          </p:cNvPr>
          <p:cNvSpPr/>
          <p:nvPr/>
        </p:nvSpPr>
        <p:spPr>
          <a:xfrm>
            <a:off x="7595170" y="3956507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Овал 82">
            <a:extLst>
              <a:ext uri="{FF2B5EF4-FFF2-40B4-BE49-F238E27FC236}">
                <a16:creationId xmlns:a16="http://schemas.microsoft.com/office/drawing/2014/main" id="{F0C58ABC-0EE3-10DE-3079-60E411A00495}"/>
              </a:ext>
            </a:extLst>
          </p:cNvPr>
          <p:cNvSpPr/>
          <p:nvPr/>
        </p:nvSpPr>
        <p:spPr>
          <a:xfrm>
            <a:off x="6928567" y="5452627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5" name="Овал 34">
            <a:extLst>
              <a:ext uri="{FF2B5EF4-FFF2-40B4-BE49-F238E27FC236}">
                <a16:creationId xmlns:a16="http://schemas.microsoft.com/office/drawing/2014/main" id="{15166C00-8A0E-5C4C-44AC-3719CD53EBEA}"/>
              </a:ext>
            </a:extLst>
          </p:cNvPr>
          <p:cNvSpPr/>
          <p:nvPr/>
        </p:nvSpPr>
        <p:spPr>
          <a:xfrm>
            <a:off x="6928567" y="2466005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Овал 84">
            <a:extLst>
              <a:ext uri="{FF2B5EF4-FFF2-40B4-BE49-F238E27FC236}">
                <a16:creationId xmlns:a16="http://schemas.microsoft.com/office/drawing/2014/main" id="{374FF282-DA8F-FA80-2CB7-CED2EA3D866E}"/>
              </a:ext>
            </a:extLst>
          </p:cNvPr>
          <p:cNvSpPr/>
          <p:nvPr/>
        </p:nvSpPr>
        <p:spPr>
          <a:xfrm>
            <a:off x="3780153" y="3956507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Graphic 115">
            <a:extLst>
              <a:ext uri="{FF2B5EF4-FFF2-40B4-BE49-F238E27FC236}">
                <a16:creationId xmlns:a16="http://schemas.microsoft.com/office/drawing/2014/main" id="{D01A7FFA-2371-B4AA-FA41-4C7A390F5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6017" y="2633451"/>
            <a:ext cx="399474" cy="399474"/>
          </a:xfrm>
          <a:prstGeom prst="rect">
            <a:avLst/>
          </a:prstGeom>
        </p:spPr>
      </p:pic>
      <p:pic>
        <p:nvPicPr>
          <p:cNvPr id="78" name="Graphic 116">
            <a:extLst>
              <a:ext uri="{FF2B5EF4-FFF2-40B4-BE49-F238E27FC236}">
                <a16:creationId xmlns:a16="http://schemas.microsoft.com/office/drawing/2014/main" id="{6759181C-2EDC-AE0C-0C42-A6272EF3BD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7157" y="5603282"/>
            <a:ext cx="433055" cy="433055"/>
          </a:xfrm>
          <a:prstGeom prst="rect">
            <a:avLst/>
          </a:prstGeom>
        </p:spPr>
      </p:pic>
      <p:pic>
        <p:nvPicPr>
          <p:cNvPr id="79" name="Graphic 117">
            <a:extLst>
              <a:ext uri="{FF2B5EF4-FFF2-40B4-BE49-F238E27FC236}">
                <a16:creationId xmlns:a16="http://schemas.microsoft.com/office/drawing/2014/main" id="{D0BEAC13-E381-E509-D68C-FF8314E85F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9681" y="2619183"/>
            <a:ext cx="428008" cy="428008"/>
          </a:xfrm>
          <a:prstGeom prst="rect">
            <a:avLst/>
          </a:prstGeom>
        </p:spPr>
      </p:pic>
      <p:pic>
        <p:nvPicPr>
          <p:cNvPr id="80" name="Graphic 118">
            <a:extLst>
              <a:ext uri="{FF2B5EF4-FFF2-40B4-BE49-F238E27FC236}">
                <a16:creationId xmlns:a16="http://schemas.microsoft.com/office/drawing/2014/main" id="{F8D4B638-13A6-A744-068E-EBF231EBB0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47623" y="4123976"/>
            <a:ext cx="399428" cy="399428"/>
          </a:xfrm>
          <a:prstGeom prst="rect">
            <a:avLst/>
          </a:prstGeom>
        </p:spPr>
      </p:pic>
      <p:pic>
        <p:nvPicPr>
          <p:cNvPr id="81" name="Graphic 119">
            <a:extLst>
              <a:ext uri="{FF2B5EF4-FFF2-40B4-BE49-F238E27FC236}">
                <a16:creationId xmlns:a16="http://schemas.microsoft.com/office/drawing/2014/main" id="{0EDDB95A-7AFE-DD34-B2A2-7A306BA69F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88884" y="5612941"/>
            <a:ext cx="413739" cy="413739"/>
          </a:xfrm>
          <a:prstGeom prst="rect">
            <a:avLst/>
          </a:prstGeom>
        </p:spPr>
      </p:pic>
      <p:pic>
        <p:nvPicPr>
          <p:cNvPr id="82" name="Graphic 120">
            <a:extLst>
              <a:ext uri="{FF2B5EF4-FFF2-40B4-BE49-F238E27FC236}">
                <a16:creationId xmlns:a16="http://schemas.microsoft.com/office/drawing/2014/main" id="{462E022D-9623-E63B-02EF-6959AC525DF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34433" y="4095767"/>
            <a:ext cx="455847" cy="455847"/>
          </a:xfrm>
          <a:prstGeom prst="rect">
            <a:avLst/>
          </a:prstGeom>
        </p:spPr>
      </p:pic>
      <p:sp>
        <p:nvSpPr>
          <p:cNvPr id="83" name="Прямоугольник 3">
            <a:extLst>
              <a:ext uri="{FF2B5EF4-FFF2-40B4-BE49-F238E27FC236}">
                <a16:creationId xmlns:a16="http://schemas.microsoft.com/office/drawing/2014/main" id="{F98548B2-9614-19CC-1295-A8655D8BDE0B}"/>
              </a:ext>
            </a:extLst>
          </p:cNvPr>
          <p:cNvSpPr/>
          <p:nvPr/>
        </p:nvSpPr>
        <p:spPr>
          <a:xfrm>
            <a:off x="4483598" y="1284560"/>
            <a:ext cx="3106273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defTabSz="278607">
              <a:defRPr/>
            </a:pPr>
            <a:r>
              <a:rPr lang="ru-RU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Методическое обоснование</a:t>
            </a:r>
          </a:p>
        </p:txBody>
      </p:sp>
      <p:sp>
        <p:nvSpPr>
          <p:cNvPr id="84" name="Овал 77">
            <a:extLst>
              <a:ext uri="{FF2B5EF4-FFF2-40B4-BE49-F238E27FC236}">
                <a16:creationId xmlns:a16="http://schemas.microsoft.com/office/drawing/2014/main" id="{64735015-7F22-039D-AB58-2D1F6B5974C0}"/>
              </a:ext>
            </a:extLst>
          </p:cNvPr>
          <p:cNvSpPr/>
          <p:nvPr/>
        </p:nvSpPr>
        <p:spPr>
          <a:xfrm>
            <a:off x="5688874" y="2035031"/>
            <a:ext cx="734368" cy="7343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78607">
              <a:defRPr/>
            </a:pPr>
            <a:endParaRPr lang="ru-RU" sz="1600" dirty="0">
              <a:solidFill>
                <a:srgbClr val="66666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5" name="Полилиния 63">
            <a:extLst>
              <a:ext uri="{FF2B5EF4-FFF2-40B4-BE49-F238E27FC236}">
                <a16:creationId xmlns:a16="http://schemas.microsoft.com/office/drawing/2014/main" id="{001B530E-947A-0C04-973C-54CDC4671881}"/>
              </a:ext>
            </a:extLst>
          </p:cNvPr>
          <p:cNvSpPr/>
          <p:nvPr/>
        </p:nvSpPr>
        <p:spPr>
          <a:xfrm>
            <a:off x="5866095" y="2127094"/>
            <a:ext cx="341279" cy="560210"/>
          </a:xfrm>
          <a:custGeom>
            <a:avLst/>
            <a:gdLst>
              <a:gd name="connsiteX0" fmla="*/ 513194 w 504825"/>
              <a:gd name="connsiteY0" fmla="*/ 413044 h 828675"/>
              <a:gd name="connsiteX1" fmla="*/ 500050 w 504825"/>
              <a:gd name="connsiteY1" fmla="*/ 404281 h 828675"/>
              <a:gd name="connsiteX2" fmla="*/ 335553 w 504825"/>
              <a:gd name="connsiteY2" fmla="*/ 404281 h 828675"/>
              <a:gd name="connsiteX3" fmla="*/ 430803 w 504825"/>
              <a:gd name="connsiteY3" fmla="*/ 17375 h 828675"/>
              <a:gd name="connsiteX4" fmla="*/ 419941 w 504825"/>
              <a:gd name="connsiteY4" fmla="*/ 338 h 828675"/>
              <a:gd name="connsiteX5" fmla="*/ 406705 w 504825"/>
              <a:gd name="connsiteY5" fmla="*/ 4231 h 828675"/>
              <a:gd name="connsiteX6" fmla="*/ 4178 w 504825"/>
              <a:gd name="connsiteY6" fmla="*/ 408472 h 828675"/>
              <a:gd name="connsiteX7" fmla="*/ 4191 w 504825"/>
              <a:gd name="connsiteY7" fmla="*/ 428677 h 828675"/>
              <a:gd name="connsiteX8" fmla="*/ 14275 w 504825"/>
              <a:gd name="connsiteY8" fmla="*/ 432856 h 828675"/>
              <a:gd name="connsiteX9" fmla="*/ 178772 w 504825"/>
              <a:gd name="connsiteY9" fmla="*/ 432856 h 828675"/>
              <a:gd name="connsiteX10" fmla="*/ 83522 w 504825"/>
              <a:gd name="connsiteY10" fmla="*/ 819761 h 828675"/>
              <a:gd name="connsiteX11" fmla="*/ 94384 w 504825"/>
              <a:gd name="connsiteY11" fmla="*/ 836799 h 828675"/>
              <a:gd name="connsiteX12" fmla="*/ 107620 w 504825"/>
              <a:gd name="connsiteY12" fmla="*/ 832906 h 828675"/>
              <a:gd name="connsiteX13" fmla="*/ 510146 w 504825"/>
              <a:gd name="connsiteY13" fmla="*/ 428665 h 828675"/>
              <a:gd name="connsiteX14" fmla="*/ 513194 w 504825"/>
              <a:gd name="connsiteY14" fmla="*/ 413044 h 828675"/>
              <a:gd name="connsiteX15" fmla="*/ 123812 w 504825"/>
              <a:gd name="connsiteY15" fmla="*/ 776613 h 828675"/>
              <a:gd name="connsiteX16" fmla="*/ 211061 w 504825"/>
              <a:gd name="connsiteY16" fmla="*/ 421997 h 828675"/>
              <a:gd name="connsiteX17" fmla="*/ 200621 w 504825"/>
              <a:gd name="connsiteY17" fmla="*/ 404698 h 828675"/>
              <a:gd name="connsiteX18" fmla="*/ 197060 w 504825"/>
              <a:gd name="connsiteY18" fmla="*/ 404281 h 828675"/>
              <a:gd name="connsiteX19" fmla="*/ 48660 w 504825"/>
              <a:gd name="connsiteY19" fmla="*/ 404281 h 828675"/>
              <a:gd name="connsiteX20" fmla="*/ 390512 w 504825"/>
              <a:gd name="connsiteY20" fmla="*/ 60523 h 828675"/>
              <a:gd name="connsiteX21" fmla="*/ 303454 w 504825"/>
              <a:gd name="connsiteY21" fmla="*/ 415139 h 828675"/>
              <a:gd name="connsiteX22" fmla="*/ 313895 w 504825"/>
              <a:gd name="connsiteY22" fmla="*/ 432438 h 828675"/>
              <a:gd name="connsiteX23" fmla="*/ 317265 w 504825"/>
              <a:gd name="connsiteY23" fmla="*/ 432856 h 828675"/>
              <a:gd name="connsiteX24" fmla="*/ 465665 w 504825"/>
              <a:gd name="connsiteY24" fmla="*/ 432856 h 82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4825" h="828675">
                <a:moveTo>
                  <a:pt x="513194" y="413044"/>
                </a:moveTo>
                <a:cubicBezTo>
                  <a:pt x="510973" y="407746"/>
                  <a:pt x="505795" y="404294"/>
                  <a:pt x="500050" y="404281"/>
                </a:cubicBezTo>
                <a:lnTo>
                  <a:pt x="335553" y="404281"/>
                </a:lnTo>
                <a:lnTo>
                  <a:pt x="430803" y="17375"/>
                </a:lnTo>
                <a:cubicBezTo>
                  <a:pt x="432508" y="9671"/>
                  <a:pt x="427645" y="2043"/>
                  <a:pt x="419941" y="338"/>
                </a:cubicBezTo>
                <a:cubicBezTo>
                  <a:pt x="415153" y="-722"/>
                  <a:pt x="410157" y="748"/>
                  <a:pt x="406705" y="4231"/>
                </a:cubicBezTo>
                <a:lnTo>
                  <a:pt x="4178" y="408472"/>
                </a:lnTo>
                <a:cubicBezTo>
                  <a:pt x="-1398" y="414055"/>
                  <a:pt x="-1392" y="423101"/>
                  <a:pt x="4191" y="428677"/>
                </a:cubicBezTo>
                <a:cubicBezTo>
                  <a:pt x="6867" y="431350"/>
                  <a:pt x="10493" y="432852"/>
                  <a:pt x="14275" y="432856"/>
                </a:cubicBezTo>
                <a:lnTo>
                  <a:pt x="178772" y="432856"/>
                </a:lnTo>
                <a:lnTo>
                  <a:pt x="83522" y="819761"/>
                </a:lnTo>
                <a:cubicBezTo>
                  <a:pt x="81817" y="827466"/>
                  <a:pt x="86680" y="835093"/>
                  <a:pt x="94384" y="836799"/>
                </a:cubicBezTo>
                <a:cubicBezTo>
                  <a:pt x="99172" y="837858"/>
                  <a:pt x="104168" y="836389"/>
                  <a:pt x="107620" y="832906"/>
                </a:cubicBezTo>
                <a:lnTo>
                  <a:pt x="510146" y="428665"/>
                </a:lnTo>
                <a:cubicBezTo>
                  <a:pt x="514237" y="424558"/>
                  <a:pt x="515441" y="418387"/>
                  <a:pt x="513194" y="413044"/>
                </a:cubicBezTo>
                <a:close/>
                <a:moveTo>
                  <a:pt x="123812" y="776613"/>
                </a:moveTo>
                <a:lnTo>
                  <a:pt x="211061" y="421997"/>
                </a:lnTo>
                <a:cubicBezTo>
                  <a:pt x="212956" y="414337"/>
                  <a:pt x="208281" y="406592"/>
                  <a:pt x="200621" y="404698"/>
                </a:cubicBezTo>
                <a:cubicBezTo>
                  <a:pt x="199456" y="404410"/>
                  <a:pt x="198260" y="404270"/>
                  <a:pt x="197060" y="404281"/>
                </a:cubicBezTo>
                <a:lnTo>
                  <a:pt x="48660" y="404281"/>
                </a:lnTo>
                <a:lnTo>
                  <a:pt x="390512" y="60523"/>
                </a:lnTo>
                <a:lnTo>
                  <a:pt x="303454" y="415139"/>
                </a:lnTo>
                <a:cubicBezTo>
                  <a:pt x="301560" y="422799"/>
                  <a:pt x="306235" y="430544"/>
                  <a:pt x="313895" y="432438"/>
                </a:cubicBezTo>
                <a:cubicBezTo>
                  <a:pt x="314998" y="432711"/>
                  <a:pt x="316129" y="432851"/>
                  <a:pt x="317265" y="432856"/>
                </a:cubicBezTo>
                <a:lnTo>
                  <a:pt x="465665" y="432856"/>
                </a:lnTo>
                <a:close/>
              </a:path>
            </a:pathLst>
          </a:custGeom>
          <a:solidFill>
            <a:srgbClr val="248C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457200">
              <a:defRPr/>
            </a:pPr>
            <a:endParaRPr lang="ru-RU" sz="1600" dirty="0">
              <a:solidFill>
                <a:srgbClr val="1568E8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7CADE8-7651-DF74-9680-A29659C622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sp>
        <p:nvSpPr>
          <p:cNvPr id="5" name="Заголовок 6">
            <a:extLst>
              <a:ext uri="{FF2B5EF4-FFF2-40B4-BE49-F238E27FC236}">
                <a16:creationId xmlns:a16="http://schemas.microsoft.com/office/drawing/2014/main" id="{FFA41D9D-0E4D-572D-AFF1-BBAAF6519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74" y="-373886"/>
            <a:ext cx="10515600" cy="1325563"/>
          </a:xfrm>
        </p:spPr>
        <p:txBody>
          <a:bodyPr/>
          <a:lstStyle/>
          <a:p>
            <a:r>
              <a:rPr lang="ru-RU" sz="4400" dirty="0"/>
              <a:t>Комплексный подход</a:t>
            </a:r>
          </a:p>
        </p:txBody>
      </p:sp>
    </p:spTree>
    <p:extLst>
      <p:ext uri="{BB962C8B-B14F-4D97-AF65-F5344CB8AC3E}">
        <p14:creationId xmlns:p14="http://schemas.microsoft.com/office/powerpoint/2010/main" val="194472702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A8BAE-D356-DAE6-BDB6-9FE9A7A8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763" y="302664"/>
            <a:ext cx="2256319" cy="38635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FA42E2C-E5AA-717B-1A1B-5F04C89F8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47" y="2262465"/>
            <a:ext cx="2631278" cy="2631278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7230798-CF29-9166-F7A8-6758AA4143F5}"/>
              </a:ext>
            </a:extLst>
          </p:cNvPr>
          <p:cNvGrpSpPr/>
          <p:nvPr/>
        </p:nvGrpSpPr>
        <p:grpSpPr>
          <a:xfrm>
            <a:off x="4698972" y="2371089"/>
            <a:ext cx="2183406" cy="2651126"/>
            <a:chOff x="4368213" y="2371089"/>
            <a:chExt cx="2183406" cy="2651126"/>
          </a:xfrm>
        </p:grpSpPr>
        <p:sp>
          <p:nvSpPr>
            <p:cNvPr id="21" name="Стрелка вверх 20">
              <a:extLst>
                <a:ext uri="{FF2B5EF4-FFF2-40B4-BE49-F238E27FC236}">
                  <a16:creationId xmlns:a16="http://schemas.microsoft.com/office/drawing/2014/main" id="{A0A92CE6-92B0-5432-BB95-957E4B38190A}"/>
                </a:ext>
              </a:extLst>
            </p:cNvPr>
            <p:cNvSpPr/>
            <p:nvPr/>
          </p:nvSpPr>
          <p:spPr>
            <a:xfrm rot="5400000">
              <a:off x="5099663" y="1639639"/>
              <a:ext cx="720506" cy="218340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трелка вверх 21">
              <a:extLst>
                <a:ext uri="{FF2B5EF4-FFF2-40B4-BE49-F238E27FC236}">
                  <a16:creationId xmlns:a16="http://schemas.microsoft.com/office/drawing/2014/main" id="{8CD9E88D-2636-DD86-FF6F-6541019C300D}"/>
                </a:ext>
              </a:extLst>
            </p:cNvPr>
            <p:cNvSpPr/>
            <p:nvPr/>
          </p:nvSpPr>
          <p:spPr>
            <a:xfrm rot="5400000">
              <a:off x="5099663" y="2604949"/>
              <a:ext cx="720506" cy="218340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трелка вверх 22">
              <a:extLst>
                <a:ext uri="{FF2B5EF4-FFF2-40B4-BE49-F238E27FC236}">
                  <a16:creationId xmlns:a16="http://schemas.microsoft.com/office/drawing/2014/main" id="{5AEC2214-E3F6-BEA8-F603-88FC1278DFD7}"/>
                </a:ext>
              </a:extLst>
            </p:cNvPr>
            <p:cNvSpPr/>
            <p:nvPr/>
          </p:nvSpPr>
          <p:spPr>
            <a:xfrm rot="5400000">
              <a:off x="5099663" y="3570259"/>
              <a:ext cx="720506" cy="218340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F586430-90A0-1036-45F5-09217D5E397D}"/>
              </a:ext>
            </a:extLst>
          </p:cNvPr>
          <p:cNvGrpSpPr/>
          <p:nvPr/>
        </p:nvGrpSpPr>
        <p:grpSpPr>
          <a:xfrm>
            <a:off x="7916225" y="1409341"/>
            <a:ext cx="3241929" cy="4816375"/>
            <a:chOff x="6841188" y="1409341"/>
            <a:chExt cx="3241929" cy="4816375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86D40D49-CCAC-79EE-7372-89341FBA5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1931" y="4773847"/>
              <a:ext cx="1451869" cy="1451869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7A260FF-A18A-6E7F-5C7E-4B7EB8ACC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1188" y="4773847"/>
              <a:ext cx="1451869" cy="1451869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39D6F34-D8B4-7CBD-8F44-EE04FB5F2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1932" y="3091594"/>
              <a:ext cx="1451869" cy="1451869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CB6714A1-923B-41AB-15D6-3586E462D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6396" y="3091594"/>
              <a:ext cx="1451869" cy="1451869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102B094-3D47-7E63-ECBB-03FA696DD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1248" y="1409341"/>
              <a:ext cx="1451869" cy="1451869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1E0E96DD-76B3-70D5-5D23-853CAA897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6396" y="1409341"/>
              <a:ext cx="1451869" cy="14518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7970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D8984C-E320-FD0E-361E-60EA4A6F0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787" y="1372332"/>
            <a:ext cx="3562026" cy="367443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026316-8B23-EABA-6E21-283CCA042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0029" y="5261808"/>
            <a:ext cx="3555784" cy="60886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AC6201A-C1B3-B0BB-6DE7-18D25078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432" y="2572294"/>
            <a:ext cx="5617464" cy="1155879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19F97E2-EC52-782B-AA93-9F03BEE8AFB0}"/>
              </a:ext>
            </a:extLst>
          </p:cNvPr>
          <p:cNvSpPr txBox="1">
            <a:spLocks/>
          </p:cNvSpPr>
          <p:nvPr/>
        </p:nvSpPr>
        <p:spPr>
          <a:xfrm>
            <a:off x="1378374" y="4450260"/>
            <a:ext cx="5506522" cy="1420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err="1"/>
              <a:t>Сигова</a:t>
            </a:r>
            <a:r>
              <a:rPr lang="ru-RU" sz="3200" dirty="0"/>
              <a:t> Ольга</a:t>
            </a:r>
          </a:p>
          <a:p>
            <a:r>
              <a:rPr lang="ru-RU" sz="3200" dirty="0"/>
              <a:t>Менеджер по развитию </a:t>
            </a:r>
          </a:p>
          <a:p>
            <a:r>
              <a:rPr lang="en-US" sz="3200" dirty="0" err="1"/>
              <a:t>o.sigova@digis.ru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85844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1_Office Theme">
  <a:themeElements>
    <a:clrScheme name="Custom 3">
      <a:dk1>
        <a:srgbClr val="000000"/>
      </a:dk1>
      <a:lt1>
        <a:srgbClr val="FFFFFF"/>
      </a:lt1>
      <a:dk2>
        <a:srgbClr val="718DB2"/>
      </a:dk2>
      <a:lt2>
        <a:srgbClr val="FEFFFF"/>
      </a:lt2>
      <a:accent1>
        <a:srgbClr val="5E5E5E"/>
      </a:accent1>
      <a:accent2>
        <a:srgbClr val="E7E6E6"/>
      </a:accent2>
      <a:accent3>
        <a:srgbClr val="D7CDC8"/>
      </a:accent3>
      <a:accent4>
        <a:srgbClr val="AFA5A0"/>
      </a:accent4>
      <a:accent5>
        <a:srgbClr val="918787"/>
      </a:accent5>
      <a:accent6>
        <a:srgbClr val="556969"/>
      </a:accent6>
      <a:hlink>
        <a:srgbClr val="3758C1"/>
      </a:hlink>
      <a:folHlink>
        <a:srgbClr val="00539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144E723-2966-0A4D-91DF-B7C2F520246F}">
  <we:reference id="wa200005566" version="3.0.0.2" store="ru-RU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38A6EA-DD5B-46EB-A10A-76B2B5D84FF0}"/>
</file>

<file path=customXml/itemProps2.xml><?xml version="1.0" encoding="utf-8"?>
<ds:datastoreItem xmlns:ds="http://schemas.openxmlformats.org/officeDocument/2006/customXml" ds:itemID="{75F7A4CA-660B-491D-8FC6-B07C91BE5412}"/>
</file>

<file path=docProps/app.xml><?xml version="1.0" encoding="utf-8"?>
<Properties xmlns="http://schemas.openxmlformats.org/officeDocument/2006/extended-properties" xmlns:vt="http://schemas.openxmlformats.org/officeDocument/2006/docPropsVTypes">
  <TotalTime>1818</TotalTime>
  <Words>248</Words>
  <Application>Microsoft Macintosh PowerPoint</Application>
  <PresentationFormat>Широкоэкранный</PresentationFormat>
  <Paragraphs>81</Paragraphs>
  <Slides>22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Fira Sans</vt:lpstr>
      <vt:lpstr>Poppins</vt:lpstr>
      <vt:lpstr>Roboto</vt:lpstr>
      <vt:lpstr>Тема Office</vt:lpstr>
      <vt:lpstr>1_Office Theme</vt:lpstr>
      <vt:lpstr>1_Office Theme</vt:lpstr>
      <vt:lpstr>Презентация PowerPoint</vt:lpstr>
      <vt:lpstr>Насколько нам нужен Digital Signage</vt:lpstr>
      <vt:lpstr>Презентация PowerPoint</vt:lpstr>
      <vt:lpstr>Презентация PowerPoint</vt:lpstr>
      <vt:lpstr>Тренды</vt:lpstr>
      <vt:lpstr>Факты</vt:lpstr>
      <vt:lpstr>Факты</vt:lpstr>
      <vt:lpstr>Презентация PowerPoint</vt:lpstr>
      <vt:lpstr>Презентация PowerPoint</vt:lpstr>
      <vt:lpstr>Презентация PowerPoint</vt:lpstr>
      <vt:lpstr>Знания заказчика о DS</vt:lpstr>
      <vt:lpstr>Заблуждения</vt:lpstr>
      <vt:lpstr>Заблуждения</vt:lpstr>
      <vt:lpstr>Решение</vt:lpstr>
      <vt:lpstr>Повышение компетенций</vt:lpstr>
      <vt:lpstr>Повышение компетенций</vt:lpstr>
      <vt:lpstr>Презентация PowerPoint</vt:lpstr>
      <vt:lpstr>Презентация PowerPoint</vt:lpstr>
      <vt:lpstr>Презентация PowerPoint</vt:lpstr>
      <vt:lpstr>Комплексный подход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</dc:creator>
  <cp:lastModifiedBy>Microsoft Office User</cp:lastModifiedBy>
  <cp:revision>15</cp:revision>
  <dcterms:created xsi:type="dcterms:W3CDTF">2024-04-13T14:07:42Z</dcterms:created>
  <dcterms:modified xsi:type="dcterms:W3CDTF">2024-04-22T07:08:13Z</dcterms:modified>
</cp:coreProperties>
</file>