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4.jpg" ContentType="image/jpg"/>
  <Override PartName="/ppt/media/image15.jpg" ContentType="image/jpg"/>
  <Override PartName="/ppt/notesSlides/notesSlide8.xml" ContentType="application/vnd.openxmlformats-officedocument.presentationml.notesSlide+xml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notesSlides/notesSlide9.xml" ContentType="application/vnd.openxmlformats-officedocument.presentationml.notesSlide+xml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9"/>
  </p:notesMasterIdLst>
  <p:sldIdLst>
    <p:sldId id="256" r:id="rId5"/>
    <p:sldId id="536" r:id="rId6"/>
    <p:sldId id="282" r:id="rId7"/>
    <p:sldId id="266" r:id="rId8"/>
    <p:sldId id="272" r:id="rId9"/>
    <p:sldId id="260" r:id="rId10"/>
    <p:sldId id="273" r:id="rId11"/>
    <p:sldId id="271" r:id="rId12"/>
    <p:sldId id="269" r:id="rId13"/>
    <p:sldId id="270" r:id="rId14"/>
    <p:sldId id="289" r:id="rId15"/>
    <p:sldId id="293" r:id="rId16"/>
    <p:sldId id="264" r:id="rId17"/>
    <p:sldId id="276" r:id="rId18"/>
    <p:sldId id="537" r:id="rId19"/>
    <p:sldId id="538" r:id="rId20"/>
    <p:sldId id="539" r:id="rId21"/>
    <p:sldId id="540" r:id="rId22"/>
    <p:sldId id="541" r:id="rId23"/>
    <p:sldId id="286" r:id="rId24"/>
    <p:sldId id="542" r:id="rId25"/>
    <p:sldId id="543" r:id="rId26"/>
    <p:sldId id="544" r:id="rId27"/>
    <p:sldId id="309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535" r:id="rId37"/>
    <p:sldId id="268" r:id="rId3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1pPr>
    <a:lvl2pPr marL="0" marR="0" indent="3429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2pPr>
    <a:lvl3pPr marL="0" marR="0" indent="6858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3pPr>
    <a:lvl4pPr marL="0" marR="0" indent="10287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4pPr>
    <a:lvl5pPr marL="0" marR="0" indent="13716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5pPr>
    <a:lvl6pPr marL="0" marR="0" indent="17145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6pPr>
    <a:lvl7pPr marL="0" marR="0" indent="20574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7pPr>
    <a:lvl8pPr marL="0" marR="0" indent="24003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8pPr>
    <a:lvl9pPr marL="0" marR="0" indent="27432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Inter Regular"/>
        <a:ea typeface="Inter Regular"/>
        <a:cs typeface="Inter Regular"/>
        <a:sym typeface="Inter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23D2"/>
    <a:srgbClr val="62F8C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Inter Regular"/>
          <a:ea typeface="Inter Regular"/>
          <a:cs typeface="Inter Regular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nter Regular"/>
          <a:ea typeface="Inter Regular"/>
          <a:cs typeface="Inter Regular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nter Regular"/>
          <a:ea typeface="Inter Regular"/>
          <a:cs typeface="Inter Regular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Inter Regular"/>
          <a:ea typeface="Inter Regular"/>
          <a:cs typeface="Inter Regular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Inter Bold"/>
          <a:ea typeface="Inter Bold"/>
          <a:cs typeface="Inter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Inter Regular"/>
          <a:ea typeface="Inter Regular"/>
          <a:cs typeface="Inter Regular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Inter Bold"/>
          <a:ea typeface="Inter Bold"/>
          <a:cs typeface="Inter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nter Regular"/>
          <a:ea typeface="Inter Regular"/>
          <a:cs typeface="Inter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Inter Bold"/>
          <a:ea typeface="Inter Bold"/>
          <a:cs typeface="Inter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Inter Bold"/>
          <a:ea typeface="Inter Bold"/>
          <a:cs typeface="Inter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Inter Bold"/>
          <a:ea typeface="Inter Bold"/>
          <a:cs typeface="Inter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18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e32ab21fa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e32ab21fa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f30d6db5c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f30d6db5c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f20e73024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f20e73024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f20e73024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f20e73024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f20e7302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f20e7302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cae563a8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dcae563a8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cae563a87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cae563a87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f20e73024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f20e73024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f20e73024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f20e73024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793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43000" y="841771"/>
            <a:ext cx="6858000" cy="17907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43000" y="2701527"/>
            <a:ext cx="6858000" cy="124182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3887" y="1282303"/>
            <a:ext cx="7886701" cy="2139554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23887" y="3442098"/>
            <a:ext cx="7886701" cy="112514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9841" y="273843"/>
            <a:ext cx="7886701" cy="99417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29841" y="1260871"/>
            <a:ext cx="3868341" cy="61793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800" b="1"/>
            </a:lvl1pPr>
            <a:lvl2pPr marL="0" indent="342900">
              <a:buSzTx/>
              <a:buFontTx/>
              <a:buNone/>
              <a:defRPr sz="1800" b="1"/>
            </a:lvl2pPr>
            <a:lvl3pPr marL="0" indent="685800">
              <a:buSzTx/>
              <a:buFontTx/>
              <a:buNone/>
              <a:defRPr sz="1800" b="1"/>
            </a:lvl3pPr>
            <a:lvl4pPr marL="0" indent="1028700">
              <a:buSzTx/>
              <a:buFontTx/>
              <a:buNone/>
              <a:defRPr sz="1800" b="1"/>
            </a:lvl4pPr>
            <a:lvl5pPr marL="0" indent="1371600">
              <a:buSzTx/>
              <a:buFontTx/>
              <a:buNone/>
              <a:defRPr sz="18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0" y="1260871"/>
            <a:ext cx="3887392" cy="617935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18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887391" y="740568"/>
            <a:ext cx="4629151" cy="365522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8842" indent="-195942">
              <a:defRPr sz="2400"/>
            </a:lvl2pPr>
            <a:lvl3pPr marL="914400" indent="-228600">
              <a:defRPr sz="2400"/>
            </a:lvl3pPr>
            <a:lvl4pPr marL="1303019" indent="-274319">
              <a:defRPr sz="2400"/>
            </a:lvl4pPr>
            <a:lvl5pPr marL="1645920" indent="-274320"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1543050"/>
            <a:ext cx="2949180" cy="285869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2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Текст заголовка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1" y="740568"/>
            <a:ext cx="4629151" cy="365522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29841" y="1543050"/>
            <a:ext cx="2949178" cy="285869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286681" y="4788614"/>
            <a:ext cx="228669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Fugue Regular"/>
          <a:ea typeface="Fugue Regular"/>
          <a:cs typeface="Fugue Regular"/>
          <a:sym typeface="Fugue Regular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4pPr>
      <a:lvl5pPr marL="16485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5pPr>
      <a:lvl6pPr marL="19914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6pPr>
      <a:lvl7pPr marL="23343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7pPr>
      <a:lvl8pPr marL="26772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8pPr>
      <a:lvl9pPr marL="30201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Circe"/>
          <a:ea typeface="Circe"/>
          <a:cs typeface="Circe"/>
          <a:sym typeface="Circe"/>
        </a:defRPr>
      </a:lvl9pPr>
    </p:bodyStyle>
    <p:otherStyle>
      <a:lvl1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1pPr>
      <a:lvl2pPr marL="0" marR="0" indent="3429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2pPr>
      <a:lvl3pPr marL="0" marR="0" indent="6858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3pPr>
      <a:lvl4pPr marL="0" marR="0" indent="10287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4pPr>
      <a:lvl5pPr marL="0" marR="0" indent="13716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5pPr>
      <a:lvl6pPr marL="0" marR="0" indent="17145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6pPr>
      <a:lvl7pPr marL="0" marR="0" indent="20574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7pPr>
      <a:lvl8pPr marL="0" marR="0" indent="24003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8pPr>
      <a:lvl9pPr marL="0" marR="0" indent="27432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resentation 2 small" descr="Presentation 2 small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069" y="0"/>
            <a:ext cx="7315931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Rectangle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34000">
                <a:srgbClr val="000000">
                  <a:alpha val="25000"/>
                </a:srgbClr>
              </a:gs>
              <a:gs pos="64000">
                <a:srgbClr val="000000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TextBox 1"/>
          <p:cNvSpPr txBox="1"/>
          <p:nvPr/>
        </p:nvSpPr>
        <p:spPr>
          <a:xfrm>
            <a:off x="570760" y="1485172"/>
            <a:ext cx="4080778" cy="889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70000"/>
              </a:lnSpc>
              <a:defRPr sz="4000" spc="-33">
                <a:solidFill>
                  <a:srgbClr val="FFFFFF"/>
                </a:solidFill>
                <a:latin typeface="Fugue Regular"/>
                <a:ea typeface="Fugue Regular"/>
                <a:cs typeface="Fugue Regular"/>
                <a:sym typeface="Fugue Regular"/>
              </a:defRPr>
            </a:pPr>
            <a:r>
              <a:rPr lang="ru-RU" dirty="0"/>
              <a:t>Автоматизация</a:t>
            </a:r>
          </a:p>
          <a:p>
            <a:pPr>
              <a:lnSpc>
                <a:spcPct val="70000"/>
              </a:lnSpc>
              <a:defRPr sz="4000" spc="-33">
                <a:solidFill>
                  <a:srgbClr val="FFFFFF"/>
                </a:solidFill>
                <a:latin typeface="Fugue Regular"/>
                <a:ea typeface="Fugue Regular"/>
                <a:cs typeface="Fugue Regular"/>
                <a:sym typeface="Fugue Regular"/>
              </a:defRPr>
            </a:pPr>
            <a:r>
              <a:rPr dirty="0">
                <a:solidFill>
                  <a:srgbClr val="79E1BA"/>
                </a:solidFill>
              </a:rPr>
              <a:t>Digital Signage</a:t>
            </a:r>
          </a:p>
        </p:txBody>
      </p:sp>
      <p:pic>
        <p:nvPicPr>
          <p:cNvPr id="97" name="Picture 11" descr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8" y="437036"/>
            <a:ext cx="1889163" cy="3552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1" name="Group 15"/>
          <p:cNvGrpSpPr/>
          <p:nvPr/>
        </p:nvGrpSpPr>
        <p:grpSpPr>
          <a:xfrm>
            <a:off x="570760" y="3953689"/>
            <a:ext cx="1802551" cy="1652095"/>
            <a:chOff x="0" y="0"/>
            <a:chExt cx="1802550" cy="1652093"/>
          </a:xfrm>
        </p:grpSpPr>
        <p:sp>
          <p:nvSpPr>
            <p:cNvPr id="98" name="Rounded Rectangle 7"/>
            <p:cNvSpPr/>
            <p:nvPr/>
          </p:nvSpPr>
          <p:spPr>
            <a:xfrm>
              <a:off x="0" y="0"/>
              <a:ext cx="1802551" cy="704850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9525" cap="flat">
              <a:solidFill>
                <a:srgbClr val="40404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" name="TextBox 18"/>
            <p:cNvSpPr/>
            <p:nvPr/>
          </p:nvSpPr>
          <p:spPr>
            <a:xfrm>
              <a:off x="319349" y="833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600" spc="-40">
                  <a:solidFill>
                    <a:srgbClr val="BFDDDD"/>
                  </a:solidFill>
                  <a:latin typeface="Fugue Regular"/>
                  <a:ea typeface="Fugue Regular"/>
                  <a:cs typeface="Fugue Regular"/>
                  <a:sym typeface="Fugue Regular"/>
                </a:defRPr>
              </a:lvl1pPr>
            </a:lstStyle>
            <a:p>
              <a:r>
                <a:rPr lang="ru-RU" dirty="0"/>
                <a:t>4</a:t>
              </a:r>
              <a:r>
                <a:rPr dirty="0"/>
                <a:t>00+</a:t>
              </a:r>
            </a:p>
          </p:txBody>
        </p:sp>
        <p:sp>
          <p:nvSpPr>
            <p:cNvPr id="100" name="TextBox 20"/>
            <p:cNvSpPr/>
            <p:nvPr/>
          </p:nvSpPr>
          <p:spPr>
            <a:xfrm>
              <a:off x="319348" y="38209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100" spc="-36">
                  <a:solidFill>
                    <a:srgbClr val="FFFFFF"/>
                  </a:solidFill>
                  <a:latin typeface="Fugue Regular"/>
                  <a:ea typeface="Fugue Regular"/>
                  <a:cs typeface="Fugue Regular"/>
                  <a:sym typeface="Fugue Regular"/>
                </a:defRPr>
              </a:lvl1pPr>
            </a:lstStyle>
            <a:p>
              <a:r>
                <a:t>Клиентов выбрали нас</a:t>
              </a:r>
            </a:p>
          </p:txBody>
        </p:sp>
      </p:grpSp>
      <p:grpSp>
        <p:nvGrpSpPr>
          <p:cNvPr id="105" name="Group 15"/>
          <p:cNvGrpSpPr/>
          <p:nvPr/>
        </p:nvGrpSpPr>
        <p:grpSpPr>
          <a:xfrm>
            <a:off x="2464433" y="3953689"/>
            <a:ext cx="1589350" cy="1652095"/>
            <a:chOff x="0" y="0"/>
            <a:chExt cx="1589349" cy="1652093"/>
          </a:xfrm>
        </p:grpSpPr>
        <p:sp>
          <p:nvSpPr>
            <p:cNvPr id="102" name="Rounded Rectangle 7"/>
            <p:cNvSpPr/>
            <p:nvPr/>
          </p:nvSpPr>
          <p:spPr>
            <a:xfrm>
              <a:off x="0" y="0"/>
              <a:ext cx="1246177" cy="704850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9525" cap="flat">
              <a:solidFill>
                <a:srgbClr val="40404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TextBox 18"/>
            <p:cNvSpPr/>
            <p:nvPr/>
          </p:nvSpPr>
          <p:spPr>
            <a:xfrm>
              <a:off x="319349" y="833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600" spc="-40">
                  <a:solidFill>
                    <a:srgbClr val="BFDDDD"/>
                  </a:solidFill>
                  <a:latin typeface="Fugue Regular"/>
                  <a:ea typeface="Fugue Regular"/>
                  <a:cs typeface="Fugue Regular"/>
                  <a:sym typeface="Fugue Regular"/>
                </a:defRPr>
              </a:lvl1pPr>
            </a:lstStyle>
            <a:p>
              <a:r>
                <a:rPr dirty="0"/>
                <a:t>1</a:t>
              </a:r>
              <a:r>
                <a:rPr lang="ru-RU" dirty="0"/>
                <a:t>1</a:t>
              </a:r>
              <a:r>
                <a:rPr dirty="0"/>
                <a:t> 000</a:t>
              </a:r>
            </a:p>
          </p:txBody>
        </p:sp>
        <p:sp>
          <p:nvSpPr>
            <p:cNvPr id="104" name="TextBox 20"/>
            <p:cNvSpPr/>
            <p:nvPr/>
          </p:nvSpPr>
          <p:spPr>
            <a:xfrm>
              <a:off x="319348" y="38209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100" spc="-36">
                  <a:solidFill>
                    <a:srgbClr val="FFFFFF"/>
                  </a:solidFill>
                  <a:latin typeface="Fugue Regular"/>
                  <a:ea typeface="Fugue Regular"/>
                  <a:cs typeface="Fugue Regular"/>
                  <a:sym typeface="Fugue Regular"/>
                </a:defRPr>
              </a:lvl1pPr>
            </a:lstStyle>
            <a:p>
              <a:r>
                <a:t>Локаций</a:t>
              </a:r>
            </a:p>
          </p:txBody>
        </p:sp>
      </p:grpSp>
      <p:grpSp>
        <p:nvGrpSpPr>
          <p:cNvPr id="109" name="Group 15"/>
          <p:cNvGrpSpPr/>
          <p:nvPr/>
        </p:nvGrpSpPr>
        <p:grpSpPr>
          <a:xfrm>
            <a:off x="3786607" y="3953689"/>
            <a:ext cx="1903706" cy="1652095"/>
            <a:chOff x="0" y="0"/>
            <a:chExt cx="1903705" cy="1652093"/>
          </a:xfrm>
        </p:grpSpPr>
        <p:sp>
          <p:nvSpPr>
            <p:cNvPr id="106" name="Rounded Rectangle 7"/>
            <p:cNvSpPr/>
            <p:nvPr/>
          </p:nvSpPr>
          <p:spPr>
            <a:xfrm>
              <a:off x="0" y="0"/>
              <a:ext cx="1903706" cy="704850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9525" cap="flat">
              <a:solidFill>
                <a:srgbClr val="40404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TextBox 18"/>
            <p:cNvSpPr/>
            <p:nvPr/>
          </p:nvSpPr>
          <p:spPr>
            <a:xfrm>
              <a:off x="319349" y="1087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600" spc="-40">
                  <a:solidFill>
                    <a:srgbClr val="BFDDDD"/>
                  </a:solidFill>
                  <a:latin typeface="Fugue Regular"/>
                  <a:ea typeface="Fugue Regular"/>
                  <a:cs typeface="Fugue Regular"/>
                  <a:sym typeface="Fugue Regular"/>
                </a:defRPr>
              </a:lvl1pPr>
            </a:lstStyle>
            <a:p>
              <a:r>
                <a:rPr lang="ru-RU" dirty="0"/>
                <a:t>7</a:t>
              </a:r>
              <a:r>
                <a:rPr dirty="0"/>
                <a:t>0 000</a:t>
              </a:r>
            </a:p>
          </p:txBody>
        </p:sp>
        <p:sp>
          <p:nvSpPr>
            <p:cNvPr id="108" name="TextBox 20"/>
            <p:cNvSpPr/>
            <p:nvPr/>
          </p:nvSpPr>
          <p:spPr>
            <a:xfrm>
              <a:off x="319348" y="38209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100" spc="-36">
                  <a:solidFill>
                    <a:srgbClr val="FFFFFF"/>
                  </a:solidFill>
                  <a:latin typeface="Fugue Regular"/>
                  <a:ea typeface="Fugue Regular"/>
                  <a:cs typeface="Fugue Regular"/>
                  <a:sym typeface="Fugue Regular"/>
                </a:defRPr>
              </a:lvl1pPr>
            </a:lstStyle>
            <a:p>
              <a:r>
                <a:t>Подключенных экранов</a:t>
              </a:r>
            </a:p>
          </p:txBody>
        </p:sp>
      </p:grpSp>
      <p:pic>
        <p:nvPicPr>
          <p:cNvPr id="110" name="1200px-Logo_of_the_Skolkovo_Foundation.svg.png" descr="1200px-Logo_of_the_Skolkovo_Foundation.sv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4049" y="416968"/>
            <a:ext cx="518643" cy="369965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Box 1"/>
          <p:cNvSpPr txBox="1"/>
          <p:nvPr/>
        </p:nvSpPr>
        <p:spPr>
          <a:xfrm>
            <a:off x="3775785" y="424150"/>
            <a:ext cx="1532328" cy="36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80000"/>
              </a:lnSpc>
              <a:defRPr sz="1100" spc="-9">
                <a:solidFill>
                  <a:srgbClr val="FFFFFF"/>
                </a:solidFill>
                <a:latin typeface="Circe"/>
                <a:ea typeface="Circe"/>
                <a:cs typeface="Circe"/>
                <a:sym typeface="Circe"/>
              </a:defRPr>
            </a:lvl1pPr>
          </a:lstStyle>
          <a:p>
            <a:r>
              <a:t>Резидент технопарка Сколково </a:t>
            </a:r>
          </a:p>
        </p:txBody>
      </p:sp>
      <p:sp>
        <p:nvSpPr>
          <p:cNvPr id="112" name="Состоит в Реестре Российского ПО"/>
          <p:cNvSpPr txBox="1"/>
          <p:nvPr/>
        </p:nvSpPr>
        <p:spPr>
          <a:xfrm>
            <a:off x="597609" y="3078217"/>
            <a:ext cx="295925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400">
                <a:solidFill>
                  <a:srgbClr val="8D8D8D"/>
                </a:solidFill>
                <a:latin typeface="Circe"/>
                <a:ea typeface="Circe"/>
                <a:cs typeface="Circe"/>
                <a:sym typeface="Circe"/>
              </a:defRPr>
            </a:lvl1pPr>
          </a:lstStyle>
          <a:p>
            <a:r>
              <a:t>Состоит в Реестре Российского ПО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9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99"/>
                            </p:stCondLst>
                            <p:childTnLst>
                              <p:par>
                                <p:cTn id="8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-1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64822" pathEditMode="relative">
                                      <p:cBhvr>
                                        <p:cTn id="1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fill="hold" grpId="4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-1" presetClass="path" presetSubtype="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0.000000 0.056184" pathEditMode="relative">
                                      <p:cBhvr>
                                        <p:cTn id="2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fill="hold" grpId="6" nodeType="afterEffect">
                                  <p:stCondLst>
                                    <p:cond delay="7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-1" presetClass="path" presetSubtype="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00000 0.000000 L 0.000000 0.071906" pathEditMode="relative">
                                      <p:cBhvr>
                                        <p:cTn id="2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fill="hold" grpId="8" nodeType="afterEffect">
                                  <p:stCondLst>
                                    <p:cond delay="7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-1" presetClass="path" presetSubtype="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00000 0.000000 L 0.000000 0.071906" pathEditMode="relative">
                                      <p:cBhvr>
                                        <p:cTn id="3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0" presetClass="entr" fill="hold" grpId="10" nodeType="afterEffect">
                                  <p:stCondLst>
                                    <p:cond delay="7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-1" presetClass="path" presetSubtype="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00000 0.000000 L 0.000000 0.071906" pathEditMode="relative">
                                      <p:cBhvr>
                                        <p:cTn id="4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10" presetClass="entr" fill="hold" grpId="12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-1" presetClass="path" presetSubtype="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0.000000 0.056184" pathEditMode="relative">
                                      <p:cBhvr>
                                        <p:cTn id="4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94"/>
                </p:tgtEl>
              </p:cMediaNode>
            </p:video>
            <p:seq concurrent="1" prevAc="none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</p:childTnLst>
        </p:cTn>
      </p:par>
    </p:tnLst>
    <p:bldLst>
      <p:bldP spid="96" grpId="4" animBg="1" advAuto="0"/>
      <p:bldP spid="97" grpId="2" animBg="1" advAuto="0"/>
      <p:bldP spid="101" grpId="6" animBg="1" advAuto="0"/>
      <p:bldP spid="105" grpId="8" animBg="1" advAuto="0"/>
      <p:bldP spid="109" grpId="10" animBg="1" advAuto="0"/>
      <p:bldP spid="111" grpId="12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458CE6-7EEC-8CAA-949E-D36BA5CC01B7}"/>
              </a:ext>
            </a:extLst>
          </p:cNvPr>
          <p:cNvSpPr/>
          <p:nvPr/>
        </p:nvSpPr>
        <p:spPr>
          <a:xfrm>
            <a:off x="570271" y="1093898"/>
            <a:ext cx="791497" cy="484179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F2AAE3-0EAF-7BF9-5B69-15A0AF743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45"/>
            <a:ext cx="9144000" cy="513735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D42EF4-EAEB-3851-868C-331DCD485ED7}"/>
              </a:ext>
            </a:extLst>
          </p:cNvPr>
          <p:cNvSpPr/>
          <p:nvPr/>
        </p:nvSpPr>
        <p:spPr>
          <a:xfrm>
            <a:off x="4454013" y="3633019"/>
            <a:ext cx="530942" cy="201562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255155-6511-7259-32D3-9D2D67B4E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0" y="0"/>
            <a:ext cx="912176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отрасли.jpg" descr="отрасл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676E6B-C73C-024A-4F83-488F49B5819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90A2F7-9E23-4EEF-5ACC-D6A55DE29D0C}"/>
              </a:ext>
            </a:extLst>
          </p:cNvPr>
          <p:cNvSpPr txBox="1"/>
          <p:nvPr/>
        </p:nvSpPr>
        <p:spPr>
          <a:xfrm>
            <a:off x="560146" y="1713321"/>
            <a:ext cx="8023708" cy="1354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100" b="1" i="0" u="none" strike="noStrike" cap="none" spc="0" normalizeH="0" baseline="0" dirty="0">
                <a:ln>
                  <a:noFill/>
                </a:ln>
                <a:solidFill>
                  <a:srgbClr val="62F8C8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sym typeface="Inter Regular"/>
              </a:rPr>
              <a:t>А</a:t>
            </a:r>
            <a:r>
              <a:rPr lang="ru-RU" sz="4100" b="1" dirty="0">
                <a:solidFill>
                  <a:srgbClr val="62F8C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втоматизация медиа-контента</a:t>
            </a:r>
          </a:p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100" b="1" dirty="0">
                <a:solidFill>
                  <a:srgbClr val="62F8C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 режиме реального времени</a:t>
            </a:r>
            <a:endParaRPr kumimoji="0" lang="ru-RU" sz="4100" b="1" i="0" u="none" strike="noStrike" cap="none" spc="0" normalizeH="0" baseline="0" dirty="0">
              <a:ln>
                <a:noFill/>
              </a:ln>
              <a:solidFill>
                <a:srgbClr val="62F8C8"/>
              </a:solidFill>
              <a:effectLst/>
              <a:uFillTx/>
              <a:latin typeface="Roboto" panose="02000000000000000000" pitchFamily="2" charset="0"/>
              <a:ea typeface="Roboto" panose="02000000000000000000" pitchFamily="2" charset="0"/>
              <a:sym typeface="Inter Regular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Медиаплеер-3.jpg" descr="Медиаплеер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7" name="Google Shape;16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963" y="0"/>
            <a:ext cx="51530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4F15D2-C0A7-9062-8268-B95EDFC4F27E}"/>
              </a:ext>
            </a:extLst>
          </p:cNvPr>
          <p:cNvSpPr/>
          <p:nvPr/>
        </p:nvSpPr>
        <p:spPr>
          <a:xfrm>
            <a:off x="551062" y="502617"/>
            <a:ext cx="841733" cy="42995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7" name="Google Shape;14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963" y="0"/>
            <a:ext cx="51530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6" name="Google Shape;1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3" name="Google Shape;13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0"/>
            <a:ext cx="9143358" cy="514313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878" y="685752"/>
            <a:ext cx="7924244" cy="39240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AD07B4-A6EC-01C5-9F73-BA397F7B6F60}"/>
              </a:ext>
            </a:extLst>
          </p:cNvPr>
          <p:cNvSpPr/>
          <p:nvPr/>
        </p:nvSpPr>
        <p:spPr>
          <a:xfrm>
            <a:off x="532895" y="3536487"/>
            <a:ext cx="3555037" cy="993123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904AA80-C0EF-FFCA-A47A-3B1C7CF5CD9D}"/>
              </a:ext>
            </a:extLst>
          </p:cNvPr>
          <p:cNvSpPr/>
          <p:nvPr/>
        </p:nvSpPr>
        <p:spPr>
          <a:xfrm>
            <a:off x="1205070" y="4620445"/>
            <a:ext cx="902289" cy="523055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4905705-9399-30D5-5646-B23AA30F859A}"/>
              </a:ext>
            </a:extLst>
          </p:cNvPr>
          <p:cNvSpPr/>
          <p:nvPr/>
        </p:nvSpPr>
        <p:spPr>
          <a:xfrm>
            <a:off x="2258750" y="563174"/>
            <a:ext cx="1289849" cy="266447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C3AA41-F92B-B895-03D8-CD0F1D436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72"/>
            <a:ext cx="9144000" cy="49273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267101B-07A1-9168-7A26-BC4356D8E8A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12C266-D56C-8666-F9DD-7FB0D560ED08}"/>
              </a:ext>
            </a:extLst>
          </p:cNvPr>
          <p:cNvSpPr txBox="1"/>
          <p:nvPr/>
        </p:nvSpPr>
        <p:spPr>
          <a:xfrm>
            <a:off x="864441" y="1689098"/>
            <a:ext cx="7415118" cy="1354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100" b="1" i="0" u="none" strike="noStrike" cap="none" spc="0" normalizeH="0" baseline="0" dirty="0">
                <a:ln>
                  <a:noFill/>
                </a:ln>
                <a:solidFill>
                  <a:srgbClr val="62F8C8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sym typeface="Inter Regular"/>
              </a:rPr>
              <a:t>А</a:t>
            </a:r>
            <a:r>
              <a:rPr lang="ru-RU" sz="4100" b="1" dirty="0">
                <a:solidFill>
                  <a:srgbClr val="62F8C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втоматизация рекламы от</a:t>
            </a:r>
          </a:p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100" b="1" dirty="0">
                <a:solidFill>
                  <a:srgbClr val="62F8C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брендов и рекламодателей</a:t>
            </a:r>
            <a:endParaRPr kumimoji="0" lang="ru-RU" sz="4100" b="1" i="0" u="none" strike="noStrike" cap="none" spc="0" normalizeH="0" baseline="0" dirty="0">
              <a:ln>
                <a:noFill/>
              </a:ln>
              <a:solidFill>
                <a:srgbClr val="62F8C8"/>
              </a:solidFill>
              <a:effectLst/>
              <a:uFillTx/>
              <a:latin typeface="Roboto" panose="02000000000000000000" pitchFamily="2" charset="0"/>
              <a:ea typeface="Roboto" panose="02000000000000000000" pitchFamily="2" charset="0"/>
              <a:sym typeface="Inter Regular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781" y="685751"/>
            <a:ext cx="8114730" cy="396212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838141"/>
            <a:ext cx="8152827" cy="365734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700038"/>
            <a:ext cx="9143358" cy="39859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700038"/>
            <a:ext cx="9143358" cy="39859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419071"/>
            <a:ext cx="9143358" cy="42669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700038"/>
            <a:ext cx="9143358" cy="399545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571460"/>
            <a:ext cx="9143358" cy="41526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700038"/>
            <a:ext cx="9143358" cy="39859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267101B-07A1-9168-7A26-BC4356D8E8A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Inter Regular"/>
              <a:ea typeface="Inter Regular"/>
              <a:cs typeface="Inter Regular"/>
              <a:sym typeface="Inter Regula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12C266-D56C-8666-F9DD-7FB0D560ED08}"/>
              </a:ext>
            </a:extLst>
          </p:cNvPr>
          <p:cNvSpPr txBox="1"/>
          <p:nvPr/>
        </p:nvSpPr>
        <p:spPr>
          <a:xfrm>
            <a:off x="864441" y="1689098"/>
            <a:ext cx="7415118" cy="1354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100" b="1" i="0" u="none" strike="noStrike" cap="none" spc="0" normalizeH="0" baseline="0" dirty="0">
                <a:ln>
                  <a:noFill/>
                </a:ln>
                <a:solidFill>
                  <a:srgbClr val="62F8C8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sym typeface="Inter Regular"/>
              </a:rPr>
              <a:t>А</a:t>
            </a:r>
            <a:r>
              <a:rPr lang="ru-RU" sz="4100" b="1" dirty="0">
                <a:solidFill>
                  <a:srgbClr val="62F8C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втоматизация мониторинга</a:t>
            </a:r>
          </a:p>
          <a:p>
            <a:pPr marL="0" marR="0" indent="0" algn="l" defTabSz="685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100" b="1" dirty="0">
                <a:solidFill>
                  <a:srgbClr val="62F8C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состояния сети</a:t>
            </a:r>
            <a:endParaRPr kumimoji="0" lang="ru-RU" sz="4100" b="1" i="0" u="none" strike="noStrike" cap="none" spc="0" normalizeH="0" baseline="0" dirty="0">
              <a:ln>
                <a:noFill/>
              </a:ln>
              <a:solidFill>
                <a:srgbClr val="62F8C8"/>
              </a:solidFill>
              <a:effectLst/>
              <a:uFillTx/>
              <a:latin typeface="Roboto" panose="02000000000000000000" pitchFamily="2" charset="0"/>
              <a:ea typeface="Roboto" panose="02000000000000000000" pitchFamily="2" charset="0"/>
              <a:sym typeface="Inter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47086977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640" y="685752"/>
            <a:ext cx="8071871" cy="40002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700038"/>
            <a:ext cx="9143358" cy="39859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614319"/>
            <a:ext cx="9143358" cy="3914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685752"/>
            <a:ext cx="9143358" cy="403831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685752"/>
            <a:ext cx="9143358" cy="403831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700038"/>
            <a:ext cx="9143358" cy="39859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700038"/>
            <a:ext cx="9143358" cy="39859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" y="685752"/>
            <a:ext cx="9143358" cy="403831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019" y="533363"/>
            <a:ext cx="8171876" cy="41907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маршрутизатор, электроника, Электронное устройство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6155C7DC-60E3-4C0D-10C1-6BD9D6954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60803" y="4188768"/>
            <a:ext cx="3187233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spc="-30" dirty="0">
                <a:solidFill>
                  <a:schemeClr val="bg1"/>
                </a:solidFill>
                <a:effectLst/>
                <a:latin typeface="+mj-lt"/>
              </a:rPr>
              <a:t>OE</a:t>
            </a:r>
            <a:r>
              <a:rPr lang="en-US" sz="3200" b="1" spc="-30" dirty="0">
                <a:solidFill>
                  <a:schemeClr val="bg1"/>
                </a:solidFill>
                <a:latin typeface="+mj-lt"/>
              </a:rPr>
              <a:t>M</a:t>
            </a:r>
            <a:r>
              <a:rPr lang="en-US" sz="3200" b="1" i="0" spc="-30" dirty="0">
                <a:solidFill>
                  <a:schemeClr val="bg1"/>
                </a:solidFill>
                <a:effectLst/>
                <a:latin typeface="+mj-lt"/>
              </a:rPr>
              <a:t> BOX </a:t>
            </a:r>
            <a:endParaRPr lang="en-US" sz="3200" spc="-3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" name="Рисунок 15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DFAF013-3E7C-B12B-9E6F-424987031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59" y="241316"/>
            <a:ext cx="2336783" cy="56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9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waves" descr="waves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Rectangle 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TextBox 1"/>
          <p:cNvSpPr txBox="1"/>
          <p:nvPr/>
        </p:nvSpPr>
        <p:spPr>
          <a:xfrm>
            <a:off x="609598" y="3715426"/>
            <a:ext cx="5011510" cy="11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000" spc="-30">
                <a:solidFill>
                  <a:srgbClr val="FFFFFF"/>
                </a:solidFill>
                <a:latin typeface="Circe"/>
                <a:ea typeface="Circe"/>
                <a:cs typeface="Circe"/>
                <a:sym typeface="Circe"/>
              </a:defRPr>
            </a:pPr>
            <a:r>
              <a:t>8 (800) 333-73-17</a:t>
            </a:r>
          </a:p>
          <a:p>
            <a:pPr>
              <a:defRPr sz="2000" spc="-30">
                <a:solidFill>
                  <a:srgbClr val="FFFFFF"/>
                </a:solidFill>
                <a:latin typeface="Circe"/>
                <a:ea typeface="Circe"/>
                <a:cs typeface="Circe"/>
                <a:sym typeface="Circe"/>
              </a:defRPr>
            </a:pPr>
            <a:r>
              <a:t>order@addreality.com</a:t>
            </a:r>
            <a:endParaRPr sz="1200" spc="-18"/>
          </a:p>
          <a:p>
            <a:pPr>
              <a:lnSpc>
                <a:spcPct val="133000"/>
              </a:lnSpc>
              <a:defRPr sz="2000" spc="-30">
                <a:solidFill>
                  <a:srgbClr val="FFFFFF"/>
                </a:solidFill>
              </a:defRPr>
            </a:pPr>
            <a:endParaRPr sz="1200" spc="-18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143" name="Picture 11" descr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8" y="437036"/>
            <a:ext cx="1889163" cy="355228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extBox 1"/>
          <p:cNvSpPr txBox="1"/>
          <p:nvPr/>
        </p:nvSpPr>
        <p:spPr>
          <a:xfrm>
            <a:off x="609599" y="1825828"/>
            <a:ext cx="3562926" cy="1057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70000"/>
              </a:lnSpc>
              <a:defRPr sz="3500" spc="-29">
                <a:solidFill>
                  <a:srgbClr val="F5F58B"/>
                </a:solidFill>
                <a:latin typeface="Fugue Regular"/>
                <a:ea typeface="Fugue Regular"/>
                <a:cs typeface="Fugue Regular"/>
                <a:sym typeface="Fugue Regular"/>
              </a:defRPr>
            </a:lvl1pPr>
          </a:lstStyle>
          <a:p>
            <a:r>
              <a:t>Свяжитесь с нами</a:t>
            </a:r>
          </a:p>
        </p:txBody>
      </p:sp>
      <p:sp>
        <p:nvSpPr>
          <p:cNvPr id="145" name="Будем рады ответить на все вопросы и продемонстрировать наши возможности в действии"/>
          <p:cNvSpPr txBox="1"/>
          <p:nvPr/>
        </p:nvSpPr>
        <p:spPr>
          <a:xfrm>
            <a:off x="4648951" y="1825828"/>
            <a:ext cx="3562925" cy="1548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2100" spc="-17">
                <a:solidFill>
                  <a:srgbClr val="FFFFFF"/>
                </a:solidFill>
                <a:latin typeface="Circe"/>
                <a:ea typeface="Circe"/>
                <a:cs typeface="Circe"/>
                <a:sym typeface="Circe"/>
              </a:defRPr>
            </a:lvl1pPr>
          </a:lstStyle>
          <a:p>
            <a:r>
              <a:t>Будем рады ответить на все вопросы и продемонстрировать наши возможности в действии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0"/>
                            </p:stCondLst>
                            <p:childTnLst>
                              <p:par>
                                <p:cTn id="8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-1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56787" pathEditMode="relative">
                                      <p:cBhvr>
                                        <p:cTn id="1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-1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64822" pathEditMode="relative">
                                      <p:cBhvr>
                                        <p:cTn id="2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fill="hold" grpId="6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-1" presetClass="path" presetSubtype="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0.000000 0.056184" pathEditMode="relative">
                                      <p:cBhvr>
                                        <p:cTn id="2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140"/>
                </p:tgtEl>
              </p:cMediaNode>
            </p:video>
            <p:seq concurrent="1" prevAc="none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</p:childTnLst>
        </p:cTn>
      </p:par>
    </p:tnLst>
    <p:bldLst>
      <p:bldP spid="142" grpId="2" animBg="1" advAuto="0"/>
      <p:bldP spid="143" grpId="4" animBg="1" advAuto="0"/>
      <p:bldP spid="144" grpId="6" animBg="1" advAuto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Inter Regular"/>
            <a:ea typeface="Inter Regular"/>
            <a:cs typeface="Inter Regular"/>
            <a:sym typeface="Inter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Inter Regular"/>
            <a:ea typeface="Inter Regular"/>
            <a:cs typeface="Inter Regular"/>
            <a:sym typeface="Inter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Inter Regular"/>
            <a:ea typeface="Inter Regular"/>
            <a:cs typeface="Inter Regular"/>
            <a:sym typeface="Inter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Inter Regular"/>
            <a:ea typeface="Inter Regular"/>
            <a:cs typeface="Inter Regular"/>
            <a:sym typeface="Inter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1bce6d9-d37c-4ac7-8bda-9e7028ec92ba" xsi:nil="true"/>
    <lcf76f155ced4ddcb4097134ff3c332f xmlns="78214947-39f1-482c-9343-0bb771b7fff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0206FE-7A78-41D0-8CC2-105D6FE12AD1}">
  <ds:schemaRefs>
    <ds:schemaRef ds:uri="http://schemas.microsoft.com/office/2006/metadata/properties"/>
    <ds:schemaRef ds:uri="http://schemas.microsoft.com/office/infopath/2007/PartnerControls"/>
    <ds:schemaRef ds:uri="90e2c840-0250-45e9-83c1-b1107a2fdb39"/>
    <ds:schemaRef ds:uri="f185f530-4a46-4e32-9038-85e38f757f16"/>
  </ds:schemaRefs>
</ds:datastoreItem>
</file>

<file path=customXml/itemProps2.xml><?xml version="1.0" encoding="utf-8"?>
<ds:datastoreItem xmlns:ds="http://schemas.openxmlformats.org/officeDocument/2006/customXml" ds:itemID="{B2131216-46D4-4451-858F-DCBDE77500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EC23BF-F6EF-430F-B28E-D24A1EA2B64B}"/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69</Words>
  <Application>Microsoft Office PowerPoint</Application>
  <PresentationFormat>Экран (16:9)</PresentationFormat>
  <Paragraphs>21</Paragraphs>
  <Slides>34</Slides>
  <Notes>9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Calibri</vt:lpstr>
      <vt:lpstr>Circe</vt:lpstr>
      <vt:lpstr>Fugue Regular</vt:lpstr>
      <vt:lpstr>Inter Regular</vt:lpstr>
      <vt:lpstr>Roboto</vt:lpstr>
      <vt:lpstr>Times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НИКИТИН</dc:creator>
  <cp:lastModifiedBy>Sergey Nikitin</cp:lastModifiedBy>
  <cp:revision>4</cp:revision>
  <dcterms:modified xsi:type="dcterms:W3CDTF">2024-04-19T11:29:09Z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0x0101007C06CF922454E94BB0C4143C8001102B</vt:lpwstr>
  </property>
</Properties>
</file>