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entation.xml" ContentType="application/vnd.openxmlformats-officedocument.presentationml.presentation.main+xml"/>
  <Override PartName="/ppt/notesSlides/notesSlide1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8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7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0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media/image42.jpg" ContentType="image/jpg"/>
  <Override PartName="/ppt/media/image43.jpg" ContentType="image/jpg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6599" r:id="rId3"/>
    <p:sldId id="6592" r:id="rId4"/>
    <p:sldId id="6600" r:id="rId5"/>
    <p:sldId id="6595" r:id="rId6"/>
    <p:sldId id="6593" r:id="rId7"/>
    <p:sldId id="6581" r:id="rId8"/>
    <p:sldId id="6596" r:id="rId9"/>
    <p:sldId id="6603" r:id="rId10"/>
    <p:sldId id="1897" r:id="rId11"/>
    <p:sldId id="6602" r:id="rId12"/>
    <p:sldId id="6564" r:id="rId13"/>
    <p:sldId id="6605" r:id="rId14"/>
    <p:sldId id="6598" r:id="rId15"/>
    <p:sldId id="259" r:id="rId16"/>
    <p:sldId id="6572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6" userDrawn="1">
          <p15:clr>
            <a:srgbClr val="A4A3A4"/>
          </p15:clr>
        </p15:guide>
        <p15:guide id="2" pos="461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88F33"/>
    <a:srgbClr val="343562"/>
    <a:srgbClr val="DEEBE5"/>
    <a:srgbClr val="6D288C"/>
    <a:srgbClr val="1B15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7530" autoAdjust="0"/>
    <p:restoredTop sz="95165" autoAdjust="0"/>
  </p:normalViewPr>
  <p:slideViewPr>
    <p:cSldViewPr snapToGrid="0" showGuides="1">
      <p:cViewPr varScale="1">
        <p:scale>
          <a:sx n="32" d="100"/>
          <a:sy n="32" d="100"/>
        </p:scale>
        <p:origin x="38" y="581"/>
      </p:cViewPr>
      <p:guideLst>
        <p:guide orient="horz" pos="436"/>
        <p:guide pos="461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etru\Desktop\22032024%20&#1040;&#1074;&#1088;&#1086;&#1088;&#1072;_2030(1)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etru\Desktop\22032024%20&#1040;&#1074;&#1088;&#1086;&#1088;&#1072;_2030(1)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>
        <c:manualLayout>
          <c:layoutTarget val="inner"/>
          <c:xMode val="edge"/>
          <c:yMode val="edge"/>
          <c:x val="2.5000000000000001E-2"/>
          <c:y val="6.0185185185185182E-2"/>
          <c:w val="0.93888888888888888"/>
          <c:h val="0.81617235345581807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343562"/>
            </a:soli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Лист1!$C$26:$I$26</c:f>
              <c:numCache>
                <c:formatCode>General</c:formatCode>
                <c:ptCount val="7"/>
                <c:pt idx="0">
                  <c:v>187.5</c:v>
                </c:pt>
                <c:pt idx="1">
                  <c:v>450</c:v>
                </c:pt>
                <c:pt idx="2">
                  <c:v>562.5</c:v>
                </c:pt>
                <c:pt idx="3">
                  <c:v>750</c:v>
                </c:pt>
                <c:pt idx="4">
                  <c:v>862.5</c:v>
                </c:pt>
                <c:pt idx="5">
                  <c:v>862.5</c:v>
                </c:pt>
                <c:pt idx="6">
                  <c:v>862.5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AEA-49EE-B326-86FB33E14C7F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41"/>
        <c:axId val="2135951983"/>
        <c:axId val="2135951567"/>
      </c:barChart>
      <c:catAx>
        <c:axId val="2135951983"/>
        <c:scaling>
          <c:orientation val="minMax"/>
        </c:scaling>
        <c:delete val="1"/>
        <c:axPos val="b"/>
        <c:majorTickMark val="none"/>
        <c:minorTickMark val="none"/>
        <c:tickLblPos val="nextTo"/>
        <c:crossAx val="2135951567"/>
        <c:crosses val="autoZero"/>
        <c:auto val="1"/>
        <c:lblAlgn val="ctr"/>
        <c:lblOffset val="100"/>
        <c:noMultiLvlLbl val="0"/>
      </c:catAx>
      <c:valAx>
        <c:axId val="2135951567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135951983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68000">
          <a:schemeClr val="lt1">
            <a:lumMod val="85000"/>
          </a:schemeClr>
        </a:gs>
        <a:gs pos="100000">
          <a:schemeClr val="lt1"/>
        </a:gs>
      </a:gsLst>
      <a:lin ang="5400000" scaled="1"/>
      <a:tileRect/>
    </a:gra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629284350531503E-2"/>
          <c:y val="7.6423519976669588E-2"/>
          <c:w val="0.89594573951981304"/>
          <c:h val="0.89814814814814814"/>
        </c:manualLayout>
      </c:layout>
      <c:lineChart>
        <c:grouping val="standard"/>
        <c:varyColors val="0"/>
        <c:ser>
          <c:idx val="0"/>
          <c:order val="0"/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val>
            <c:numRef>
              <c:f>Лист1!$C$25:$I$25</c:f>
              <c:numCache>
                <c:formatCode>General</c:formatCode>
                <c:ptCount val="7"/>
                <c:pt idx="0">
                  <c:v>500</c:v>
                </c:pt>
                <c:pt idx="1">
                  <c:v>1200</c:v>
                </c:pt>
                <c:pt idx="2">
                  <c:v>1500</c:v>
                </c:pt>
                <c:pt idx="3">
                  <c:v>2000</c:v>
                </c:pt>
                <c:pt idx="4">
                  <c:v>2300</c:v>
                </c:pt>
                <c:pt idx="5">
                  <c:v>2300</c:v>
                </c:pt>
                <c:pt idx="6">
                  <c:v>2300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72A-4D1A-8DCE-4EC64B5E39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88979775"/>
        <c:axId val="2088980191"/>
      </c:lineChart>
      <c:catAx>
        <c:axId val="2088979775"/>
        <c:scaling>
          <c:orientation val="minMax"/>
        </c:scaling>
        <c:delete val="1"/>
        <c:axPos val="b"/>
        <c:majorTickMark val="none"/>
        <c:minorTickMark val="none"/>
        <c:tickLblPos val="nextTo"/>
        <c:crossAx val="2088980191"/>
        <c:crosses val="autoZero"/>
        <c:auto val="1"/>
        <c:lblAlgn val="ctr"/>
        <c:lblOffset val="100"/>
        <c:noMultiLvlLbl val="0"/>
      </c:catAx>
      <c:valAx>
        <c:axId val="208898019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8897977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>
      <a:effectLst/>
    </cs:defRPr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68000">
            <a:schemeClr val="lt1">
              <a:lumMod val="85000"/>
            </a:schemeClr>
          </a:gs>
          <a:gs pos="100000">
            <a:schemeClr val="lt1"/>
          </a:gs>
        </a:gsLst>
        <a:lin ang="5400000" scaled="1"/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lt1"/>
    </cs:fontRef>
    <cs:spPr/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gradFill>
          <a:gsLst>
            <a:gs pos="0">
              <a:schemeClr val="phClr"/>
            </a:gs>
            <a:gs pos="100000">
              <a:schemeClr val="phClr">
                <a:lumMod val="84000"/>
              </a:schemeClr>
            </a:gs>
          </a:gsLst>
          <a:lin ang="5400000" scaled="1"/>
        </a:gra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kern="1200">
      <a:effectLst/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dk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7C0AEC-3FBE-4F8F-8AC9-37C33FABDBAD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ADD899-CBE2-4840-B85D-512539754D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9431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ADD899-CBE2-4840-B85D-512539754DB7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67698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ADD899-CBE2-4840-B85D-512539754DB7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50583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ADD899-CBE2-4840-B85D-512539754DB7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49086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ADD899-CBE2-4840-B85D-512539754DB7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08464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ADD899-CBE2-4840-B85D-512539754DB7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16857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ADD899-CBE2-4840-B85D-512539754DB7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49084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Сейчас в линейке бренда Аврора есть все необходимое, что б полноценно озвучить как небольшой </a:t>
            </a:r>
            <a:r>
              <a:rPr lang="ru-RU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конфернец</a:t>
            </a:r>
            <a:r>
              <a:rPr lang="ru-RU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-зал так и сцену на </a:t>
            </a:r>
            <a:r>
              <a:rPr lang="ru-RU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оупенэйр</a:t>
            </a:r>
            <a:r>
              <a:rPr lang="ru-RU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фестивале.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34FD87-B8E0-E14E-90CD-166D4E68990D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95212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ADD899-CBE2-4840-B85D-512539754DB7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75687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ADD899-CBE2-4840-B85D-512539754DB7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28191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42EDA5-678D-4669-AEFB-CBCE6662275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91077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241463-DAC0-489E-AF75-2B04AE4383C2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50604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241463-DAC0-489E-AF75-2B04AE4383C2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77888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241463-DAC0-489E-AF75-2B04AE4383C2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7897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241463-DAC0-489E-AF75-2B04AE4383C2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8034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ADD899-CBE2-4840-B85D-512539754DB7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67124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ADD899-CBE2-4840-B85D-512539754DB7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5233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525D2-4405-4312-AA5D-D5BC160F18AB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BAF79-82EF-4650-A367-B056C19CA4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619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525D2-4405-4312-AA5D-D5BC160F18AB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BAF79-82EF-4650-A367-B056C19CA4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92514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525D2-4405-4312-AA5D-D5BC160F18AB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BAF79-82EF-4650-A367-B056C19CA4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87406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525D2-4405-4312-AA5D-D5BC160F18AB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BAF79-82EF-4650-A367-B056C19CA4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1543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525D2-4405-4312-AA5D-D5BC160F18AB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BAF79-82EF-4650-A367-B056C19CA4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36855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525D2-4405-4312-AA5D-D5BC160F18AB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BAF79-82EF-4650-A367-B056C19CA4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7327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525D2-4405-4312-AA5D-D5BC160F18AB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BAF79-82EF-4650-A367-B056C19CA4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60235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525D2-4405-4312-AA5D-D5BC160F18AB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BAF79-82EF-4650-A367-B056C19CA4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9671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525D2-4405-4312-AA5D-D5BC160F18AB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BAF79-82EF-4650-A367-B056C19CA4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7084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525D2-4405-4312-AA5D-D5BC160F18AB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BAF79-82EF-4650-A367-B056C19CA4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6499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525D2-4405-4312-AA5D-D5BC160F18AB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BAF79-82EF-4650-A367-B056C19CA4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43511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редставление линее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85405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1525D2-4405-4312-AA5D-D5BC160F18AB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CBAF79-82EF-4650-A367-B056C19CA4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9768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jpeg"/><Relationship Id="rId7" Type="http://schemas.microsoft.com/office/2007/relationships/hdphoto" Target="../media/hdphoto2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7.png"/><Relationship Id="rId5" Type="http://schemas.microsoft.com/office/2007/relationships/hdphoto" Target="../media/hdphoto1.wdp"/><Relationship Id="rId10" Type="http://schemas.openxmlformats.org/officeDocument/2006/relationships/image" Target="../media/image6.png"/><Relationship Id="rId4" Type="http://schemas.openxmlformats.org/officeDocument/2006/relationships/image" Target="../media/image3.png"/><Relationship Id="rId9" Type="http://schemas.microsoft.com/office/2007/relationships/hdphoto" Target="../media/hdphoto3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microsoft.com/office/2007/relationships/hdphoto" Target="../media/hdphoto4.wdp"/><Relationship Id="rId5" Type="http://schemas.openxmlformats.org/officeDocument/2006/relationships/image" Target="../media/image9.png"/><Relationship Id="rId4" Type="http://schemas.openxmlformats.org/officeDocument/2006/relationships/image" Target="../media/image8.jpeg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13" Type="http://schemas.openxmlformats.org/officeDocument/2006/relationships/image" Target="../media/image19.png"/><Relationship Id="rId3" Type="http://schemas.openxmlformats.org/officeDocument/2006/relationships/image" Target="../media/image1.jpeg"/><Relationship Id="rId7" Type="http://schemas.microsoft.com/office/2007/relationships/hdphoto" Target="../media/hdphoto6.wdp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11" Type="http://schemas.openxmlformats.org/officeDocument/2006/relationships/image" Target="../media/image7.png"/><Relationship Id="rId5" Type="http://schemas.microsoft.com/office/2007/relationships/hdphoto" Target="../media/hdphoto5.wdp"/><Relationship Id="rId15" Type="http://schemas.openxmlformats.org/officeDocument/2006/relationships/image" Target="../media/image21.png"/><Relationship Id="rId10" Type="http://schemas.openxmlformats.org/officeDocument/2006/relationships/image" Target="../media/image17.jpg"/><Relationship Id="rId4" Type="http://schemas.openxmlformats.org/officeDocument/2006/relationships/image" Target="../media/image13.png"/><Relationship Id="rId9" Type="http://schemas.openxmlformats.org/officeDocument/2006/relationships/image" Target="../media/image16.jpeg"/><Relationship Id="rId1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1.jpeg"/><Relationship Id="rId7" Type="http://schemas.openxmlformats.org/officeDocument/2006/relationships/image" Target="../media/image2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jpg"/><Relationship Id="rId5" Type="http://schemas.openxmlformats.org/officeDocument/2006/relationships/image" Target="../media/image23.jpeg"/><Relationship Id="rId10" Type="http://schemas.openxmlformats.org/officeDocument/2006/relationships/image" Target="../media/image7.png"/><Relationship Id="rId4" Type="http://schemas.openxmlformats.org/officeDocument/2006/relationships/image" Target="../media/image22.jpg"/><Relationship Id="rId9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1.jpe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9.png"/><Relationship Id="rId5" Type="http://schemas.openxmlformats.org/officeDocument/2006/relationships/image" Target="../media/image7.png"/><Relationship Id="rId10" Type="http://schemas.microsoft.com/office/2007/relationships/hdphoto" Target="../media/hdphoto7.wdp"/><Relationship Id="rId4" Type="http://schemas.openxmlformats.org/officeDocument/2006/relationships/image" Target="../media/image28.png"/><Relationship Id="rId9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jpg"/><Relationship Id="rId5" Type="http://schemas.openxmlformats.org/officeDocument/2006/relationships/image" Target="../media/image36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39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7.png"/><Relationship Id="rId4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1.jpeg"/><Relationship Id="rId7" Type="http://schemas.microsoft.com/office/2007/relationships/hdphoto" Target="../media/hdphoto8.wdp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7.pn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4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g"/><Relationship Id="rId5" Type="http://schemas.openxmlformats.org/officeDocument/2006/relationships/image" Target="../media/image7.pn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5" Type="http://schemas.openxmlformats.org/officeDocument/2006/relationships/image" Target="../media/image7.png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chart" Target="../charts/chart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.xml"/><Relationship Id="rId5" Type="http://schemas.openxmlformats.org/officeDocument/2006/relationships/image" Target="../media/image7.pn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1.jpeg"/><Relationship Id="rId7" Type="http://schemas.openxmlformats.org/officeDocument/2006/relationships/image" Target="../media/image48.png"/><Relationship Id="rId12" Type="http://schemas.openxmlformats.org/officeDocument/2006/relationships/image" Target="../media/image5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png"/><Relationship Id="rId11" Type="http://schemas.microsoft.com/office/2007/relationships/hdphoto" Target="../media/hdphoto9.wdp"/><Relationship Id="rId5" Type="http://schemas.openxmlformats.org/officeDocument/2006/relationships/image" Target="../media/image46.png"/><Relationship Id="rId10" Type="http://schemas.openxmlformats.org/officeDocument/2006/relationships/image" Target="../media/image51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1.jpe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921"/>
          <a:stretch/>
        </p:blipFill>
        <p:spPr>
          <a:xfrm>
            <a:off x="0" y="0"/>
            <a:ext cx="1217676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418828" y="2833256"/>
            <a:ext cx="4084320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r>
              <a:rPr lang="en-US" sz="12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</a:t>
            </a:r>
            <a:endParaRPr lang="ru-RU" sz="125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408BDC3-7272-EE25-2B72-97DDFB13C3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6868" y="2087881"/>
            <a:ext cx="6484402" cy="89001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7FA37CF-05B6-4DB3-9240-83BD8E0FB95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121" r="29028"/>
          <a:stretch/>
        </p:blipFill>
        <p:spPr>
          <a:xfrm>
            <a:off x="0" y="6728791"/>
            <a:ext cx="12192000" cy="129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4774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A7F05FCA-B5F6-40EF-B62C-7D06E0147FD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lum bright="70000" contrast="-70000"/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977"/>
          <a:stretch/>
        </p:blipFill>
        <p:spPr>
          <a:xfrm>
            <a:off x="0" y="-1879"/>
            <a:ext cx="5321300" cy="6858000"/>
          </a:xfrm>
          <a:prstGeom prst="rect">
            <a:avLst/>
          </a:prstGeom>
        </p:spPr>
      </p:pic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627F6917-4F91-4CBF-B643-20356C05757F}"/>
              </a:ext>
            </a:extLst>
          </p:cNvPr>
          <p:cNvSpPr/>
          <p:nvPr/>
        </p:nvSpPr>
        <p:spPr>
          <a:xfrm>
            <a:off x="516366" y="697554"/>
            <a:ext cx="11263258" cy="5316656"/>
          </a:xfrm>
          <a:prstGeom prst="roundRect">
            <a:avLst>
              <a:gd name="adj" fmla="val 1017"/>
            </a:avLst>
          </a:prstGeom>
          <a:solidFill>
            <a:schemeClr val="bg1"/>
          </a:solidFill>
          <a:ln>
            <a:solidFill>
              <a:srgbClr val="588F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9E81588B-F2E9-4436-9B38-8646B8BDEF2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121" r="29028"/>
          <a:stretch/>
        </p:blipFill>
        <p:spPr>
          <a:xfrm>
            <a:off x="0" y="6750307"/>
            <a:ext cx="12192000" cy="129208"/>
          </a:xfrm>
          <a:prstGeom prst="rect">
            <a:avLst/>
          </a:prstGeom>
        </p:spPr>
      </p:pic>
      <p:pic>
        <p:nvPicPr>
          <p:cNvPr id="7170" name="Picture 2" descr="В Петровском парке открыли новый стадион «Динамо» :: Футбол :: РБК Спорт">
            <a:extLst>
              <a:ext uri="{FF2B5EF4-FFF2-40B4-BE49-F238E27FC236}">
                <a16:creationId xmlns:a16="http://schemas.microsoft.com/office/drawing/2014/main" id="{263C2475-143A-4EFE-8BB3-839D72BB52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0920" t="-201" r="7604" b="6830"/>
          <a:stretch/>
        </p:blipFill>
        <p:spPr bwMode="auto">
          <a:xfrm>
            <a:off x="3074542" y="840914"/>
            <a:ext cx="2276179" cy="5000488"/>
          </a:xfrm>
          <a:prstGeom prst="roundRect">
            <a:avLst>
              <a:gd name="adj" fmla="val 2595"/>
            </a:avLst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Театр оперетты сцена фото Ezhevika-Travel.ru">
            <a:extLst>
              <a:ext uri="{FF2B5EF4-FFF2-40B4-BE49-F238E27FC236}">
                <a16:creationId xmlns:a16="http://schemas.microsoft.com/office/drawing/2014/main" id="{68F7B925-2D6D-44B2-82F5-B7F841ACC59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0080" t="677" r="27946" b="5952"/>
          <a:stretch/>
        </p:blipFill>
        <p:spPr bwMode="auto">
          <a:xfrm>
            <a:off x="683362" y="840914"/>
            <a:ext cx="2249227" cy="5000488"/>
          </a:xfrm>
          <a:prstGeom prst="roundRect">
            <a:avLst>
              <a:gd name="adj" fmla="val 1839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Концертный зал «Зарядье» — Graphisoft Россия, Грузия и СНГ">
            <a:extLst>
              <a:ext uri="{FF2B5EF4-FFF2-40B4-BE49-F238E27FC236}">
                <a16:creationId xmlns:a16="http://schemas.microsoft.com/office/drawing/2014/main" id="{5AC894F0-5A33-4B8F-A6AB-6C1940F2F6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832" t="-324" r="13493" b="6270"/>
          <a:stretch/>
        </p:blipFill>
        <p:spPr bwMode="auto">
          <a:xfrm>
            <a:off x="5498640" y="840915"/>
            <a:ext cx="2800182" cy="5000488"/>
          </a:xfrm>
          <a:prstGeom prst="roundRect">
            <a:avLst>
              <a:gd name="adj" fmla="val 1489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9326C63-1442-4F2E-80A1-60E99361F8EA}"/>
              </a:ext>
            </a:extLst>
          </p:cNvPr>
          <p:cNvSpPr txBox="1"/>
          <p:nvPr/>
        </p:nvSpPr>
        <p:spPr>
          <a:xfrm>
            <a:off x="629700" y="6054279"/>
            <a:ext cx="22491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Театр Оперетты</a:t>
            </a: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Москва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B8D50AB-10F3-416A-AFE9-B8F13B3CBD1D}"/>
              </a:ext>
            </a:extLst>
          </p:cNvPr>
          <p:cNvSpPr txBox="1"/>
          <p:nvPr/>
        </p:nvSpPr>
        <p:spPr>
          <a:xfrm>
            <a:off x="3053797" y="6028478"/>
            <a:ext cx="22491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Стадион Динамо ВТБ</a:t>
            </a: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Москва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5DAC202-FFFE-4BAF-9D71-0EF721163BD8}"/>
              </a:ext>
            </a:extLst>
          </p:cNvPr>
          <p:cNvSpPr txBox="1"/>
          <p:nvPr/>
        </p:nvSpPr>
        <p:spPr>
          <a:xfrm>
            <a:off x="5617070" y="6015581"/>
            <a:ext cx="2507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Зал Зарядье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Москва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5BE25CEE-0840-432B-A31C-B1BBD19FAC38}"/>
              </a:ext>
            </a:extLst>
          </p:cNvPr>
          <p:cNvGrpSpPr/>
          <p:nvPr/>
        </p:nvGrpSpPr>
        <p:grpSpPr>
          <a:xfrm>
            <a:off x="8399367" y="702078"/>
            <a:ext cx="3380258" cy="5312132"/>
            <a:chOff x="8399367" y="702078"/>
            <a:chExt cx="3380258" cy="5312132"/>
          </a:xfrm>
        </p:grpSpPr>
        <p:sp>
          <p:nvSpPr>
            <p:cNvPr id="18" name="Прямоугольник: скругленные углы 17">
              <a:extLst>
                <a:ext uri="{FF2B5EF4-FFF2-40B4-BE49-F238E27FC236}">
                  <a16:creationId xmlns:a16="http://schemas.microsoft.com/office/drawing/2014/main" id="{210817CA-580D-4F79-B5EF-2BE865EE0CB7}"/>
                </a:ext>
              </a:extLst>
            </p:cNvPr>
            <p:cNvSpPr/>
            <p:nvPr/>
          </p:nvSpPr>
          <p:spPr>
            <a:xfrm>
              <a:off x="8399367" y="702078"/>
              <a:ext cx="3380258" cy="5312132"/>
            </a:xfrm>
            <a:prstGeom prst="roundRect">
              <a:avLst>
                <a:gd name="adj" fmla="val 2094"/>
              </a:avLst>
            </a:prstGeom>
            <a:solidFill>
              <a:srgbClr val="75B4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3" name="Рисунок 2">
              <a:extLst>
                <a:ext uri="{FF2B5EF4-FFF2-40B4-BE49-F238E27FC236}">
                  <a16:creationId xmlns:a16="http://schemas.microsoft.com/office/drawing/2014/main" id="{9B1DE323-F93F-4151-8C1D-488F7527CF0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36843" y="4014945"/>
              <a:ext cx="1413547" cy="1605745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1AB13D4-3105-4BEC-9150-388F7C4B93CE}"/>
                </a:ext>
              </a:extLst>
            </p:cNvPr>
            <p:cNvSpPr txBox="1"/>
            <p:nvPr/>
          </p:nvSpPr>
          <p:spPr>
            <a:xfrm>
              <a:off x="8726220" y="1116853"/>
              <a:ext cx="27241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ru-RU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Сертифицированный представитель </a:t>
              </a:r>
            </a:p>
            <a:p>
              <a:pPr algn="r"/>
              <a:r>
                <a:rPr lang="en-US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L-Acoustics </a:t>
              </a:r>
              <a:r>
                <a:rPr lang="ru-RU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 России</a:t>
              </a:r>
              <a:endPara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9F4B1D02-EB7B-437A-86B2-C65914E557E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44" y="251739"/>
            <a:ext cx="1404430" cy="188673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57E28375-7E52-4E91-A4AE-43433C7136E1}"/>
              </a:ext>
            </a:extLst>
          </p:cNvPr>
          <p:cNvSpPr txBox="1"/>
          <p:nvPr/>
        </p:nvSpPr>
        <p:spPr>
          <a:xfrm>
            <a:off x="2183461" y="135338"/>
            <a:ext cx="73944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22151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2012 - 2019</a:t>
            </a:r>
          </a:p>
        </p:txBody>
      </p:sp>
    </p:spTree>
    <p:extLst>
      <p:ext uri="{BB962C8B-B14F-4D97-AF65-F5344CB8AC3E}">
        <p14:creationId xmlns:p14="http://schemas.microsoft.com/office/powerpoint/2010/main" val="4179973715"/>
      </p:ext>
    </p:extLst>
  </p:cSld>
  <p:clrMapOvr>
    <a:masterClrMapping/>
  </p:clrMapOvr>
  <p:transition spd="slow">
    <p:randomBar dir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A7F05FCA-B5F6-40EF-B62C-7D06E0147FD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lum bright="70000" contrast="-70000"/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977"/>
          <a:stretch/>
        </p:blipFill>
        <p:spPr>
          <a:xfrm>
            <a:off x="0" y="0"/>
            <a:ext cx="5321300" cy="6858000"/>
          </a:xfrm>
          <a:prstGeom prst="rect">
            <a:avLst/>
          </a:prstGeom>
        </p:spPr>
      </p:pic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627F6917-4F91-4CBF-B643-20356C05757F}"/>
              </a:ext>
            </a:extLst>
          </p:cNvPr>
          <p:cNvSpPr/>
          <p:nvPr/>
        </p:nvSpPr>
        <p:spPr>
          <a:xfrm>
            <a:off x="516366" y="697553"/>
            <a:ext cx="11263258" cy="5299833"/>
          </a:xfrm>
          <a:prstGeom prst="roundRect">
            <a:avLst>
              <a:gd name="adj" fmla="val 1017"/>
            </a:avLst>
          </a:prstGeom>
          <a:solidFill>
            <a:schemeClr val="bg1"/>
          </a:solidFill>
          <a:ln>
            <a:solidFill>
              <a:srgbClr val="588F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9DD0DF42-B533-49BD-8A29-6C595D774D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942" b="6704"/>
          <a:stretch/>
        </p:blipFill>
        <p:spPr bwMode="auto">
          <a:xfrm>
            <a:off x="5514073" y="896853"/>
            <a:ext cx="6161561" cy="4944550"/>
          </a:xfrm>
          <a:prstGeom prst="roundRect">
            <a:avLst>
              <a:gd name="adj" fmla="val 2129"/>
            </a:avLst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2C445086-F2AA-467F-B8D6-B0B90254769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568" r="40886" b="12421"/>
          <a:stretch/>
        </p:blipFill>
        <p:spPr bwMode="auto">
          <a:xfrm>
            <a:off x="650847" y="896853"/>
            <a:ext cx="2249165" cy="4944550"/>
          </a:xfrm>
          <a:prstGeom prst="roundRect">
            <a:avLst>
              <a:gd name="adj" fmla="val 4768"/>
            </a:avLst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07C1DBB-1C87-4677-9778-BD0373D3DE2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445" r="12891" b="27901"/>
          <a:stretch/>
        </p:blipFill>
        <p:spPr>
          <a:xfrm>
            <a:off x="3092785" y="896853"/>
            <a:ext cx="2228516" cy="4944550"/>
          </a:xfrm>
          <a:prstGeom prst="roundRect">
            <a:avLst>
              <a:gd name="adj" fmla="val 5251"/>
            </a:avLst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275B4E3-99C3-4379-AF89-6F627D4C4E76}"/>
              </a:ext>
            </a:extLst>
          </p:cNvPr>
          <p:cNvSpPr txBox="1"/>
          <p:nvPr/>
        </p:nvSpPr>
        <p:spPr>
          <a:xfrm>
            <a:off x="650846" y="6071104"/>
            <a:ext cx="22491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Учебный театр ВШТИ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Кемерово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45C431A-2237-4828-BEE8-6E40C22CCB25}"/>
              </a:ext>
            </a:extLst>
          </p:cNvPr>
          <p:cNvSpPr txBox="1"/>
          <p:nvPr/>
        </p:nvSpPr>
        <p:spPr>
          <a:xfrm>
            <a:off x="3072134" y="6081338"/>
            <a:ext cx="22491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Дом культуры ГЭС-2</a:t>
            </a: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Москва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E325785-2FC1-4C49-BA8A-7DD14736C4D9}"/>
              </a:ext>
            </a:extLst>
          </p:cNvPr>
          <p:cNvSpPr txBox="1"/>
          <p:nvPr/>
        </p:nvSpPr>
        <p:spPr>
          <a:xfrm>
            <a:off x="5617070" y="6081338"/>
            <a:ext cx="30428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Концертный зал «Москва»</a:t>
            </a: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Остров мечты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9E81588B-F2E9-4436-9B38-8646B8BDEF2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121" r="29028"/>
          <a:stretch/>
        </p:blipFill>
        <p:spPr>
          <a:xfrm>
            <a:off x="0" y="6750307"/>
            <a:ext cx="12192000" cy="129208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CF1C12F1-8FAB-40B9-8873-69E488AE9BB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6843" y="4014945"/>
            <a:ext cx="1413547" cy="1605745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592981E5-6779-41B3-B143-636A1AA927B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44" y="251739"/>
            <a:ext cx="1404430" cy="188673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D9992378-D39E-448B-B78D-11590143E3E8}"/>
              </a:ext>
            </a:extLst>
          </p:cNvPr>
          <p:cNvSpPr txBox="1"/>
          <p:nvPr/>
        </p:nvSpPr>
        <p:spPr>
          <a:xfrm>
            <a:off x="2183461" y="135338"/>
            <a:ext cx="73944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22151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2020 - 2023</a:t>
            </a:r>
          </a:p>
        </p:txBody>
      </p:sp>
    </p:spTree>
    <p:extLst>
      <p:ext uri="{BB962C8B-B14F-4D97-AF65-F5344CB8AC3E}">
        <p14:creationId xmlns:p14="http://schemas.microsoft.com/office/powerpoint/2010/main" val="229099843"/>
      </p:ext>
    </p:extLst>
  </p:cSld>
  <p:clrMapOvr>
    <a:masterClrMapping/>
  </p:clrMapOvr>
  <p:transition spd="slow">
    <p:randomBar dir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A7F05FCA-B5F6-40EF-B62C-7D06E0147FD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lum bright="70000" contrast="-70000"/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977"/>
          <a:stretch/>
        </p:blipFill>
        <p:spPr>
          <a:xfrm>
            <a:off x="0" y="0"/>
            <a:ext cx="5321300" cy="6858000"/>
          </a:xfrm>
          <a:prstGeom prst="rect">
            <a:avLst/>
          </a:prstGeom>
        </p:spPr>
      </p:pic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627F6917-4F91-4CBF-B643-20356C05757F}"/>
              </a:ext>
            </a:extLst>
          </p:cNvPr>
          <p:cNvSpPr/>
          <p:nvPr/>
        </p:nvSpPr>
        <p:spPr>
          <a:xfrm>
            <a:off x="516366" y="697553"/>
            <a:ext cx="11263258" cy="5299833"/>
          </a:xfrm>
          <a:prstGeom prst="roundRect">
            <a:avLst>
              <a:gd name="adj" fmla="val 1017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275B4E3-99C3-4379-AF89-6F627D4C4E76}"/>
              </a:ext>
            </a:extLst>
          </p:cNvPr>
          <p:cNvSpPr txBox="1"/>
          <p:nvPr/>
        </p:nvSpPr>
        <p:spPr>
          <a:xfrm>
            <a:off x="6301296" y="6051757"/>
            <a:ext cx="22491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Новая Третьяковка</a:t>
            </a: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Москва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E325785-2FC1-4C49-BA8A-7DD14736C4D9}"/>
              </a:ext>
            </a:extLst>
          </p:cNvPr>
          <p:cNvSpPr txBox="1"/>
          <p:nvPr/>
        </p:nvSpPr>
        <p:spPr>
          <a:xfrm>
            <a:off x="731382" y="6051757"/>
            <a:ext cx="38585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Политехнический музей им. Маяковского</a:t>
            </a: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Москва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9E81588B-F2E9-4436-9B38-8646B8BDEF2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121" r="29028"/>
          <a:stretch/>
        </p:blipFill>
        <p:spPr>
          <a:xfrm>
            <a:off x="0" y="6750307"/>
            <a:ext cx="12192000" cy="129208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690F1CC-D105-4CCB-BC6E-32134B4FC4D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77" t="691" r="1469" b="5060"/>
          <a:stretch/>
        </p:blipFill>
        <p:spPr>
          <a:xfrm>
            <a:off x="6130416" y="838198"/>
            <a:ext cx="5499167" cy="4944550"/>
          </a:xfrm>
          <a:prstGeom prst="roundRect">
            <a:avLst>
              <a:gd name="adj" fmla="val 3144"/>
            </a:avLst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DF4DD98-12BE-4348-8EEC-86E27AFA18A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46"/>
          <a:stretch/>
        </p:blipFill>
        <p:spPr>
          <a:xfrm>
            <a:off x="690506" y="838198"/>
            <a:ext cx="5289870" cy="4949615"/>
          </a:xfrm>
          <a:prstGeom prst="roundRect">
            <a:avLst>
              <a:gd name="adj" fmla="val 3144"/>
            </a:avLst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F910BC7-A4B4-4C20-A6B7-B881BAFF138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6843" y="4014945"/>
            <a:ext cx="1413547" cy="1605745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F46F59F-0E98-447F-9AB7-35542DF3001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44" y="251739"/>
            <a:ext cx="1404430" cy="188673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7EDD29FA-6BFE-429F-8018-3B39E97FAA1E}"/>
              </a:ext>
            </a:extLst>
          </p:cNvPr>
          <p:cNvSpPr txBox="1"/>
          <p:nvPr/>
        </p:nvSpPr>
        <p:spPr>
          <a:xfrm>
            <a:off x="2183461" y="146096"/>
            <a:ext cx="73944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22151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2024</a:t>
            </a:r>
          </a:p>
        </p:txBody>
      </p:sp>
    </p:spTree>
    <p:extLst>
      <p:ext uri="{BB962C8B-B14F-4D97-AF65-F5344CB8AC3E}">
        <p14:creationId xmlns:p14="http://schemas.microsoft.com/office/powerpoint/2010/main" val="3895615208"/>
      </p:ext>
    </p:extLst>
  </p:cSld>
  <p:clrMapOvr>
    <a:masterClrMapping/>
  </p:clrMapOvr>
  <p:transition spd="slow">
    <p:randomBar dir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904349C2-0199-4872-9B09-F405DA74FB6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lum bright="70000" contrast="-70000"/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977"/>
          <a:stretch/>
        </p:blipFill>
        <p:spPr>
          <a:xfrm>
            <a:off x="0" y="0"/>
            <a:ext cx="5321300" cy="6858000"/>
          </a:xfrm>
          <a:prstGeom prst="rect">
            <a:avLst/>
          </a:prstGeom>
        </p:spPr>
      </p:pic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96A2570A-9B43-4C2A-98C1-C2B7FB585D1A}"/>
              </a:ext>
            </a:extLst>
          </p:cNvPr>
          <p:cNvGrpSpPr/>
          <p:nvPr/>
        </p:nvGrpSpPr>
        <p:grpSpPr>
          <a:xfrm>
            <a:off x="4654559" y="702078"/>
            <a:ext cx="3491300" cy="5633051"/>
            <a:chOff x="4682741" y="685472"/>
            <a:chExt cx="3491300" cy="5633051"/>
          </a:xfrm>
        </p:grpSpPr>
        <p:sp>
          <p:nvSpPr>
            <p:cNvPr id="42" name="Прямоугольник: скругленные углы 41">
              <a:extLst>
                <a:ext uri="{FF2B5EF4-FFF2-40B4-BE49-F238E27FC236}">
                  <a16:creationId xmlns:a16="http://schemas.microsoft.com/office/drawing/2014/main" id="{022059BB-1B0B-493C-B9C0-FBE599CD5B72}"/>
                </a:ext>
              </a:extLst>
            </p:cNvPr>
            <p:cNvSpPr/>
            <p:nvPr/>
          </p:nvSpPr>
          <p:spPr>
            <a:xfrm>
              <a:off x="4693238" y="5367980"/>
              <a:ext cx="3480803" cy="950543"/>
            </a:xfrm>
            <a:prstGeom prst="roundRect">
              <a:avLst>
                <a:gd name="adj" fmla="val 4566"/>
              </a:avLst>
            </a:prstGeom>
            <a:solidFill>
              <a:srgbClr val="2215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Прямоугольник: скругленные углы 40">
              <a:extLst>
                <a:ext uri="{FF2B5EF4-FFF2-40B4-BE49-F238E27FC236}">
                  <a16:creationId xmlns:a16="http://schemas.microsoft.com/office/drawing/2014/main" id="{F1755DD6-01C4-4FAD-B126-948C2CEC8ACD}"/>
                </a:ext>
              </a:extLst>
            </p:cNvPr>
            <p:cNvSpPr/>
            <p:nvPr/>
          </p:nvSpPr>
          <p:spPr>
            <a:xfrm>
              <a:off x="4682741" y="4233107"/>
              <a:ext cx="3480803" cy="950543"/>
            </a:xfrm>
            <a:prstGeom prst="roundRect">
              <a:avLst>
                <a:gd name="adj" fmla="val 4566"/>
              </a:avLst>
            </a:prstGeom>
            <a:solidFill>
              <a:srgbClr val="2215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: скругленные углы 32">
              <a:extLst>
                <a:ext uri="{FF2B5EF4-FFF2-40B4-BE49-F238E27FC236}">
                  <a16:creationId xmlns:a16="http://schemas.microsoft.com/office/drawing/2014/main" id="{155B10A8-6AE9-4912-A1A0-F6581AA1EE1C}"/>
                </a:ext>
              </a:extLst>
            </p:cNvPr>
            <p:cNvSpPr/>
            <p:nvPr/>
          </p:nvSpPr>
          <p:spPr>
            <a:xfrm>
              <a:off x="4688701" y="3055849"/>
              <a:ext cx="3480803" cy="950543"/>
            </a:xfrm>
            <a:prstGeom prst="roundRect">
              <a:avLst>
                <a:gd name="adj" fmla="val 4566"/>
              </a:avLst>
            </a:prstGeom>
            <a:solidFill>
              <a:srgbClr val="2215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" name="Прямоугольник: скругленные углы 1">
              <a:extLst>
                <a:ext uri="{FF2B5EF4-FFF2-40B4-BE49-F238E27FC236}">
                  <a16:creationId xmlns:a16="http://schemas.microsoft.com/office/drawing/2014/main" id="{D7D573C6-4644-479E-84C4-1CA994A504DB}"/>
                </a:ext>
              </a:extLst>
            </p:cNvPr>
            <p:cNvSpPr/>
            <p:nvPr/>
          </p:nvSpPr>
          <p:spPr>
            <a:xfrm>
              <a:off x="4688701" y="685472"/>
              <a:ext cx="3471325" cy="2217578"/>
            </a:xfrm>
            <a:prstGeom prst="roundRect">
              <a:avLst>
                <a:gd name="adj" fmla="val 3111"/>
              </a:avLst>
            </a:prstGeom>
            <a:solidFill>
              <a:srgbClr val="75B4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FAD7209-0D05-4680-8AC3-A019015888A2}"/>
                </a:ext>
              </a:extLst>
            </p:cNvPr>
            <p:cNvSpPr txBox="1"/>
            <p:nvPr/>
          </p:nvSpPr>
          <p:spPr>
            <a:xfrm>
              <a:off x="4867579" y="859092"/>
              <a:ext cx="2834881" cy="769441"/>
            </a:xfrm>
            <a:prstGeom prst="rect">
              <a:avLst/>
            </a:prstGeom>
            <a:solidFill>
              <a:srgbClr val="75B445"/>
            </a:solidFill>
          </p:spPr>
          <p:txBody>
            <a:bodyPr wrap="square" rtlCol="0">
              <a:spAutoFit/>
            </a:bodyPr>
            <a:lstStyle/>
            <a:p>
              <a:r>
                <a:rPr lang="en-US" sz="4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B2B</a:t>
              </a:r>
              <a:endParaRPr lang="ru-RU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658F249-DAA0-4E6E-8D22-190187A66D00}"/>
                </a:ext>
              </a:extLst>
            </p:cNvPr>
            <p:cNvSpPr txBox="1"/>
            <p:nvPr/>
          </p:nvSpPr>
          <p:spPr>
            <a:xfrm>
              <a:off x="4867579" y="1662022"/>
              <a:ext cx="3292447" cy="1015663"/>
            </a:xfrm>
            <a:prstGeom prst="rect">
              <a:avLst/>
            </a:prstGeom>
            <a:solidFill>
              <a:srgbClr val="75B445"/>
            </a:solidFill>
          </p:spPr>
          <p:txBody>
            <a:bodyPr wrap="square" rtlCol="0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ru-RU" sz="2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Регулярные поставки о</a:t>
              </a:r>
              <a:r>
                <a:rPr lang="ru-RU" sz="2000" b="0" i="0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борудования топового уровня</a:t>
              </a:r>
              <a:endPara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7" name="Группа 16">
              <a:extLst>
                <a:ext uri="{FF2B5EF4-FFF2-40B4-BE49-F238E27FC236}">
                  <a16:creationId xmlns:a16="http://schemas.microsoft.com/office/drawing/2014/main" id="{B580728C-76E1-4B82-AAFD-3E65FF49B4C2}"/>
                </a:ext>
              </a:extLst>
            </p:cNvPr>
            <p:cNvGrpSpPr/>
            <p:nvPr/>
          </p:nvGrpSpPr>
          <p:grpSpPr>
            <a:xfrm>
              <a:off x="4777724" y="3109143"/>
              <a:ext cx="3283614" cy="857359"/>
              <a:chOff x="5973762" y="1854558"/>
              <a:chExt cx="10001952" cy="857359"/>
            </a:xfrm>
            <a:solidFill>
              <a:srgbClr val="75B445"/>
            </a:solidFill>
          </p:grpSpPr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AD24134B-1F36-47D6-B178-F2ECAA5A2C3D}"/>
                  </a:ext>
                </a:extLst>
              </p:cNvPr>
              <p:cNvSpPr txBox="1"/>
              <p:nvPr/>
            </p:nvSpPr>
            <p:spPr>
              <a:xfrm>
                <a:off x="5973762" y="1854558"/>
                <a:ext cx="7861097" cy="461665"/>
              </a:xfrm>
              <a:prstGeom prst="rect">
                <a:avLst/>
              </a:prstGeom>
              <a:solidFill>
                <a:srgbClr val="22151E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ru-RU" sz="24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Экспертиза </a:t>
                </a: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98F5861-9DAC-4CDF-8A5A-80DEF23D74E1}"/>
                  </a:ext>
                </a:extLst>
              </p:cNvPr>
              <p:cNvSpPr txBox="1"/>
              <p:nvPr/>
            </p:nvSpPr>
            <p:spPr>
              <a:xfrm>
                <a:off x="6059715" y="2250252"/>
                <a:ext cx="9915999" cy="461665"/>
              </a:xfrm>
              <a:prstGeom prst="rect">
                <a:avLst/>
              </a:prstGeom>
              <a:solidFill>
                <a:srgbClr val="22151E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ru-RU" sz="12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Электро-акустический дизайн и расчет, подготовка ТЗ и рабочей документации</a:t>
                </a:r>
              </a:p>
            </p:txBody>
          </p:sp>
        </p:grp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0939560-3187-4671-B4BD-89CB7FBF140F}"/>
                </a:ext>
              </a:extLst>
            </p:cNvPr>
            <p:cNvSpPr txBox="1"/>
            <p:nvPr/>
          </p:nvSpPr>
          <p:spPr>
            <a:xfrm>
              <a:off x="4761627" y="4273194"/>
              <a:ext cx="3398399" cy="461665"/>
            </a:xfrm>
            <a:prstGeom prst="rect">
              <a:avLst/>
            </a:prstGeom>
            <a:solidFill>
              <a:srgbClr val="22151E"/>
            </a:solidFill>
          </p:spPr>
          <p:txBody>
            <a:bodyPr wrap="square" rtlCol="0">
              <a:spAutoFit/>
            </a:bodyPr>
            <a:lstStyle/>
            <a:p>
              <a:r>
                <a:rPr lang="ru-RU" sz="2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Проектные решения 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23A042B-2074-4929-9758-036309CA21E9}"/>
                </a:ext>
              </a:extLst>
            </p:cNvPr>
            <p:cNvSpPr txBox="1"/>
            <p:nvPr/>
          </p:nvSpPr>
          <p:spPr>
            <a:xfrm>
              <a:off x="4805942" y="4706662"/>
              <a:ext cx="3234403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ru-RU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Разработка комплексных высокотехнологичных АВ решений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66B405DA-3ADB-4D9D-BDD7-31BFAA2CE4E4}"/>
                </a:ext>
              </a:extLst>
            </p:cNvPr>
            <p:cNvSpPr txBox="1"/>
            <p:nvPr/>
          </p:nvSpPr>
          <p:spPr>
            <a:xfrm>
              <a:off x="4805943" y="5798674"/>
              <a:ext cx="33540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dirty="0">
                  <a:solidFill>
                    <a:schemeClr val="bg1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Подготовка системных техников и интеграторов, повышение квалификации</a:t>
              </a:r>
              <a:endPara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543E5E83-DFCA-456E-BAA1-499C6B9CD678}"/>
                </a:ext>
              </a:extLst>
            </p:cNvPr>
            <p:cNvSpPr txBox="1"/>
            <p:nvPr/>
          </p:nvSpPr>
          <p:spPr>
            <a:xfrm>
              <a:off x="4805943" y="5405492"/>
              <a:ext cx="23108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Обучение</a:t>
              </a:r>
              <a:r>
                <a:rPr lang="ru-RU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</a:t>
              </a:r>
            </a:p>
          </p:txBody>
        </p:sp>
      </p:grpSp>
      <p:sp>
        <p:nvSpPr>
          <p:cNvPr id="43" name="Прямоугольник: скругленные углы 42">
            <a:extLst>
              <a:ext uri="{FF2B5EF4-FFF2-40B4-BE49-F238E27FC236}">
                <a16:creationId xmlns:a16="http://schemas.microsoft.com/office/drawing/2014/main" id="{06F77B8D-5428-4D38-8197-D183469FF4B0}"/>
              </a:ext>
            </a:extLst>
          </p:cNvPr>
          <p:cNvSpPr/>
          <p:nvPr/>
        </p:nvSpPr>
        <p:spPr>
          <a:xfrm>
            <a:off x="8399366" y="702078"/>
            <a:ext cx="3480803" cy="5633051"/>
          </a:xfrm>
          <a:prstGeom prst="roundRect">
            <a:avLst>
              <a:gd name="adj" fmla="val 2094"/>
            </a:avLst>
          </a:prstGeom>
          <a:solidFill>
            <a:srgbClr val="75B4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27D0BB38-24D3-45F7-8B4E-AD670A920FD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121" r="29028"/>
          <a:stretch/>
        </p:blipFill>
        <p:spPr>
          <a:xfrm>
            <a:off x="0" y="6728791"/>
            <a:ext cx="12192000" cy="129208"/>
          </a:xfrm>
          <a:prstGeom prst="rect">
            <a:avLst/>
          </a:prstGeom>
        </p:spPr>
      </p:pic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9F5ADC25-5438-49A4-8A70-0A0C57C7F312}"/>
              </a:ext>
            </a:extLst>
          </p:cNvPr>
          <p:cNvGrpSpPr/>
          <p:nvPr/>
        </p:nvGrpSpPr>
        <p:grpSpPr>
          <a:xfrm>
            <a:off x="232142" y="692150"/>
            <a:ext cx="4252299" cy="5665182"/>
            <a:chOff x="254058" y="556993"/>
            <a:chExt cx="4252299" cy="5761529"/>
          </a:xfrm>
        </p:grpSpPr>
        <p:sp>
          <p:nvSpPr>
            <p:cNvPr id="28" name="Прямоугольник: скругленные углы 27">
              <a:extLst>
                <a:ext uri="{FF2B5EF4-FFF2-40B4-BE49-F238E27FC236}">
                  <a16:creationId xmlns:a16="http://schemas.microsoft.com/office/drawing/2014/main" id="{C989F831-BAD5-4204-A7C1-06F0D37B3503}"/>
                </a:ext>
              </a:extLst>
            </p:cNvPr>
            <p:cNvSpPr/>
            <p:nvPr/>
          </p:nvSpPr>
          <p:spPr>
            <a:xfrm>
              <a:off x="254058" y="556993"/>
              <a:ext cx="4252299" cy="5761529"/>
            </a:xfrm>
            <a:prstGeom prst="roundRect">
              <a:avLst>
                <a:gd name="adj" fmla="val 2542"/>
              </a:avLst>
            </a:prstGeom>
            <a:solidFill>
              <a:schemeClr val="bg1"/>
            </a:solidFill>
            <a:ln>
              <a:solidFill>
                <a:srgbClr val="588F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29" name="Рисунок 28">
              <a:extLst>
                <a:ext uri="{FF2B5EF4-FFF2-40B4-BE49-F238E27FC236}">
                  <a16:creationId xmlns:a16="http://schemas.microsoft.com/office/drawing/2014/main" id="{DCF2D8B8-93FF-4E68-BD02-477BEB367FB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9502"/>
            <a:stretch/>
          </p:blipFill>
          <p:spPr>
            <a:xfrm>
              <a:off x="2459425" y="684647"/>
              <a:ext cx="1909210" cy="2715170"/>
            </a:xfrm>
            <a:prstGeom prst="roundRect">
              <a:avLst>
                <a:gd name="adj" fmla="val 4768"/>
              </a:avLst>
            </a:prstGeom>
          </p:spPr>
        </p:pic>
        <p:pic>
          <p:nvPicPr>
            <p:cNvPr id="34" name="Рисунок 33">
              <a:extLst>
                <a:ext uri="{FF2B5EF4-FFF2-40B4-BE49-F238E27FC236}">
                  <a16:creationId xmlns:a16="http://schemas.microsoft.com/office/drawing/2014/main" id="{ED26C4EC-2517-42C4-B3B3-F4DE3265694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40000" contrast="-20000"/>
                      </a14:imgEffect>
                    </a14:imgLayer>
                  </a14:imgProps>
                </a:ext>
              </a:extLst>
            </a:blip>
            <a:srcRect l="9675" t="24547" r="64998" b="26844"/>
            <a:stretch/>
          </p:blipFill>
          <p:spPr>
            <a:xfrm>
              <a:off x="433149" y="684647"/>
              <a:ext cx="1898506" cy="2727191"/>
            </a:xfrm>
            <a:prstGeom prst="roundRect">
              <a:avLst>
                <a:gd name="adj" fmla="val 4768"/>
              </a:avLst>
            </a:prstGeom>
          </p:spPr>
        </p:pic>
        <p:pic>
          <p:nvPicPr>
            <p:cNvPr id="35" name="Рисунок 34">
              <a:extLst>
                <a:ext uri="{FF2B5EF4-FFF2-40B4-BE49-F238E27FC236}">
                  <a16:creationId xmlns:a16="http://schemas.microsoft.com/office/drawing/2014/main" id="{5FB259AA-FE89-48F7-8B7A-8A4DC35B2A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043" b="28495"/>
            <a:stretch/>
          </p:blipFill>
          <p:spPr>
            <a:xfrm>
              <a:off x="449625" y="3540807"/>
              <a:ext cx="1865553" cy="1482088"/>
            </a:xfrm>
            <a:prstGeom prst="roundRect">
              <a:avLst>
                <a:gd name="adj" fmla="val 4768"/>
              </a:avLst>
            </a:prstGeom>
          </p:spPr>
        </p:pic>
        <p:pic>
          <p:nvPicPr>
            <p:cNvPr id="40" name="Рисунок 39">
              <a:extLst>
                <a:ext uri="{FF2B5EF4-FFF2-40B4-BE49-F238E27FC236}">
                  <a16:creationId xmlns:a16="http://schemas.microsoft.com/office/drawing/2014/main" id="{0F0089E8-73E3-427A-A1AD-0F405A7377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31" r="10068" b="15331"/>
            <a:stretch/>
          </p:blipFill>
          <p:spPr>
            <a:xfrm>
              <a:off x="2450783" y="3540807"/>
              <a:ext cx="1909210" cy="1482088"/>
            </a:xfrm>
            <a:prstGeom prst="roundRect">
              <a:avLst>
                <a:gd name="adj" fmla="val 4768"/>
              </a:avLst>
            </a:prstGeom>
          </p:spPr>
        </p:pic>
        <p:pic>
          <p:nvPicPr>
            <p:cNvPr id="44" name="Рисунок 43">
              <a:extLst>
                <a:ext uri="{FF2B5EF4-FFF2-40B4-BE49-F238E27FC236}">
                  <a16:creationId xmlns:a16="http://schemas.microsoft.com/office/drawing/2014/main" id="{60871416-8361-4174-95FF-C9F9ACEF63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828" t="51836" r="-326" b="36460"/>
            <a:stretch/>
          </p:blipFill>
          <p:spPr>
            <a:xfrm>
              <a:off x="425784" y="5163885"/>
              <a:ext cx="3919353" cy="1011355"/>
            </a:xfrm>
            <a:prstGeom prst="roundRect">
              <a:avLst>
                <a:gd name="adj" fmla="val 4768"/>
              </a:avLst>
            </a:prstGeom>
          </p:spPr>
        </p:pic>
      </p:grpSp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D19E140F-BAE5-4667-9960-B182DD1E9B5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44" y="251739"/>
            <a:ext cx="1404430" cy="188673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4CFEF18D-FA7B-44D3-B165-3F2C01DA06F8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2199" y="2237449"/>
            <a:ext cx="1322814" cy="1227912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5B2EFF66-F059-472A-B5C2-B8B2BE0CF496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7874" y="4093123"/>
            <a:ext cx="1205706" cy="363663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B7CA81D7-C5E2-4791-98C0-30BD7C201668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7721" y="5275485"/>
            <a:ext cx="879904" cy="787171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6F5D5397-D487-40DC-93B2-5E0682D3395B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3823" y="1145927"/>
            <a:ext cx="611888" cy="695086"/>
          </a:xfrm>
          <a:prstGeom prst="rect">
            <a:avLst/>
          </a:prstGeom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F3B2190C-07DE-4082-B01E-882A6F7D2BF9}"/>
              </a:ext>
            </a:extLst>
          </p:cNvPr>
          <p:cNvSpPr txBox="1"/>
          <p:nvPr/>
        </p:nvSpPr>
        <p:spPr>
          <a:xfrm>
            <a:off x="2183461" y="135338"/>
            <a:ext cx="73944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22151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2024</a:t>
            </a:r>
          </a:p>
        </p:txBody>
      </p:sp>
    </p:spTree>
    <p:extLst>
      <p:ext uri="{BB962C8B-B14F-4D97-AF65-F5344CB8AC3E}">
        <p14:creationId xmlns:p14="http://schemas.microsoft.com/office/powerpoint/2010/main" val="38660389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A2D0A3F3-84E1-4D63-8D31-475F06CEB79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lum bright="70000" contrast="-70000"/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50171"/>
          <a:stretch/>
        </p:blipFill>
        <p:spPr>
          <a:xfrm>
            <a:off x="-1" y="0"/>
            <a:ext cx="8547101" cy="6858000"/>
          </a:xfrm>
          <a:prstGeom prst="rect">
            <a:avLst/>
          </a:prstGeom>
        </p:spPr>
      </p:pic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627F6917-4F91-4CBF-B643-20356C05757F}"/>
              </a:ext>
            </a:extLst>
          </p:cNvPr>
          <p:cNvSpPr/>
          <p:nvPr/>
        </p:nvSpPr>
        <p:spPr>
          <a:xfrm>
            <a:off x="516366" y="697553"/>
            <a:ext cx="7423039" cy="5642197"/>
          </a:xfrm>
          <a:prstGeom prst="roundRect">
            <a:avLst>
              <a:gd name="adj" fmla="val 1017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6740010-EAB9-44D1-9CAE-1D2FEF17391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121" r="29028"/>
          <a:stretch/>
        </p:blipFill>
        <p:spPr>
          <a:xfrm>
            <a:off x="0" y="6739549"/>
            <a:ext cx="12192000" cy="129208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66B405DA-3ADB-4D9D-BDD7-31BFAA2CE4E4}"/>
              </a:ext>
            </a:extLst>
          </p:cNvPr>
          <p:cNvSpPr txBox="1"/>
          <p:nvPr/>
        </p:nvSpPr>
        <p:spPr>
          <a:xfrm>
            <a:off x="4867579" y="5798670"/>
            <a:ext cx="32924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Подготовка системных техников и интеграторов, повышение квалификации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43E5E83-DFCA-456E-BAA1-499C6B9CD678}"/>
              </a:ext>
            </a:extLst>
          </p:cNvPr>
          <p:cNvSpPr txBox="1"/>
          <p:nvPr/>
        </p:nvSpPr>
        <p:spPr>
          <a:xfrm>
            <a:off x="4867579" y="5405488"/>
            <a:ext cx="22491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Обучение</a:t>
            </a: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60582436-C5FE-4462-A941-4FA68BA2B7D2}"/>
              </a:ext>
            </a:extLst>
          </p:cNvPr>
          <p:cNvGrpSpPr/>
          <p:nvPr/>
        </p:nvGrpSpPr>
        <p:grpSpPr>
          <a:xfrm>
            <a:off x="696419" y="859092"/>
            <a:ext cx="7128380" cy="5301355"/>
            <a:chOff x="448442" y="859092"/>
            <a:chExt cx="7405209" cy="5301355"/>
          </a:xfrm>
        </p:grpSpPr>
        <p:pic>
          <p:nvPicPr>
            <p:cNvPr id="33" name="Рисунок 32">
              <a:extLst>
                <a:ext uri="{FF2B5EF4-FFF2-40B4-BE49-F238E27FC236}">
                  <a16:creationId xmlns:a16="http://schemas.microsoft.com/office/drawing/2014/main" id="{A2F61B08-1231-481C-902B-4D952526BDF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3288" t="342" r="35022" b="-342"/>
            <a:stretch/>
          </p:blipFill>
          <p:spPr>
            <a:xfrm>
              <a:off x="448442" y="859092"/>
              <a:ext cx="2037989" cy="2628461"/>
            </a:xfrm>
            <a:prstGeom prst="rect">
              <a:avLst/>
            </a:prstGeom>
            <a:effectLst/>
          </p:spPr>
        </p:pic>
        <p:pic>
          <p:nvPicPr>
            <p:cNvPr id="41" name="Рисунок 40">
              <a:extLst>
                <a:ext uri="{FF2B5EF4-FFF2-40B4-BE49-F238E27FC236}">
                  <a16:creationId xmlns:a16="http://schemas.microsoft.com/office/drawing/2014/main" id="{173C2A52-7DD4-410B-945D-85834DE95A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753" t="322" r="11734" b="-322"/>
            <a:stretch/>
          </p:blipFill>
          <p:spPr>
            <a:xfrm>
              <a:off x="2670846" y="859092"/>
              <a:ext cx="2037989" cy="2628461"/>
            </a:xfrm>
            <a:prstGeom prst="rect">
              <a:avLst/>
            </a:prstGeom>
          </p:spPr>
        </p:pic>
        <p:pic>
          <p:nvPicPr>
            <p:cNvPr id="42" name="Рисунок 41">
              <a:extLst>
                <a:ext uri="{FF2B5EF4-FFF2-40B4-BE49-F238E27FC236}">
                  <a16:creationId xmlns:a16="http://schemas.microsoft.com/office/drawing/2014/main" id="{B9578F0A-ECC2-4F94-BF3F-ED8B91BE3A5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t="1617" b="1617"/>
            <a:stretch>
              <a:fillRect/>
            </a:stretch>
          </p:blipFill>
          <p:spPr>
            <a:xfrm>
              <a:off x="2696281" y="3649092"/>
              <a:ext cx="2012554" cy="2505916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44" name="Рисунок 43">
              <a:extLst>
                <a:ext uri="{FF2B5EF4-FFF2-40B4-BE49-F238E27FC236}">
                  <a16:creationId xmlns:a16="http://schemas.microsoft.com/office/drawing/2014/main" id="{B6FAE451-2516-443F-967B-96B1D6B9058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t="7009" b="7009"/>
            <a:stretch>
              <a:fillRect/>
            </a:stretch>
          </p:blipFill>
          <p:spPr>
            <a:xfrm>
              <a:off x="470615" y="3654531"/>
              <a:ext cx="2015816" cy="2505916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24E5FFC0-3BEF-4E7E-8A98-D8195972266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93250" y="859093"/>
              <a:ext cx="2960401" cy="5295916"/>
            </a:xfrm>
            <a:prstGeom prst="rect">
              <a:avLst/>
            </a:prstGeom>
          </p:spPr>
        </p:pic>
      </p:grp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56797BA2-AF3C-4BFC-8013-090A65DF27A1}"/>
              </a:ext>
            </a:extLst>
          </p:cNvPr>
          <p:cNvGrpSpPr/>
          <p:nvPr/>
        </p:nvGrpSpPr>
        <p:grpSpPr>
          <a:xfrm>
            <a:off x="8240742" y="697552"/>
            <a:ext cx="3292446" cy="5642197"/>
            <a:chOff x="8116927" y="697552"/>
            <a:chExt cx="3292446" cy="5642197"/>
          </a:xfrm>
        </p:grpSpPr>
        <p:sp>
          <p:nvSpPr>
            <p:cNvPr id="17" name="Прямоугольник: скругленные углы 16">
              <a:extLst>
                <a:ext uri="{FF2B5EF4-FFF2-40B4-BE49-F238E27FC236}">
                  <a16:creationId xmlns:a16="http://schemas.microsoft.com/office/drawing/2014/main" id="{2930233A-E1BF-4AF3-86CA-338D53B083C1}"/>
                </a:ext>
              </a:extLst>
            </p:cNvPr>
            <p:cNvSpPr/>
            <p:nvPr/>
          </p:nvSpPr>
          <p:spPr>
            <a:xfrm>
              <a:off x="8116927" y="697552"/>
              <a:ext cx="3292446" cy="5642197"/>
            </a:xfrm>
            <a:prstGeom prst="roundRect">
              <a:avLst>
                <a:gd name="adj" fmla="val 976"/>
              </a:avLst>
            </a:prstGeom>
            <a:solidFill>
              <a:srgbClr val="75B4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A6AC295-EF61-4B9B-8EFF-F3B29D6D912C}"/>
                </a:ext>
              </a:extLst>
            </p:cNvPr>
            <p:cNvSpPr txBox="1"/>
            <p:nvPr/>
          </p:nvSpPr>
          <p:spPr>
            <a:xfrm>
              <a:off x="8311958" y="926500"/>
              <a:ext cx="2845497" cy="523219"/>
            </a:xfrm>
            <a:prstGeom prst="rect">
              <a:avLst/>
            </a:prstGeom>
            <a:solidFill>
              <a:srgbClr val="75B445"/>
            </a:solidFill>
          </p:spPr>
          <p:txBody>
            <a:bodyPr wrap="square" rtlCol="0">
              <a:spAutoFit/>
            </a:bodyPr>
            <a:lstStyle/>
            <a:p>
              <a:r>
                <a:rPr lang="ru-RU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Производство 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4EDEFE8-2C7E-4705-879E-3591585FA0DB}"/>
                </a:ext>
              </a:extLst>
            </p:cNvPr>
            <p:cNvSpPr txBox="1"/>
            <p:nvPr/>
          </p:nvSpPr>
          <p:spPr>
            <a:xfrm>
              <a:off x="8331957" y="1587910"/>
              <a:ext cx="3077416" cy="2246769"/>
            </a:xfrm>
            <a:prstGeom prst="rect">
              <a:avLst/>
            </a:prstGeom>
            <a:solidFill>
              <a:srgbClr val="75B445"/>
            </a:solidFill>
          </p:spPr>
          <p:txBody>
            <a:bodyPr wrap="square" rtlCol="0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ru-RU" sz="2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Собственное конструкторское бюро и производство профессиональных акустических систем «Аврора»</a:t>
              </a:r>
              <a:r>
                <a:rPr lang="en-US" sz="2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на территории г. Москвы</a:t>
              </a:r>
            </a:p>
          </p:txBody>
        </p:sp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D4C33B92-56CA-4EC3-9A86-E7327C0F997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16213" y="4088212"/>
              <a:ext cx="1916429" cy="1778941"/>
            </a:xfrm>
            <a:prstGeom prst="rect">
              <a:avLst/>
            </a:prstGeom>
            <a:effectLst/>
          </p:spPr>
        </p:pic>
      </p:grp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4291E86C-BABD-4480-9EF0-325EBE2AEDB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44" y="251739"/>
            <a:ext cx="1404430" cy="188673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448C2D66-6FA5-4764-AA16-D1A052AE4B75}"/>
              </a:ext>
            </a:extLst>
          </p:cNvPr>
          <p:cNvSpPr txBox="1"/>
          <p:nvPr/>
        </p:nvSpPr>
        <p:spPr>
          <a:xfrm>
            <a:off x="2183461" y="135338"/>
            <a:ext cx="73944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22151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История продолжается …</a:t>
            </a:r>
          </a:p>
        </p:txBody>
      </p:sp>
    </p:spTree>
    <p:extLst>
      <p:ext uri="{BB962C8B-B14F-4D97-AF65-F5344CB8AC3E}">
        <p14:creationId xmlns:p14="http://schemas.microsoft.com/office/powerpoint/2010/main" val="39826737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E98BC652-BC93-4813-8932-EF0D27F8BB0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lum bright="70000" contrast="-70000"/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977"/>
          <a:stretch/>
        </p:blipFill>
        <p:spPr>
          <a:xfrm>
            <a:off x="-11030" y="0"/>
            <a:ext cx="5321300" cy="6858000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3E2BC2C7-3690-486B-96A8-28AE7FD6859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121" r="29028"/>
          <a:stretch/>
        </p:blipFill>
        <p:spPr>
          <a:xfrm>
            <a:off x="0" y="6728792"/>
            <a:ext cx="12192000" cy="129208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2731348C-7708-4D94-9CA3-ECC91162AE8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3328" y="504670"/>
            <a:ext cx="5682456" cy="5179646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EBC5DFA0-5223-4037-98B7-8A399DD64D1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44" y="251739"/>
            <a:ext cx="1404430" cy="188673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BED947FF-D463-444B-8C94-A93C6F726D34}"/>
              </a:ext>
            </a:extLst>
          </p:cNvPr>
          <p:cNvSpPr txBox="1"/>
          <p:nvPr/>
        </p:nvSpPr>
        <p:spPr>
          <a:xfrm>
            <a:off x="2183461" y="135338"/>
            <a:ext cx="73944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22151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... с 2024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73CACA7-010B-6AB3-9337-B0219296E5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43062" y="3429000"/>
            <a:ext cx="2033591" cy="20335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77AD423-FE29-364B-A00D-D6A163C2D13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52959"/>
          <a:stretch/>
        </p:blipFill>
        <p:spPr>
          <a:xfrm>
            <a:off x="1872959" y="3872423"/>
            <a:ext cx="1432844" cy="14103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9BB56BB1-1204-923F-D1CD-3CF67928C842}"/>
              </a:ext>
            </a:extLst>
          </p:cNvPr>
          <p:cNvSpPr txBox="1"/>
          <p:nvPr/>
        </p:nvSpPr>
        <p:spPr>
          <a:xfrm>
            <a:off x="4093189" y="3790498"/>
            <a:ext cx="92665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АСБ 18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9F9AD16-8DEC-162D-AC04-5755D51362AF}"/>
              </a:ext>
            </a:extLst>
          </p:cNvPr>
          <p:cNvSpPr txBox="1"/>
          <p:nvPr/>
        </p:nvSpPr>
        <p:spPr>
          <a:xfrm>
            <a:off x="5288303" y="3409532"/>
            <a:ext cx="104937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АСБ 212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821562-A30D-60A2-19B4-EE20F961F281}"/>
              </a:ext>
            </a:extLst>
          </p:cNvPr>
          <p:cNvSpPr txBox="1"/>
          <p:nvPr/>
        </p:nvSpPr>
        <p:spPr>
          <a:xfrm>
            <a:off x="1551496" y="3324894"/>
            <a:ext cx="189589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>
                <a:solidFill>
                  <a:srgbClr val="3435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АВРОРА ВЕГА</a:t>
            </a:r>
          </a:p>
          <a:p>
            <a:r>
              <a:rPr lang="ru-RU" sz="1100" b="1" dirty="0">
                <a:solidFill>
                  <a:srgbClr val="3435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Коаксиальные системы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4BE064-740F-579A-5336-410906F154AA}"/>
              </a:ext>
            </a:extLst>
          </p:cNvPr>
          <p:cNvSpPr txBox="1"/>
          <p:nvPr/>
        </p:nvSpPr>
        <p:spPr>
          <a:xfrm>
            <a:off x="4043062" y="3213556"/>
            <a:ext cx="1110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>
                <a:solidFill>
                  <a:srgbClr val="3435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АВРОРА</a:t>
            </a:r>
          </a:p>
          <a:p>
            <a:r>
              <a:rPr lang="ru-RU" sz="1100" b="1" dirty="0">
                <a:solidFill>
                  <a:srgbClr val="3435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Сабвуферы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10ACFE2-5159-37EE-219F-0B9F1DA0924B}"/>
              </a:ext>
            </a:extLst>
          </p:cNvPr>
          <p:cNvSpPr txBox="1"/>
          <p:nvPr/>
        </p:nvSpPr>
        <p:spPr>
          <a:xfrm>
            <a:off x="1587887" y="4108087"/>
            <a:ext cx="92665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ВЕГА С8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0965B6E-5FFD-AD69-2D11-C4EC4D9200A8}"/>
              </a:ext>
            </a:extLst>
          </p:cNvPr>
          <p:cNvSpPr txBox="1"/>
          <p:nvPr/>
        </p:nvSpPr>
        <p:spPr>
          <a:xfrm>
            <a:off x="2406171" y="3911751"/>
            <a:ext cx="92665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ВЕГА С12</a:t>
            </a: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B1FC03A5-1C1B-7C2F-F1BD-A8064154F7C3}"/>
              </a:ext>
            </a:extLst>
          </p:cNvPr>
          <p:cNvGrpSpPr/>
          <p:nvPr/>
        </p:nvGrpSpPr>
        <p:grpSpPr>
          <a:xfrm>
            <a:off x="8125262" y="1510391"/>
            <a:ext cx="5571224" cy="4059892"/>
            <a:chOff x="6096385" y="1704024"/>
            <a:chExt cx="4723610" cy="3428935"/>
          </a:xfrm>
        </p:grpSpPr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A0D181A6-B683-DCB8-C425-5207E965D7A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096385" y="1704024"/>
              <a:ext cx="3428935" cy="342893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9E30E74-2ADF-A6BB-2F10-C82D2DC516FF}"/>
                </a:ext>
              </a:extLst>
            </p:cNvPr>
            <p:cNvSpPr txBox="1"/>
            <p:nvPr/>
          </p:nvSpPr>
          <p:spPr>
            <a:xfrm>
              <a:off x="7918169" y="2758579"/>
              <a:ext cx="183701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100" dirty="0">
                  <a:latin typeface="Arial" panose="020B0604020202020204" pitchFamily="34" charset="0"/>
                  <a:cs typeface="Arial" panose="020B0604020202020204" pitchFamily="34" charset="0"/>
                </a:rPr>
                <a:t>СПИКА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435E79C-FEF8-6BFE-31B3-79581B9B1F94}"/>
                </a:ext>
              </a:extLst>
            </p:cNvPr>
            <p:cNvSpPr txBox="1"/>
            <p:nvPr/>
          </p:nvSpPr>
          <p:spPr>
            <a:xfrm>
              <a:off x="7921362" y="2405237"/>
              <a:ext cx="2898633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100" b="1" dirty="0">
                  <a:solidFill>
                    <a:srgbClr val="34356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АВРОРА</a:t>
              </a:r>
            </a:p>
            <a:p>
              <a:r>
                <a:rPr lang="ru-RU" sz="1100" b="1" dirty="0">
                  <a:solidFill>
                    <a:srgbClr val="34356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Коллинеарная система</a:t>
              </a:r>
            </a:p>
          </p:txBody>
        </p:sp>
      </p:grp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BFA6A418-12A6-993F-73FA-E6C135A5AECE}"/>
              </a:ext>
            </a:extLst>
          </p:cNvPr>
          <p:cNvGrpSpPr/>
          <p:nvPr/>
        </p:nvGrpSpPr>
        <p:grpSpPr>
          <a:xfrm>
            <a:off x="6425338" y="2680397"/>
            <a:ext cx="2932163" cy="3372244"/>
            <a:chOff x="6841350" y="2924384"/>
            <a:chExt cx="2410903" cy="2683222"/>
          </a:xfrm>
        </p:grpSpPr>
        <p:grpSp>
          <p:nvGrpSpPr>
            <p:cNvPr id="5" name="Группа 4">
              <a:extLst>
                <a:ext uri="{FF2B5EF4-FFF2-40B4-BE49-F238E27FC236}">
                  <a16:creationId xmlns:a16="http://schemas.microsoft.com/office/drawing/2014/main" id="{6B4AFB42-7410-576B-FED6-26E5C8ADEAAE}"/>
                </a:ext>
              </a:extLst>
            </p:cNvPr>
            <p:cNvGrpSpPr/>
            <p:nvPr/>
          </p:nvGrpSpPr>
          <p:grpSpPr>
            <a:xfrm>
              <a:off x="7068748" y="2924384"/>
              <a:ext cx="2183505" cy="635421"/>
              <a:chOff x="9744073" y="2915440"/>
              <a:chExt cx="2183505" cy="635421"/>
            </a:xfrm>
          </p:grpSpPr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5F873E5-3B94-5F44-07D2-F6FD4E8A1E33}"/>
                  </a:ext>
                </a:extLst>
              </p:cNvPr>
              <p:cNvSpPr txBox="1"/>
              <p:nvPr/>
            </p:nvSpPr>
            <p:spPr>
              <a:xfrm>
                <a:off x="9744073" y="2915440"/>
                <a:ext cx="1671926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100" b="1" dirty="0">
                    <a:solidFill>
                      <a:srgbClr val="34356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АВРОРА</a:t>
                </a:r>
              </a:p>
              <a:p>
                <a:r>
                  <a:rPr lang="ru-RU" sz="1100" b="1" dirty="0">
                    <a:solidFill>
                      <a:srgbClr val="34356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Линейный массив</a:t>
                </a: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15C7058-E55C-9969-BA22-12803B367B98}"/>
                  </a:ext>
                </a:extLst>
              </p:cNvPr>
              <p:cNvSpPr txBox="1"/>
              <p:nvPr/>
            </p:nvSpPr>
            <p:spPr>
              <a:xfrm>
                <a:off x="9748129" y="3289251"/>
                <a:ext cx="2179449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100" dirty="0">
                    <a:latin typeface="Arial" panose="020B0604020202020204" pitchFamily="34" charset="0"/>
                    <a:cs typeface="Arial" panose="020B0604020202020204" pitchFamily="34" charset="0"/>
                  </a:rPr>
                  <a:t>МИРА</a:t>
                </a:r>
              </a:p>
            </p:txBody>
          </p:sp>
        </p:grpSp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2AB39AC7-C4A0-25F2-0651-846EC469AF9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contras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841350" y="3436713"/>
              <a:ext cx="2170893" cy="217089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5667454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A7F05FCA-B5F6-40EF-B62C-7D06E0147FD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lum bright="70000" contrast="-70000"/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977"/>
          <a:stretch/>
        </p:blipFill>
        <p:spPr>
          <a:xfrm>
            <a:off x="0" y="0"/>
            <a:ext cx="5321300" cy="6858000"/>
          </a:xfrm>
          <a:prstGeom prst="rect">
            <a:avLst/>
          </a:prstGeom>
        </p:spPr>
      </p:pic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627F6917-4F91-4CBF-B643-20356C05757F}"/>
              </a:ext>
            </a:extLst>
          </p:cNvPr>
          <p:cNvSpPr/>
          <p:nvPr/>
        </p:nvSpPr>
        <p:spPr>
          <a:xfrm>
            <a:off x="516366" y="697553"/>
            <a:ext cx="11263258" cy="5323835"/>
          </a:xfrm>
          <a:prstGeom prst="roundRect">
            <a:avLst>
              <a:gd name="adj" fmla="val 1017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9E81588B-F2E9-4436-9B38-8646B8BDEF2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121" r="29028"/>
          <a:stretch/>
        </p:blipFill>
        <p:spPr>
          <a:xfrm>
            <a:off x="0" y="6750307"/>
            <a:ext cx="12192000" cy="129208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D9F5694-058C-49CD-A5FC-EE57C2DDC7F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67" b="4216"/>
          <a:stretch/>
        </p:blipFill>
        <p:spPr>
          <a:xfrm>
            <a:off x="5514073" y="843793"/>
            <a:ext cx="6106023" cy="5092484"/>
          </a:xfrm>
          <a:prstGeom prst="roundRect">
            <a:avLst>
              <a:gd name="adj" fmla="val 1787"/>
            </a:avLst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4CB06A4-443A-4DF9-9DCA-CDE770DC1791}"/>
              </a:ext>
            </a:extLst>
          </p:cNvPr>
          <p:cNvSpPr txBox="1"/>
          <p:nvPr/>
        </p:nvSpPr>
        <p:spPr>
          <a:xfrm>
            <a:off x="5463916" y="6001345"/>
            <a:ext cx="2507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НТЦ «НОВАТЭК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Тюмень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2" descr="В комплексе «Лужники» продолжается масштабная реконструкция — по соседству с новым теннисным центром сегодня открылся универсальный спортивный зал «Дружба». Он был закрыт на реконструкцию с 2017 года.-3">
            <a:extLst>
              <a:ext uri="{FF2B5EF4-FFF2-40B4-BE49-F238E27FC236}">
                <a16:creationId xmlns:a16="http://schemas.microsoft.com/office/drawing/2014/main" id="{F7108FAF-5541-4E41-AC48-0E8DDC0838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52" r="48423" b="7650"/>
          <a:stretch/>
        </p:blipFill>
        <p:spPr bwMode="auto">
          <a:xfrm>
            <a:off x="3092785" y="843791"/>
            <a:ext cx="2228516" cy="5092485"/>
          </a:xfrm>
          <a:prstGeom prst="roundRect">
            <a:avLst>
              <a:gd name="adj" fmla="val 3718"/>
            </a:avLst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99D680B-9A87-411E-BCBE-90E35D11443E}"/>
              </a:ext>
            </a:extLst>
          </p:cNvPr>
          <p:cNvSpPr txBox="1"/>
          <p:nvPr/>
        </p:nvSpPr>
        <p:spPr>
          <a:xfrm>
            <a:off x="3037808" y="5981302"/>
            <a:ext cx="22491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Лужники «Дружба»</a:t>
            </a: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Москва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5C954E48-8346-4BEB-B0FF-E8FEB8429D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93" r="38815" b="3913"/>
          <a:stretch/>
        </p:blipFill>
        <p:spPr bwMode="auto">
          <a:xfrm>
            <a:off x="666987" y="843791"/>
            <a:ext cx="2249166" cy="5092485"/>
          </a:xfrm>
          <a:prstGeom prst="roundRect">
            <a:avLst>
              <a:gd name="adj" fmla="val 3718"/>
            </a:avLst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A0F091B2-CEC9-49D7-9F91-A26D23BCFE42}"/>
              </a:ext>
            </a:extLst>
          </p:cNvPr>
          <p:cNvSpPr txBox="1"/>
          <p:nvPr/>
        </p:nvSpPr>
        <p:spPr>
          <a:xfrm>
            <a:off x="650443" y="6005563"/>
            <a:ext cx="21945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ЦЦИ </a:t>
            </a:r>
            <a:r>
              <a:rPr lang="ru-RU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Artplay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 Media </a:t>
            </a: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Казань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A14EFD72-62BB-4CF2-9CA8-787326EEC09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44" y="251739"/>
            <a:ext cx="1404430" cy="188673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0A9F87BA-0D66-48E3-BED2-B9B559A1447F}"/>
              </a:ext>
            </a:extLst>
          </p:cNvPr>
          <p:cNvSpPr txBox="1"/>
          <p:nvPr/>
        </p:nvSpPr>
        <p:spPr>
          <a:xfrm>
            <a:off x="2183461" y="135338"/>
            <a:ext cx="73944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22151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История продолжается …</a:t>
            </a:r>
          </a:p>
        </p:txBody>
      </p:sp>
    </p:spTree>
    <p:extLst>
      <p:ext uri="{BB962C8B-B14F-4D97-AF65-F5344CB8AC3E}">
        <p14:creationId xmlns:p14="http://schemas.microsoft.com/office/powerpoint/2010/main" val="96488419"/>
      </p:ext>
    </p:extLst>
  </p:cSld>
  <p:clrMapOvr>
    <a:masterClrMapping/>
  </p:clrMapOvr>
  <p:transition spd="slow">
    <p:randomBar dir="vert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A7F05FCA-B5F6-40EF-B62C-7D06E0147FD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lum bright="70000" contrast="-70000"/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977"/>
          <a:stretch/>
        </p:blipFill>
        <p:spPr>
          <a:xfrm>
            <a:off x="0" y="0"/>
            <a:ext cx="5321300" cy="6858000"/>
          </a:xfrm>
          <a:prstGeom prst="rect">
            <a:avLst/>
          </a:prstGeom>
        </p:spPr>
      </p:pic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627F6917-4F91-4CBF-B643-20356C05757F}"/>
              </a:ext>
            </a:extLst>
          </p:cNvPr>
          <p:cNvSpPr/>
          <p:nvPr/>
        </p:nvSpPr>
        <p:spPr>
          <a:xfrm>
            <a:off x="516366" y="697553"/>
            <a:ext cx="11263258" cy="5323835"/>
          </a:xfrm>
          <a:prstGeom prst="roundRect">
            <a:avLst>
              <a:gd name="adj" fmla="val 1017"/>
            </a:avLst>
          </a:prstGeom>
          <a:solidFill>
            <a:schemeClr val="bg1"/>
          </a:solidFill>
          <a:ln>
            <a:solidFill>
              <a:srgbClr val="588F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9E81588B-F2E9-4436-9B38-8646B8BDEF2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121" r="29028"/>
          <a:stretch/>
        </p:blipFill>
        <p:spPr>
          <a:xfrm>
            <a:off x="0" y="6750307"/>
            <a:ext cx="12192000" cy="12920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4CB06A4-443A-4DF9-9DCA-CDE770DC1791}"/>
              </a:ext>
            </a:extLst>
          </p:cNvPr>
          <p:cNvSpPr txBox="1"/>
          <p:nvPr/>
        </p:nvSpPr>
        <p:spPr>
          <a:xfrm>
            <a:off x="5463916" y="6001345"/>
            <a:ext cx="56164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Дачный клуб «Тинькофф</a:t>
            </a: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территория фестиваля «Дикая Мята»</a:t>
            </a:r>
          </a:p>
          <a:p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0F091B2-CEC9-49D7-9F91-A26D23BCFE42}"/>
              </a:ext>
            </a:extLst>
          </p:cNvPr>
          <p:cNvSpPr txBox="1"/>
          <p:nvPr/>
        </p:nvSpPr>
        <p:spPr>
          <a:xfrm>
            <a:off x="650442" y="6005563"/>
            <a:ext cx="29309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Прокат в Нижнем Новгороде и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Иркутске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A14EFD72-62BB-4CF2-9CA8-787326EEC09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44" y="251739"/>
            <a:ext cx="1404430" cy="188673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0A9F87BA-0D66-48E3-BED2-B9B559A1447F}"/>
              </a:ext>
            </a:extLst>
          </p:cNvPr>
          <p:cNvSpPr txBox="1"/>
          <p:nvPr/>
        </p:nvSpPr>
        <p:spPr>
          <a:xfrm>
            <a:off x="2183461" y="135338"/>
            <a:ext cx="73944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22151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История продолжается …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395FA60-902B-49C0-87D3-864688E6506E}"/>
              </a:ext>
            </a:extLst>
          </p:cNvPr>
          <p:cNvSpPr txBox="1"/>
          <p:nvPr/>
        </p:nvSpPr>
        <p:spPr>
          <a:xfrm>
            <a:off x="6314739" y="2291379"/>
            <a:ext cx="4507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Дикая </a:t>
            </a:r>
            <a:r>
              <a:rPr lang="ru-RU" dirty="0" err="1"/>
              <a:t>мятка</a:t>
            </a:r>
            <a:endParaRPr lang="en-US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BDC2FA2-ABA7-460F-AF21-24B151C4D89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9229"/>
          <a:stretch/>
        </p:blipFill>
        <p:spPr>
          <a:xfrm>
            <a:off x="5454902" y="819734"/>
            <a:ext cx="6220732" cy="5138478"/>
          </a:xfrm>
          <a:prstGeom prst="roundRect">
            <a:avLst>
              <a:gd name="adj" fmla="val 2043"/>
            </a:avLst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8B356713-8564-41DB-B492-CEE42DF9F3E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5" t="578" r="35573" b="-578"/>
          <a:stretch/>
        </p:blipFill>
        <p:spPr>
          <a:xfrm>
            <a:off x="650443" y="831763"/>
            <a:ext cx="4636531" cy="5149540"/>
          </a:xfrm>
          <a:prstGeom prst="roundRect">
            <a:avLst>
              <a:gd name="adj" fmla="val 2096"/>
            </a:avLst>
          </a:prstGeom>
        </p:spPr>
      </p:pic>
    </p:spTree>
    <p:extLst>
      <p:ext uri="{BB962C8B-B14F-4D97-AF65-F5344CB8AC3E}">
        <p14:creationId xmlns:p14="http://schemas.microsoft.com/office/powerpoint/2010/main" val="1329233946"/>
      </p:ext>
    </p:extLst>
  </p:cSld>
  <p:clrMapOvr>
    <a:masterClrMapping/>
  </p:clrMapOvr>
  <p:transition spd="slow">
    <p:randomBar dir="vert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E2C40E1-0007-4BE5-9914-BB482398A15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lum bright="70000" contrast="-70000"/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50171"/>
          <a:stretch/>
        </p:blipFill>
        <p:spPr>
          <a:xfrm>
            <a:off x="-1" y="0"/>
            <a:ext cx="8547101" cy="68580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DD8B481-C5E2-4E0E-91A7-32A51CDB74E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121" r="29028"/>
          <a:stretch/>
        </p:blipFill>
        <p:spPr>
          <a:xfrm>
            <a:off x="0" y="6739549"/>
            <a:ext cx="12192000" cy="129208"/>
          </a:xfrm>
          <a:prstGeom prst="rect">
            <a:avLst/>
          </a:prstGeom>
        </p:spPr>
      </p:pic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1A4A66FF-761B-41C6-ABCB-017306D8FCAD}"/>
              </a:ext>
            </a:extLst>
          </p:cNvPr>
          <p:cNvGrpSpPr/>
          <p:nvPr/>
        </p:nvGrpSpPr>
        <p:grpSpPr>
          <a:xfrm>
            <a:off x="476216" y="692150"/>
            <a:ext cx="3292445" cy="5298560"/>
            <a:chOff x="1469638" y="687581"/>
            <a:chExt cx="3292445" cy="5298560"/>
          </a:xfrm>
        </p:grpSpPr>
        <p:sp>
          <p:nvSpPr>
            <p:cNvPr id="14" name="Прямоугольник: скругленные углы 13">
              <a:extLst>
                <a:ext uri="{FF2B5EF4-FFF2-40B4-BE49-F238E27FC236}">
                  <a16:creationId xmlns:a16="http://schemas.microsoft.com/office/drawing/2014/main" id="{12FFA91E-E355-4726-8FAE-BA9CAC30116D}"/>
                </a:ext>
              </a:extLst>
            </p:cNvPr>
            <p:cNvSpPr/>
            <p:nvPr/>
          </p:nvSpPr>
          <p:spPr>
            <a:xfrm>
              <a:off x="1469638" y="687581"/>
              <a:ext cx="3292445" cy="5298560"/>
            </a:xfrm>
            <a:prstGeom prst="roundRect">
              <a:avLst>
                <a:gd name="adj" fmla="val 3355"/>
              </a:avLst>
            </a:prstGeom>
            <a:solidFill>
              <a:srgbClr val="75B4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6450CD4E-E70D-41F1-8FBF-A7C8F447B00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519" t="909" r="22529" b="1251"/>
            <a:stretch/>
          </p:blipFill>
          <p:spPr>
            <a:xfrm>
              <a:off x="1541295" y="751839"/>
              <a:ext cx="3121963" cy="5156712"/>
            </a:xfrm>
            <a:prstGeom prst="roundRect">
              <a:avLst>
                <a:gd name="adj" fmla="val 2729"/>
              </a:avLst>
            </a:prstGeom>
          </p:spPr>
        </p:pic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9F4E7E72-54D4-44F7-9FD6-5440803FC7E5}"/>
              </a:ext>
            </a:extLst>
          </p:cNvPr>
          <p:cNvSpPr txBox="1"/>
          <p:nvPr/>
        </p:nvSpPr>
        <p:spPr>
          <a:xfrm>
            <a:off x="476216" y="6134297"/>
            <a:ext cx="32924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Магазин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Dr.Head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Москва, Новый Арбат, 16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71BA74D-4605-45D3-A2CE-4D1E8FB2A8AB}"/>
              </a:ext>
            </a:extLst>
          </p:cNvPr>
          <p:cNvSpPr txBox="1"/>
          <p:nvPr/>
        </p:nvSpPr>
        <p:spPr>
          <a:xfrm>
            <a:off x="3894458" y="6154617"/>
            <a:ext cx="32924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Casa Ricca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Expo </a:t>
            </a:r>
          </a:p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Москва, Рублевское шоссе, 52</a:t>
            </a: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B92E9CF5-440E-4A9F-96B1-09C7E79036C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44" y="251739"/>
            <a:ext cx="1404430" cy="188673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5C9E2A8A-73F2-4313-A24F-97EF932586AC}"/>
              </a:ext>
            </a:extLst>
          </p:cNvPr>
          <p:cNvSpPr txBox="1"/>
          <p:nvPr/>
        </p:nvSpPr>
        <p:spPr>
          <a:xfrm>
            <a:off x="2183461" y="135338"/>
            <a:ext cx="73944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22151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Самое сложное и интересное в </a:t>
            </a:r>
            <a:r>
              <a:rPr lang="ru-RU" b="1" dirty="0" err="1">
                <a:solidFill>
                  <a:srgbClr val="22151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переди</a:t>
            </a:r>
            <a:endParaRPr lang="ru-RU" b="1" dirty="0">
              <a:solidFill>
                <a:srgbClr val="22151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9E77528-C0D6-4B90-8D9F-3FF24DA207CC}"/>
              </a:ext>
            </a:extLst>
          </p:cNvPr>
          <p:cNvSpPr txBox="1"/>
          <p:nvPr/>
        </p:nvSpPr>
        <p:spPr>
          <a:xfrm>
            <a:off x="7307283" y="949913"/>
            <a:ext cx="45687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800" b="1" dirty="0" err="1">
                <a:solidFill>
                  <a:srgbClr val="22151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Демозалы</a:t>
            </a:r>
            <a:endParaRPr lang="ru-RU" sz="2800" b="1" dirty="0">
              <a:solidFill>
                <a:srgbClr val="22151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ru-RU" sz="2800" b="1" dirty="0">
                <a:solidFill>
                  <a:srgbClr val="22151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партнеров  </a:t>
            </a: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F305D7B4-AD61-4EA2-BB9A-FFA0A553715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6000" y="4066348"/>
            <a:ext cx="4335580" cy="395194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DD0F12B-6BF6-4695-8E63-E0C6418302AF}"/>
              </a:ext>
            </a:extLst>
          </p:cNvPr>
          <p:cNvSpPr txBox="1"/>
          <p:nvPr/>
        </p:nvSpPr>
        <p:spPr>
          <a:xfrm>
            <a:off x="7663120" y="2782643"/>
            <a:ext cx="3357384" cy="3295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ru-RU" b="0" i="0" dirty="0">
                <a:solidFill>
                  <a:srgbClr val="1A1A1A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Партнерская программа дает нашим партнерам возможность повысить качество</a:t>
            </a:r>
          </a:p>
          <a:p>
            <a:pPr algn="l">
              <a:lnSpc>
                <a:spcPct val="130000"/>
              </a:lnSpc>
            </a:pPr>
            <a:r>
              <a:rPr lang="ru-RU" b="0" i="0" dirty="0">
                <a:solidFill>
                  <a:srgbClr val="1A1A1A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проектов в области импортозамещения и улучшить конкурентоспособность на рынке</a:t>
            </a: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3D68C181-CCAD-4C88-9E2B-A56307D1BEAA}"/>
              </a:ext>
            </a:extLst>
          </p:cNvPr>
          <p:cNvGrpSpPr/>
          <p:nvPr/>
        </p:nvGrpSpPr>
        <p:grpSpPr>
          <a:xfrm>
            <a:off x="3894458" y="692150"/>
            <a:ext cx="3357384" cy="5318880"/>
            <a:chOff x="183293" y="798111"/>
            <a:chExt cx="3292446" cy="5237472"/>
          </a:xfrm>
        </p:grpSpPr>
        <p:sp>
          <p:nvSpPr>
            <p:cNvPr id="18" name="Прямоугольник: скругленные углы 17">
              <a:extLst>
                <a:ext uri="{FF2B5EF4-FFF2-40B4-BE49-F238E27FC236}">
                  <a16:creationId xmlns:a16="http://schemas.microsoft.com/office/drawing/2014/main" id="{FD44B3B9-917A-4747-BC83-18E9F405A6DA}"/>
                </a:ext>
              </a:extLst>
            </p:cNvPr>
            <p:cNvSpPr/>
            <p:nvPr/>
          </p:nvSpPr>
          <p:spPr>
            <a:xfrm>
              <a:off x="183293" y="798111"/>
              <a:ext cx="3292446" cy="5237472"/>
            </a:xfrm>
            <a:prstGeom prst="roundRect">
              <a:avLst>
                <a:gd name="adj" fmla="val 2657"/>
              </a:avLst>
            </a:prstGeom>
            <a:solidFill>
              <a:srgbClr val="75B4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39408654-5984-48A7-A0F2-8C0DFEC3B34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51780" r="13974"/>
            <a:stretch/>
          </p:blipFill>
          <p:spPr>
            <a:xfrm>
              <a:off x="237316" y="861385"/>
              <a:ext cx="3174923" cy="5112572"/>
            </a:xfrm>
            <a:prstGeom prst="roundRect">
              <a:avLst>
                <a:gd name="adj" fmla="val 1867"/>
              </a:avLst>
            </a:prstGeom>
          </p:spPr>
        </p:pic>
      </p:grpSp>
    </p:spTree>
    <p:extLst>
      <p:ext uri="{BB962C8B-B14F-4D97-AF65-F5344CB8AC3E}">
        <p14:creationId xmlns:p14="http://schemas.microsoft.com/office/powerpoint/2010/main" val="26252719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B00E0AC3-97DB-4C93-B7A6-6DB335974BE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lum bright="70000" contrast="-70000"/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977"/>
          <a:stretch/>
        </p:blipFill>
        <p:spPr>
          <a:xfrm>
            <a:off x="-11030" y="0"/>
            <a:ext cx="5321300" cy="6858000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F4883974-D27C-4538-9408-64C703B3E4C7}"/>
              </a:ext>
            </a:extLst>
          </p:cNvPr>
          <p:cNvSpPr txBox="1"/>
          <p:nvPr/>
        </p:nvSpPr>
        <p:spPr>
          <a:xfrm>
            <a:off x="7307283" y="949913"/>
            <a:ext cx="456877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800" b="1" dirty="0">
                <a:solidFill>
                  <a:srgbClr val="22151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Собственный </a:t>
            </a:r>
            <a:r>
              <a:rPr lang="ru-RU" sz="2800" b="1" dirty="0" err="1">
                <a:solidFill>
                  <a:srgbClr val="22151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офисно</a:t>
            </a:r>
            <a:r>
              <a:rPr lang="ru-RU" sz="2800" b="1" dirty="0">
                <a:solidFill>
                  <a:srgbClr val="22151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 производственный кластер 1000 </a:t>
            </a:r>
            <a:r>
              <a:rPr lang="ru-RU" sz="2800" b="1" dirty="0" err="1">
                <a:solidFill>
                  <a:srgbClr val="22151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кв.м</a:t>
            </a:r>
            <a:r>
              <a:rPr lang="ru-RU" sz="2800" b="0" i="0" dirty="0">
                <a:solidFill>
                  <a:srgbClr val="1A1A1A"/>
                </a:solidFill>
                <a:effectLst/>
                <a:latin typeface="calibri" panose="020F0502020204030204" pitchFamily="34" charset="0"/>
              </a:rPr>
              <a:t>.</a:t>
            </a:r>
            <a:endParaRPr lang="ru-RU" sz="2800" b="1" dirty="0">
              <a:solidFill>
                <a:srgbClr val="22151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F29B5EF1-38DD-49C0-966F-8C2093B2432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121" r="29028"/>
          <a:stretch/>
        </p:blipFill>
        <p:spPr>
          <a:xfrm>
            <a:off x="0" y="6739549"/>
            <a:ext cx="12192000" cy="12920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402AB29-5501-4AF5-9F35-6D39634437A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22" y="3529251"/>
            <a:ext cx="4335580" cy="3951948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F210B40F-1430-459C-A212-547ECA258A0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44" y="251739"/>
            <a:ext cx="1404430" cy="188673"/>
          </a:xfrm>
          <a:prstGeom prst="rect">
            <a:avLst/>
          </a:prstGeom>
        </p:spPr>
      </p:pic>
      <p:sp>
        <p:nvSpPr>
          <p:cNvPr id="126" name="object 119">
            <a:extLst>
              <a:ext uri="{FF2B5EF4-FFF2-40B4-BE49-F238E27FC236}">
                <a16:creationId xmlns:a16="http://schemas.microsoft.com/office/drawing/2014/main" id="{7BE64D65-5FA4-4DA0-B327-01D93EB4F4EB}"/>
              </a:ext>
            </a:extLst>
          </p:cNvPr>
          <p:cNvSpPr txBox="1"/>
          <p:nvPr/>
        </p:nvSpPr>
        <p:spPr>
          <a:xfrm>
            <a:off x="7006724" y="3189373"/>
            <a:ext cx="4403090" cy="2299347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299085" indent="-286385">
              <a:lnSpc>
                <a:spcPct val="150000"/>
              </a:lnSpc>
              <a:spcBef>
                <a:spcPts val="530"/>
              </a:spcBef>
              <a:buClr>
                <a:srgbClr val="588F33"/>
              </a:buClr>
              <a:buFont typeface="Wingdings"/>
              <a:buChar char=""/>
              <a:tabLst>
                <a:tab pos="299085" algn="l"/>
              </a:tabLst>
            </a:pPr>
            <a:r>
              <a:rPr sz="1800" spc="-10" dirty="0">
                <a:solidFill>
                  <a:srgbClr val="1A1A1A"/>
                </a:solidFill>
                <a:latin typeface="Arial"/>
                <a:cs typeface="Arial"/>
              </a:rPr>
              <a:t>Демозона</a:t>
            </a:r>
            <a:endParaRPr sz="1800" dirty="0">
              <a:latin typeface="Arial"/>
              <a:cs typeface="Arial"/>
            </a:endParaRPr>
          </a:p>
          <a:p>
            <a:pPr marL="299085" indent="-286385">
              <a:lnSpc>
                <a:spcPct val="150000"/>
              </a:lnSpc>
              <a:spcBef>
                <a:spcPts val="434"/>
              </a:spcBef>
              <a:buClr>
                <a:srgbClr val="588F33"/>
              </a:buClr>
              <a:buFont typeface="Wingdings"/>
              <a:buChar char=""/>
              <a:tabLst>
                <a:tab pos="299085" algn="l"/>
              </a:tabLst>
            </a:pPr>
            <a:r>
              <a:rPr sz="1800" dirty="0">
                <a:solidFill>
                  <a:srgbClr val="1A1A1A"/>
                </a:solidFill>
                <a:latin typeface="Arial"/>
                <a:cs typeface="Arial"/>
              </a:rPr>
              <a:t>Полный</a:t>
            </a:r>
            <a:r>
              <a:rPr sz="1800" spc="-70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1A1A1A"/>
                </a:solidFill>
                <a:latin typeface="Arial"/>
                <a:cs typeface="Arial"/>
              </a:rPr>
              <a:t>производственный</a:t>
            </a:r>
            <a:r>
              <a:rPr sz="1800" spc="-65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1800" spc="-20" dirty="0">
                <a:solidFill>
                  <a:srgbClr val="1A1A1A"/>
                </a:solidFill>
                <a:latin typeface="Arial"/>
                <a:cs typeface="Arial"/>
              </a:rPr>
              <a:t>цикл</a:t>
            </a:r>
            <a:endParaRPr sz="1800" dirty="0">
              <a:latin typeface="Arial"/>
              <a:cs typeface="Arial"/>
            </a:endParaRPr>
          </a:p>
          <a:p>
            <a:pPr marL="299085" indent="-286385">
              <a:lnSpc>
                <a:spcPct val="150000"/>
              </a:lnSpc>
              <a:spcBef>
                <a:spcPts val="430"/>
              </a:spcBef>
              <a:buClr>
                <a:srgbClr val="588F33"/>
              </a:buClr>
              <a:buFont typeface="Wingdings"/>
              <a:buChar char=""/>
              <a:tabLst>
                <a:tab pos="299085" algn="l"/>
              </a:tabLst>
            </a:pPr>
            <a:r>
              <a:rPr sz="1800" dirty="0">
                <a:solidFill>
                  <a:srgbClr val="1A1A1A"/>
                </a:solidFill>
                <a:latin typeface="Arial"/>
                <a:cs typeface="Arial"/>
              </a:rPr>
              <a:t>Склад</a:t>
            </a:r>
            <a:r>
              <a:rPr sz="1800" spc="-55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1A1A1A"/>
                </a:solidFill>
                <a:latin typeface="Arial"/>
                <a:cs typeface="Arial"/>
              </a:rPr>
              <a:t>готовой</a:t>
            </a:r>
            <a:r>
              <a:rPr sz="1800" spc="-40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1A1A1A"/>
                </a:solidFill>
                <a:latin typeface="Arial"/>
                <a:cs typeface="Arial"/>
              </a:rPr>
              <a:t>продукции</a:t>
            </a:r>
            <a:endParaRPr sz="1800" dirty="0">
              <a:latin typeface="Arial"/>
              <a:cs typeface="Arial"/>
            </a:endParaRPr>
          </a:p>
          <a:p>
            <a:pPr marL="299085" indent="-286385">
              <a:lnSpc>
                <a:spcPct val="150000"/>
              </a:lnSpc>
              <a:spcBef>
                <a:spcPts val="430"/>
              </a:spcBef>
              <a:buClr>
                <a:srgbClr val="588F33"/>
              </a:buClr>
              <a:buFont typeface="Wingdings"/>
              <a:buChar char=""/>
              <a:tabLst>
                <a:tab pos="299085" algn="l"/>
              </a:tabLst>
            </a:pPr>
            <a:r>
              <a:rPr sz="1800" dirty="0">
                <a:solidFill>
                  <a:srgbClr val="1A1A1A"/>
                </a:solidFill>
                <a:latin typeface="Arial"/>
                <a:cs typeface="Arial"/>
              </a:rPr>
              <a:t>Компактное</a:t>
            </a:r>
            <a:r>
              <a:rPr sz="1800" spc="-80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A1A1A"/>
                </a:solidFill>
                <a:latin typeface="Arial"/>
                <a:cs typeface="Arial"/>
              </a:rPr>
              <a:t>размещение</a:t>
            </a:r>
            <a:r>
              <a:rPr sz="1800" spc="-70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A1A1A"/>
                </a:solidFill>
                <a:latin typeface="Arial"/>
                <a:cs typeface="Arial"/>
              </a:rPr>
              <a:t>базы</a:t>
            </a:r>
            <a:r>
              <a:rPr sz="1800" spc="-90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1A1A1A"/>
                </a:solidFill>
                <a:latin typeface="Arial"/>
                <a:cs typeface="Arial"/>
              </a:rPr>
              <a:t>НИОКР</a:t>
            </a:r>
            <a:endParaRPr sz="1800" dirty="0">
              <a:latin typeface="Arial"/>
              <a:cs typeface="Arial"/>
            </a:endParaRPr>
          </a:p>
          <a:p>
            <a:pPr marL="299085" indent="-286385">
              <a:lnSpc>
                <a:spcPct val="150000"/>
              </a:lnSpc>
              <a:spcBef>
                <a:spcPts val="434"/>
              </a:spcBef>
              <a:buClr>
                <a:srgbClr val="588F33"/>
              </a:buClr>
              <a:buFont typeface="Wingdings"/>
              <a:buChar char=""/>
              <a:tabLst>
                <a:tab pos="299085" algn="l"/>
              </a:tabLst>
            </a:pPr>
            <a:r>
              <a:rPr sz="1800" spc="-10" dirty="0">
                <a:solidFill>
                  <a:srgbClr val="1A1A1A"/>
                </a:solidFill>
                <a:latin typeface="Arial"/>
                <a:cs typeface="Arial"/>
              </a:rPr>
              <a:t>Комфортный</a:t>
            </a:r>
            <a:r>
              <a:rPr sz="1800" spc="-30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1800" spc="-20" dirty="0">
                <a:solidFill>
                  <a:srgbClr val="1A1A1A"/>
                </a:solidFill>
                <a:latin typeface="Arial"/>
                <a:cs typeface="Arial"/>
              </a:rPr>
              <a:t>офис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128" name="Прямоугольник: скругленные углы 127">
            <a:extLst>
              <a:ext uri="{FF2B5EF4-FFF2-40B4-BE49-F238E27FC236}">
                <a16:creationId xmlns:a16="http://schemas.microsoft.com/office/drawing/2014/main" id="{9E4C5541-1C45-4687-A649-95E9FA5E487A}"/>
              </a:ext>
            </a:extLst>
          </p:cNvPr>
          <p:cNvSpPr/>
          <p:nvPr/>
        </p:nvSpPr>
        <p:spPr>
          <a:xfrm>
            <a:off x="161523" y="1876653"/>
            <a:ext cx="6118122" cy="3628572"/>
          </a:xfrm>
          <a:prstGeom prst="roundRect">
            <a:avLst>
              <a:gd name="adj" fmla="val 2542"/>
            </a:avLst>
          </a:prstGeom>
          <a:solidFill>
            <a:schemeClr val="bg1"/>
          </a:solidFill>
          <a:ln>
            <a:solidFill>
              <a:srgbClr val="588F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9" name="Рисунок 128">
            <a:extLst>
              <a:ext uri="{FF2B5EF4-FFF2-40B4-BE49-F238E27FC236}">
                <a16:creationId xmlns:a16="http://schemas.microsoft.com/office/drawing/2014/main" id="{D17DE946-117C-4522-8B07-9B5B51A45270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92302" y="1927748"/>
            <a:ext cx="4753152" cy="3577477"/>
          </a:xfrm>
          <a:prstGeom prst="rect">
            <a:avLst/>
          </a:prstGeom>
        </p:spPr>
      </p:pic>
      <p:pic>
        <p:nvPicPr>
          <p:cNvPr id="130" name="Picture 4" descr="Expo-retail.ru - поиск новых линеек товаров для дома для оптовых сетей и  маркетплейсов">
            <a:extLst>
              <a:ext uri="{FF2B5EF4-FFF2-40B4-BE49-F238E27FC236}">
                <a16:creationId xmlns:a16="http://schemas.microsoft.com/office/drawing/2014/main" id="{AE9C131D-7B6E-425B-8AB3-4E05C1BEA7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6724" y="5908087"/>
            <a:ext cx="2304916" cy="575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97CCA73-2046-4039-B85A-399917DBC490}"/>
              </a:ext>
            </a:extLst>
          </p:cNvPr>
          <p:cNvSpPr txBox="1"/>
          <p:nvPr/>
        </p:nvSpPr>
        <p:spPr>
          <a:xfrm>
            <a:off x="2183461" y="135338"/>
            <a:ext cx="73944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22151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... с 2024</a:t>
            </a:r>
          </a:p>
        </p:txBody>
      </p:sp>
    </p:spTree>
    <p:extLst>
      <p:ext uri="{BB962C8B-B14F-4D97-AF65-F5344CB8AC3E}">
        <p14:creationId xmlns:p14="http://schemas.microsoft.com/office/powerpoint/2010/main" val="927063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B00E0AC3-97DB-4C93-B7A6-6DB335974BE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lum bright="70000" contrast="-70000"/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977"/>
          <a:stretch/>
        </p:blipFill>
        <p:spPr>
          <a:xfrm>
            <a:off x="-11030" y="0"/>
            <a:ext cx="5321300" cy="6858000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F4883974-D27C-4538-9408-64C703B3E4C7}"/>
              </a:ext>
            </a:extLst>
          </p:cNvPr>
          <p:cNvSpPr txBox="1"/>
          <p:nvPr/>
        </p:nvSpPr>
        <p:spPr>
          <a:xfrm>
            <a:off x="7307283" y="949913"/>
            <a:ext cx="456877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800" b="1" dirty="0">
                <a:solidFill>
                  <a:srgbClr val="22151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Локализация до 80% технологических процессов</a:t>
            </a: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F29B5EF1-38DD-49C0-966F-8C2093B2432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121" r="29028"/>
          <a:stretch/>
        </p:blipFill>
        <p:spPr>
          <a:xfrm>
            <a:off x="49664" y="6739550"/>
            <a:ext cx="12192000" cy="12920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402AB29-5501-4AF5-9F35-6D39634437A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22" y="3529251"/>
            <a:ext cx="4335580" cy="3951948"/>
          </a:xfrm>
          <a:prstGeom prst="rect">
            <a:avLst/>
          </a:prstGeom>
        </p:spPr>
      </p:pic>
      <p:sp>
        <p:nvSpPr>
          <p:cNvPr id="31" name="Прямоугольник: скругленные углы 30">
            <a:extLst>
              <a:ext uri="{FF2B5EF4-FFF2-40B4-BE49-F238E27FC236}">
                <a16:creationId xmlns:a16="http://schemas.microsoft.com/office/drawing/2014/main" id="{D1FC4C48-E8A9-4201-8847-3D7F644ACF78}"/>
              </a:ext>
            </a:extLst>
          </p:cNvPr>
          <p:cNvSpPr/>
          <p:nvPr/>
        </p:nvSpPr>
        <p:spPr>
          <a:xfrm>
            <a:off x="161523" y="1876653"/>
            <a:ext cx="6118122" cy="3628572"/>
          </a:xfrm>
          <a:prstGeom prst="roundRect">
            <a:avLst>
              <a:gd name="adj" fmla="val 2542"/>
            </a:avLst>
          </a:prstGeom>
          <a:solidFill>
            <a:schemeClr val="bg1"/>
          </a:solidFill>
          <a:ln>
            <a:solidFill>
              <a:srgbClr val="588F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F210B40F-1430-459C-A212-547ECA258A0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44" y="251739"/>
            <a:ext cx="1404430" cy="188673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8D814D0F-9CA4-45F8-B803-3018140A7B58}"/>
              </a:ext>
            </a:extLst>
          </p:cNvPr>
          <p:cNvSpPr txBox="1"/>
          <p:nvPr/>
        </p:nvSpPr>
        <p:spPr>
          <a:xfrm>
            <a:off x="2183461" y="135338"/>
            <a:ext cx="73944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22151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... с 2024</a:t>
            </a:r>
          </a:p>
        </p:txBody>
      </p:sp>
      <p:grpSp>
        <p:nvGrpSpPr>
          <p:cNvPr id="23" name="object 8">
            <a:extLst>
              <a:ext uri="{FF2B5EF4-FFF2-40B4-BE49-F238E27FC236}">
                <a16:creationId xmlns:a16="http://schemas.microsoft.com/office/drawing/2014/main" id="{28FF2BE6-7DB8-425B-BB6A-70EEB82DC3E0}"/>
              </a:ext>
            </a:extLst>
          </p:cNvPr>
          <p:cNvGrpSpPr/>
          <p:nvPr/>
        </p:nvGrpSpPr>
        <p:grpSpPr>
          <a:xfrm>
            <a:off x="271581" y="2047464"/>
            <a:ext cx="5914067" cy="3305722"/>
            <a:chOff x="6584617" y="-1"/>
            <a:chExt cx="4713451" cy="2423161"/>
          </a:xfrm>
        </p:grpSpPr>
        <p:pic>
          <p:nvPicPr>
            <p:cNvPr id="24" name="object 9">
              <a:extLst>
                <a:ext uri="{FF2B5EF4-FFF2-40B4-BE49-F238E27FC236}">
                  <a16:creationId xmlns:a16="http://schemas.microsoft.com/office/drawing/2014/main" id="{0035514B-139D-475B-9279-C6601ED17CE7}"/>
                </a:ext>
              </a:extLst>
            </p:cNvPr>
            <p:cNvPicPr/>
            <p:nvPr/>
          </p:nvPicPr>
          <p:blipFill rotWithShape="1">
            <a:blip r:embed="rId6" cstate="print"/>
            <a:srcRect l="32814" r="23276"/>
            <a:stretch/>
          </p:blipFill>
          <p:spPr>
            <a:xfrm>
              <a:off x="9611741" y="0"/>
              <a:ext cx="1686327" cy="2423160"/>
            </a:xfrm>
            <a:prstGeom prst="roundRect">
              <a:avLst>
                <a:gd name="adj" fmla="val 2999"/>
              </a:avLst>
            </a:prstGeom>
          </p:spPr>
        </p:pic>
        <p:pic>
          <p:nvPicPr>
            <p:cNvPr id="25" name="object 10">
              <a:extLst>
                <a:ext uri="{FF2B5EF4-FFF2-40B4-BE49-F238E27FC236}">
                  <a16:creationId xmlns:a16="http://schemas.microsoft.com/office/drawing/2014/main" id="{B9F0A716-1499-4A8F-AE44-15DF9E0CC572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584617" y="-1"/>
              <a:ext cx="2946548" cy="2423159"/>
            </a:xfrm>
            <a:prstGeom prst="roundRect">
              <a:avLst>
                <a:gd name="adj" fmla="val 3325"/>
              </a:avLst>
            </a:prstGeom>
          </p:spPr>
        </p:pic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031EE6A9-973C-4617-B5F4-022477DA90DE}"/>
              </a:ext>
            </a:extLst>
          </p:cNvPr>
          <p:cNvSpPr txBox="1"/>
          <p:nvPr/>
        </p:nvSpPr>
        <p:spPr>
          <a:xfrm>
            <a:off x="6924339" y="2919902"/>
            <a:ext cx="432457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99085" indent="-286385">
              <a:buClr>
                <a:srgbClr val="588F33"/>
              </a:buClr>
              <a:buFont typeface="Wingdings"/>
              <a:buChar char=""/>
              <a:tabLst>
                <a:tab pos="299085" algn="l"/>
              </a:tabLst>
            </a:pPr>
            <a:r>
              <a:rPr lang="ru-RU" dirty="0">
                <a:solidFill>
                  <a:srgbClr val="1A1A1A"/>
                </a:solidFill>
                <a:latin typeface="Arial"/>
                <a:cs typeface="Arial"/>
              </a:rPr>
              <a:t>Высококачественные компоненты и материалы отечественного производства</a:t>
            </a:r>
          </a:p>
          <a:p>
            <a:pPr marL="299085" indent="-286385">
              <a:buClr>
                <a:srgbClr val="588F33"/>
              </a:buClr>
              <a:buFont typeface="Wingdings"/>
              <a:buChar char=""/>
              <a:tabLst>
                <a:tab pos="299085" algn="l"/>
              </a:tabLst>
            </a:pPr>
            <a:endParaRPr lang="ru-RU" dirty="0">
              <a:solidFill>
                <a:srgbClr val="1A1A1A"/>
              </a:solidFill>
              <a:latin typeface="Arial"/>
              <a:cs typeface="Arial"/>
            </a:endParaRPr>
          </a:p>
          <a:p>
            <a:pPr marL="299085" indent="-286385">
              <a:buClr>
                <a:srgbClr val="588F33"/>
              </a:buClr>
              <a:buFont typeface="Wingdings"/>
              <a:buChar char=""/>
              <a:tabLst>
                <a:tab pos="299085" algn="l"/>
              </a:tabLst>
            </a:pPr>
            <a:r>
              <a:rPr lang="ru-RU" dirty="0">
                <a:solidFill>
                  <a:srgbClr val="1A1A1A"/>
                </a:solidFill>
                <a:latin typeface="Arial"/>
                <a:cs typeface="Arial"/>
              </a:rPr>
              <a:t>Современное сертифицированное измерительное оборудование</a:t>
            </a:r>
          </a:p>
          <a:p>
            <a:pPr marL="299085" indent="-286385">
              <a:buClr>
                <a:srgbClr val="588F33"/>
              </a:buClr>
              <a:buFont typeface="Wingdings"/>
              <a:buChar char=""/>
              <a:tabLst>
                <a:tab pos="299085" algn="l"/>
              </a:tabLst>
            </a:pPr>
            <a:endParaRPr lang="ru-RU" dirty="0">
              <a:solidFill>
                <a:srgbClr val="1A1A1A"/>
              </a:solidFill>
              <a:latin typeface="Arial"/>
              <a:cs typeface="Arial"/>
            </a:endParaRPr>
          </a:p>
          <a:p>
            <a:pPr marL="299085" indent="-286385">
              <a:buClr>
                <a:srgbClr val="588F33"/>
              </a:buClr>
              <a:buFont typeface="Wingdings"/>
              <a:buChar char=""/>
              <a:tabLst>
                <a:tab pos="299085" algn="l"/>
              </a:tabLst>
            </a:pPr>
            <a:r>
              <a:rPr lang="ru-RU" dirty="0">
                <a:solidFill>
                  <a:srgbClr val="1A1A1A"/>
                </a:solidFill>
                <a:latin typeface="Arial"/>
                <a:cs typeface="Arial"/>
              </a:rPr>
              <a:t>Оборудование с автоматизированным управлением</a:t>
            </a:r>
            <a:endParaRPr lang="en-US" dirty="0">
              <a:solidFill>
                <a:srgbClr val="1A1A1A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456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B00E0AC3-97DB-4C93-B7A6-6DB335974BE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lum bright="70000" contrast="-70000"/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977"/>
          <a:stretch/>
        </p:blipFill>
        <p:spPr>
          <a:xfrm>
            <a:off x="-11030" y="0"/>
            <a:ext cx="5321300" cy="6858000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F4883974-D27C-4538-9408-64C703B3E4C7}"/>
              </a:ext>
            </a:extLst>
          </p:cNvPr>
          <p:cNvSpPr txBox="1"/>
          <p:nvPr/>
        </p:nvSpPr>
        <p:spPr>
          <a:xfrm>
            <a:off x="7307283" y="949913"/>
            <a:ext cx="45687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800" b="1" dirty="0">
                <a:solidFill>
                  <a:srgbClr val="22151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Научные исследования, опыты, практика</a:t>
            </a: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F29B5EF1-38DD-49C0-966F-8C2093B2432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121" r="29028"/>
          <a:stretch/>
        </p:blipFill>
        <p:spPr>
          <a:xfrm>
            <a:off x="49664" y="6739550"/>
            <a:ext cx="12192000" cy="12920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402AB29-5501-4AF5-9F35-6D39634437A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22" y="3529251"/>
            <a:ext cx="4335580" cy="3951948"/>
          </a:xfrm>
          <a:prstGeom prst="rect">
            <a:avLst/>
          </a:prstGeom>
        </p:spPr>
      </p:pic>
      <p:sp>
        <p:nvSpPr>
          <p:cNvPr id="31" name="Прямоугольник: скругленные углы 30">
            <a:extLst>
              <a:ext uri="{FF2B5EF4-FFF2-40B4-BE49-F238E27FC236}">
                <a16:creationId xmlns:a16="http://schemas.microsoft.com/office/drawing/2014/main" id="{D1FC4C48-E8A9-4201-8847-3D7F644ACF78}"/>
              </a:ext>
            </a:extLst>
          </p:cNvPr>
          <p:cNvSpPr/>
          <p:nvPr/>
        </p:nvSpPr>
        <p:spPr>
          <a:xfrm>
            <a:off x="161523" y="1876653"/>
            <a:ext cx="6118122" cy="3628572"/>
          </a:xfrm>
          <a:prstGeom prst="roundRect">
            <a:avLst>
              <a:gd name="adj" fmla="val 2542"/>
            </a:avLst>
          </a:prstGeom>
          <a:solidFill>
            <a:schemeClr val="bg1"/>
          </a:solidFill>
          <a:ln>
            <a:solidFill>
              <a:srgbClr val="588F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F210B40F-1430-459C-A212-547ECA258A0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44" y="251739"/>
            <a:ext cx="1404430" cy="188673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8D814D0F-9CA4-45F8-B803-3018140A7B58}"/>
              </a:ext>
            </a:extLst>
          </p:cNvPr>
          <p:cNvSpPr txBox="1"/>
          <p:nvPr/>
        </p:nvSpPr>
        <p:spPr>
          <a:xfrm>
            <a:off x="2183461" y="135338"/>
            <a:ext cx="73944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22151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... с 2024</a:t>
            </a:r>
          </a:p>
        </p:txBody>
      </p:sp>
      <p:pic>
        <p:nvPicPr>
          <p:cNvPr id="33" name="Picture 2">
            <a:extLst>
              <a:ext uri="{FF2B5EF4-FFF2-40B4-BE49-F238E27FC236}">
                <a16:creationId xmlns:a16="http://schemas.microsoft.com/office/drawing/2014/main" id="{780C2F7E-2173-4E54-B99F-6DFEB3921DC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46" t="9718" r="746" b="18991"/>
          <a:stretch/>
        </p:blipFill>
        <p:spPr bwMode="auto">
          <a:xfrm>
            <a:off x="239188" y="2014083"/>
            <a:ext cx="5920573" cy="3315358"/>
          </a:xfrm>
          <a:prstGeom prst="roundRect">
            <a:avLst>
              <a:gd name="adj" fmla="val 4337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AD73110-4B27-40A8-967D-7D23E393C104}"/>
              </a:ext>
            </a:extLst>
          </p:cNvPr>
          <p:cNvSpPr txBox="1"/>
          <p:nvPr/>
        </p:nvSpPr>
        <p:spPr>
          <a:xfrm>
            <a:off x="6604226" y="3386696"/>
            <a:ext cx="5348586" cy="21185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99085" indent="-286385">
              <a:lnSpc>
                <a:spcPct val="150000"/>
              </a:lnSpc>
              <a:buClr>
                <a:srgbClr val="588F33"/>
              </a:buClr>
              <a:buFont typeface="Wingdings"/>
              <a:buChar char=""/>
              <a:tabLst>
                <a:tab pos="299085" algn="l"/>
              </a:tabLst>
            </a:pPr>
            <a:r>
              <a:rPr lang="ru-RU" dirty="0">
                <a:solidFill>
                  <a:srgbClr val="1A1A1A"/>
                </a:solidFill>
                <a:latin typeface="Arial"/>
                <a:cs typeface="Arial"/>
              </a:rPr>
              <a:t>Расширение модельного ряда</a:t>
            </a:r>
          </a:p>
          <a:p>
            <a:pPr marL="299085" indent="-286385">
              <a:lnSpc>
                <a:spcPct val="150000"/>
              </a:lnSpc>
              <a:buClr>
                <a:srgbClr val="588F33"/>
              </a:buClr>
              <a:buFont typeface="Wingdings"/>
              <a:buChar char=""/>
              <a:tabLst>
                <a:tab pos="299085" algn="l"/>
              </a:tabLst>
            </a:pPr>
            <a:r>
              <a:rPr lang="ru-RU" dirty="0">
                <a:solidFill>
                  <a:srgbClr val="1A1A1A"/>
                </a:solidFill>
                <a:latin typeface="Arial"/>
                <a:cs typeface="Arial"/>
              </a:rPr>
              <a:t>Работа над улучшением продукта</a:t>
            </a:r>
          </a:p>
          <a:p>
            <a:pPr marL="299085" indent="-286385">
              <a:lnSpc>
                <a:spcPct val="150000"/>
              </a:lnSpc>
              <a:buClr>
                <a:srgbClr val="588F33"/>
              </a:buClr>
              <a:buFont typeface="Wingdings"/>
              <a:buChar char=""/>
              <a:tabLst>
                <a:tab pos="299085" algn="l"/>
              </a:tabLst>
            </a:pPr>
            <a:r>
              <a:rPr lang="ru-RU" dirty="0">
                <a:solidFill>
                  <a:srgbClr val="1A1A1A"/>
                </a:solidFill>
                <a:latin typeface="Arial"/>
                <a:cs typeface="Arial"/>
              </a:rPr>
              <a:t>Разработка креплений для прокатных серий</a:t>
            </a:r>
          </a:p>
          <a:p>
            <a:pPr marL="299085" indent="-286385">
              <a:lnSpc>
                <a:spcPct val="150000"/>
              </a:lnSpc>
              <a:buClr>
                <a:srgbClr val="588F33"/>
              </a:buClr>
              <a:buFont typeface="Wingdings"/>
              <a:buChar char=""/>
              <a:tabLst>
                <a:tab pos="299085" algn="l"/>
              </a:tabLst>
            </a:pPr>
            <a:r>
              <a:rPr lang="ru-RU" dirty="0">
                <a:solidFill>
                  <a:srgbClr val="1A1A1A"/>
                </a:solidFill>
                <a:latin typeface="Arial"/>
                <a:cs typeface="Arial"/>
              </a:rPr>
              <a:t>Оптимизация и подбор лучших комплектующих </a:t>
            </a:r>
            <a:endParaRPr lang="en-US" dirty="0">
              <a:solidFill>
                <a:srgbClr val="1A1A1A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21160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F29B5EF1-38DD-49C0-966F-8C2093B2432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121" r="29028"/>
          <a:stretch/>
        </p:blipFill>
        <p:spPr>
          <a:xfrm>
            <a:off x="0" y="6728791"/>
            <a:ext cx="12192000" cy="12920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402AB29-5501-4AF5-9F35-6D39634437A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22" y="3529251"/>
            <a:ext cx="4335580" cy="3951948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F210B40F-1430-459C-A212-547ECA258A0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44" y="251739"/>
            <a:ext cx="1404430" cy="188673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8D814D0F-9CA4-45F8-B803-3018140A7B58}"/>
              </a:ext>
            </a:extLst>
          </p:cNvPr>
          <p:cNvSpPr txBox="1"/>
          <p:nvPr/>
        </p:nvSpPr>
        <p:spPr>
          <a:xfrm>
            <a:off x="2183461" y="135338"/>
            <a:ext cx="73944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22151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Высокий потенциал</a:t>
            </a:r>
          </a:p>
        </p:txBody>
      </p:sp>
      <p:sp>
        <p:nvSpPr>
          <p:cNvPr id="60" name="object 7">
            <a:extLst>
              <a:ext uri="{FF2B5EF4-FFF2-40B4-BE49-F238E27FC236}">
                <a16:creationId xmlns:a16="http://schemas.microsoft.com/office/drawing/2014/main" id="{BA1323BF-20CF-4BE0-A100-913D1617FEFD}"/>
              </a:ext>
            </a:extLst>
          </p:cNvPr>
          <p:cNvSpPr txBox="1"/>
          <p:nvPr/>
        </p:nvSpPr>
        <p:spPr>
          <a:xfrm>
            <a:off x="7226807" y="956043"/>
            <a:ext cx="4580953" cy="10748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r">
              <a:lnSpc>
                <a:spcPct val="130000"/>
              </a:lnSpc>
              <a:spcBef>
                <a:spcPts val="100"/>
              </a:spcBef>
            </a:pPr>
            <a:r>
              <a:rPr lang="ru-RU" sz="2800" b="1" dirty="0">
                <a:solidFill>
                  <a:srgbClr val="22151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2800" b="1" dirty="0" err="1">
                <a:solidFill>
                  <a:srgbClr val="22151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бъем</a:t>
            </a:r>
            <a:r>
              <a:rPr sz="2800" b="1" dirty="0">
                <a:solidFill>
                  <a:srgbClr val="22151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рынка </a:t>
            </a:r>
            <a:r>
              <a:rPr sz="2800" b="1" dirty="0" err="1">
                <a:solidFill>
                  <a:srgbClr val="22151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звукового</a:t>
            </a:r>
            <a:r>
              <a:rPr sz="2800" b="1" dirty="0">
                <a:solidFill>
                  <a:srgbClr val="22151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dirty="0" err="1">
                <a:solidFill>
                  <a:srgbClr val="22151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оборудования</a:t>
            </a:r>
            <a:endParaRPr sz="2800" b="1" dirty="0">
              <a:solidFill>
                <a:srgbClr val="22151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object 31">
            <a:extLst>
              <a:ext uri="{FF2B5EF4-FFF2-40B4-BE49-F238E27FC236}">
                <a16:creationId xmlns:a16="http://schemas.microsoft.com/office/drawing/2014/main" id="{280551C8-CAFD-4AF4-B4E7-D0CB8F03C558}"/>
              </a:ext>
            </a:extLst>
          </p:cNvPr>
          <p:cNvSpPr/>
          <p:nvPr/>
        </p:nvSpPr>
        <p:spPr>
          <a:xfrm>
            <a:off x="9380973" y="4677016"/>
            <a:ext cx="1783080" cy="986937"/>
          </a:xfrm>
          <a:custGeom>
            <a:avLst/>
            <a:gdLst/>
            <a:ahLst/>
            <a:cxnLst/>
            <a:rect l="l" t="t" r="r" b="b"/>
            <a:pathLst>
              <a:path w="1783079" h="462279">
                <a:moveTo>
                  <a:pt x="1783079" y="0"/>
                </a:moveTo>
                <a:lnTo>
                  <a:pt x="0" y="0"/>
                </a:lnTo>
                <a:lnTo>
                  <a:pt x="0" y="461772"/>
                </a:lnTo>
                <a:lnTo>
                  <a:pt x="1783079" y="461772"/>
                </a:lnTo>
                <a:lnTo>
                  <a:pt x="1783079" y="0"/>
                </a:lnTo>
                <a:close/>
              </a:path>
            </a:pathLst>
          </a:custGeom>
          <a:solidFill>
            <a:srgbClr val="343561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5" name="object 37">
            <a:extLst>
              <a:ext uri="{FF2B5EF4-FFF2-40B4-BE49-F238E27FC236}">
                <a16:creationId xmlns:a16="http://schemas.microsoft.com/office/drawing/2014/main" id="{F7CEA053-D491-4DC4-AB2A-6B5CE873932F}"/>
              </a:ext>
            </a:extLst>
          </p:cNvPr>
          <p:cNvSpPr txBox="1"/>
          <p:nvPr/>
        </p:nvSpPr>
        <p:spPr>
          <a:xfrm>
            <a:off x="9517283" y="5095085"/>
            <a:ext cx="12585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Alegreya Sans"/>
                <a:cs typeface="Alegreya Sans"/>
              </a:rPr>
              <a:t>Объем</a:t>
            </a:r>
            <a:r>
              <a:rPr sz="1200" b="1" spc="-35" dirty="0">
                <a:solidFill>
                  <a:srgbClr val="FFFFFF"/>
                </a:solidFill>
                <a:latin typeface="Alegreya Sans"/>
                <a:cs typeface="Alegreya Sans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Alegreya Sans"/>
                <a:cs typeface="Alegreya Sans"/>
              </a:rPr>
              <a:t>российского</a:t>
            </a:r>
            <a:r>
              <a:rPr sz="1200" b="1" spc="500" dirty="0">
                <a:solidFill>
                  <a:srgbClr val="FFFFFF"/>
                </a:solidFill>
                <a:latin typeface="Alegreya Sans"/>
                <a:cs typeface="Alegreya Sans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Alegreya Sans"/>
                <a:cs typeface="Alegreya Sans"/>
              </a:rPr>
              <a:t>производства</a:t>
            </a:r>
            <a:endParaRPr sz="1200" dirty="0">
              <a:latin typeface="Alegreya Sans"/>
              <a:cs typeface="Alegreya Sans"/>
            </a:endParaRPr>
          </a:p>
        </p:txBody>
      </p:sp>
      <p:sp>
        <p:nvSpPr>
          <p:cNvPr id="67" name="object 39">
            <a:extLst>
              <a:ext uri="{FF2B5EF4-FFF2-40B4-BE49-F238E27FC236}">
                <a16:creationId xmlns:a16="http://schemas.microsoft.com/office/drawing/2014/main" id="{49C20C6C-1053-4229-8187-2F452CD51A29}"/>
              </a:ext>
            </a:extLst>
          </p:cNvPr>
          <p:cNvSpPr/>
          <p:nvPr/>
        </p:nvSpPr>
        <p:spPr>
          <a:xfrm>
            <a:off x="7535408" y="2264702"/>
            <a:ext cx="1783080" cy="3399251"/>
          </a:xfrm>
          <a:custGeom>
            <a:avLst/>
            <a:gdLst/>
            <a:ahLst/>
            <a:cxnLst/>
            <a:rect l="l" t="t" r="r" b="b"/>
            <a:pathLst>
              <a:path w="1783079" h="2517775">
                <a:moveTo>
                  <a:pt x="1783079" y="0"/>
                </a:moveTo>
                <a:lnTo>
                  <a:pt x="0" y="0"/>
                </a:lnTo>
                <a:lnTo>
                  <a:pt x="0" y="2517648"/>
                </a:lnTo>
                <a:lnTo>
                  <a:pt x="1783079" y="2517648"/>
                </a:lnTo>
                <a:lnTo>
                  <a:pt x="1783079" y="0"/>
                </a:lnTo>
                <a:close/>
              </a:path>
            </a:pathLst>
          </a:custGeom>
          <a:solidFill>
            <a:srgbClr val="588F33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9" name="object 41">
            <a:extLst>
              <a:ext uri="{FF2B5EF4-FFF2-40B4-BE49-F238E27FC236}">
                <a16:creationId xmlns:a16="http://schemas.microsoft.com/office/drawing/2014/main" id="{94CBB1E4-3022-4A0A-846A-B1137A536E81}"/>
              </a:ext>
            </a:extLst>
          </p:cNvPr>
          <p:cNvSpPr txBox="1"/>
          <p:nvPr/>
        </p:nvSpPr>
        <p:spPr>
          <a:xfrm>
            <a:off x="7652792" y="4062675"/>
            <a:ext cx="1783080" cy="11208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0" tIns="12700" rIns="0" bIns="0" rtlCol="0">
            <a:spAutoFit/>
          </a:bodyPr>
          <a:lstStyle>
            <a:defPPr>
              <a:defRPr lang="ru-RU"/>
            </a:defPPr>
            <a:lvl1pPr marL="12700">
              <a:lnSpc>
                <a:spcPct val="100000"/>
              </a:lnSpc>
              <a:spcBef>
                <a:spcPts val="100"/>
              </a:spcBef>
              <a:defRPr sz="4800" spc="-20">
                <a:solidFill>
                  <a:srgbClr val="DEEBE4"/>
                </a:solidFill>
                <a:latin typeface="Alegreya Sans"/>
                <a:cs typeface="Alegreya Sans"/>
              </a:defRPr>
            </a:lvl1pPr>
          </a:lstStyle>
          <a:p>
            <a:r>
              <a:rPr sz="7200" dirty="0"/>
              <a:t>664</a:t>
            </a:r>
          </a:p>
        </p:txBody>
      </p:sp>
      <p:sp>
        <p:nvSpPr>
          <p:cNvPr id="71" name="object 43">
            <a:extLst>
              <a:ext uri="{FF2B5EF4-FFF2-40B4-BE49-F238E27FC236}">
                <a16:creationId xmlns:a16="http://schemas.microsoft.com/office/drawing/2014/main" id="{C36AA776-7059-490F-9F99-00CBFF93F791}"/>
              </a:ext>
            </a:extLst>
          </p:cNvPr>
          <p:cNvSpPr txBox="1"/>
          <p:nvPr/>
        </p:nvSpPr>
        <p:spPr>
          <a:xfrm>
            <a:off x="7631299" y="5153287"/>
            <a:ext cx="163258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DEEBE4"/>
                </a:solidFill>
                <a:latin typeface="Alegreya Sans"/>
                <a:cs typeface="Alegreya Sans"/>
              </a:rPr>
              <a:t>млн</a:t>
            </a:r>
            <a:r>
              <a:rPr sz="2000" b="1" spc="-25" dirty="0">
                <a:solidFill>
                  <a:srgbClr val="DEEBE4"/>
                </a:solidFill>
                <a:latin typeface="Alegreya Sans"/>
                <a:cs typeface="Alegreya Sans"/>
              </a:rPr>
              <a:t> </a:t>
            </a:r>
            <a:r>
              <a:rPr sz="2000" b="1" spc="-50" dirty="0">
                <a:solidFill>
                  <a:srgbClr val="DEEBE4"/>
                </a:solidFill>
                <a:latin typeface="Alegreya Sans"/>
                <a:cs typeface="Alegreya Sans"/>
              </a:rPr>
              <a:t>$</a:t>
            </a:r>
            <a:endParaRPr sz="2000">
              <a:latin typeface="Alegreya Sans"/>
              <a:cs typeface="Alegreya Sans"/>
            </a:endParaRPr>
          </a:p>
        </p:txBody>
      </p:sp>
      <p:sp>
        <p:nvSpPr>
          <p:cNvPr id="72" name="object 44">
            <a:extLst>
              <a:ext uri="{FF2B5EF4-FFF2-40B4-BE49-F238E27FC236}">
                <a16:creationId xmlns:a16="http://schemas.microsoft.com/office/drawing/2014/main" id="{14159036-B693-4AD2-B2B1-DC7159D9A989}"/>
              </a:ext>
            </a:extLst>
          </p:cNvPr>
          <p:cNvSpPr txBox="1"/>
          <p:nvPr/>
        </p:nvSpPr>
        <p:spPr>
          <a:xfrm>
            <a:off x="7764129" y="3871596"/>
            <a:ext cx="1325637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Alegreya Sans"/>
              </a:rPr>
              <a:t>Объем импорта в 2022 </a:t>
            </a:r>
            <a:r>
              <a:rPr sz="1200" b="1" dirty="0" err="1">
                <a:solidFill>
                  <a:srgbClr val="FFFFFF"/>
                </a:solidFill>
                <a:latin typeface="Alegreya Sans"/>
              </a:rPr>
              <a:t>году</a:t>
            </a:r>
            <a:endParaRPr sz="1200" b="1" dirty="0">
              <a:solidFill>
                <a:srgbClr val="FFFFFF"/>
              </a:solidFill>
              <a:latin typeface="Alegreya Sans"/>
            </a:endParaRPr>
          </a:p>
        </p:txBody>
      </p:sp>
      <p:sp>
        <p:nvSpPr>
          <p:cNvPr id="73" name="object 46">
            <a:extLst>
              <a:ext uri="{FF2B5EF4-FFF2-40B4-BE49-F238E27FC236}">
                <a16:creationId xmlns:a16="http://schemas.microsoft.com/office/drawing/2014/main" id="{0F35FC59-9A1C-4CEA-B1E7-EFE70839FE16}"/>
              </a:ext>
            </a:extLst>
          </p:cNvPr>
          <p:cNvSpPr txBox="1"/>
          <p:nvPr/>
        </p:nvSpPr>
        <p:spPr>
          <a:xfrm>
            <a:off x="9517283" y="4587705"/>
            <a:ext cx="1786255" cy="5052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20" dirty="0">
                <a:solidFill>
                  <a:srgbClr val="DEEBE4"/>
                </a:solidFill>
                <a:latin typeface="Alegreya Sans"/>
                <a:cs typeface="Alegreya Sans"/>
              </a:rPr>
              <a:t>2,5%</a:t>
            </a:r>
            <a:endParaRPr sz="3200" dirty="0">
              <a:latin typeface="Alegreya Sans"/>
              <a:cs typeface="Alegreya Sans"/>
            </a:endParaRP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B18F8D36-51BA-060A-61A5-1F7A55191577}"/>
              </a:ext>
            </a:extLst>
          </p:cNvPr>
          <p:cNvGrpSpPr/>
          <p:nvPr/>
        </p:nvGrpSpPr>
        <p:grpSpPr>
          <a:xfrm>
            <a:off x="479534" y="2049966"/>
            <a:ext cx="5473265" cy="3877823"/>
            <a:chOff x="511085" y="2265763"/>
            <a:chExt cx="5473265" cy="3877823"/>
          </a:xfrm>
        </p:grpSpPr>
        <p:graphicFrame>
          <p:nvGraphicFramePr>
            <p:cNvPr id="4" name="Диаграмма 3">
              <a:extLst>
                <a:ext uri="{FF2B5EF4-FFF2-40B4-BE49-F238E27FC236}">
                  <a16:creationId xmlns:a16="http://schemas.microsoft.com/office/drawing/2014/main" id="{FFB71953-0D93-0CAB-EE7E-8897C1A4EF86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1246595" y="2785837"/>
            <a:ext cx="4572000" cy="2743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E6FB883-6326-363F-C7FD-695E973AA9D7}"/>
                </a:ext>
              </a:extLst>
            </p:cNvPr>
            <p:cNvSpPr txBox="1"/>
            <p:nvPr/>
          </p:nvSpPr>
          <p:spPr>
            <a:xfrm>
              <a:off x="1510866" y="5233058"/>
              <a:ext cx="394133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700" b="1" dirty="0">
                  <a:solidFill>
                    <a:srgbClr val="34356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2024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8DD0B7C-C2BA-E8C6-A098-C67619651EAA}"/>
                </a:ext>
              </a:extLst>
            </p:cNvPr>
            <p:cNvSpPr txBox="1"/>
            <p:nvPr/>
          </p:nvSpPr>
          <p:spPr>
            <a:xfrm>
              <a:off x="2072765" y="5231966"/>
              <a:ext cx="394133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700" b="1" dirty="0">
                  <a:solidFill>
                    <a:srgbClr val="34356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2025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FB46FAB-F50E-483F-845C-F7D59974BFBA}"/>
                </a:ext>
              </a:extLst>
            </p:cNvPr>
            <p:cNvSpPr txBox="1"/>
            <p:nvPr/>
          </p:nvSpPr>
          <p:spPr>
            <a:xfrm>
              <a:off x="2700317" y="5243534"/>
              <a:ext cx="394133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700" b="1" dirty="0">
                  <a:solidFill>
                    <a:srgbClr val="34356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2026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C545198-E0B4-74D2-6181-FEE66920CBAF}"/>
                </a:ext>
              </a:extLst>
            </p:cNvPr>
            <p:cNvSpPr txBox="1"/>
            <p:nvPr/>
          </p:nvSpPr>
          <p:spPr>
            <a:xfrm>
              <a:off x="3325558" y="5243751"/>
              <a:ext cx="394133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700" b="1" dirty="0">
                  <a:solidFill>
                    <a:srgbClr val="34356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2027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E7A3033-6AAA-CFF2-97C2-8208CAB9A8BE}"/>
                </a:ext>
              </a:extLst>
            </p:cNvPr>
            <p:cNvSpPr txBox="1"/>
            <p:nvPr/>
          </p:nvSpPr>
          <p:spPr>
            <a:xfrm>
              <a:off x="3943941" y="5233374"/>
              <a:ext cx="394133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700" b="1" dirty="0">
                  <a:solidFill>
                    <a:srgbClr val="34356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2028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039F849-A1EF-1E3D-3BF9-2F9D69786376}"/>
                </a:ext>
              </a:extLst>
            </p:cNvPr>
            <p:cNvSpPr txBox="1"/>
            <p:nvPr/>
          </p:nvSpPr>
          <p:spPr>
            <a:xfrm>
              <a:off x="4526119" y="5232183"/>
              <a:ext cx="394133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700" b="1" dirty="0">
                  <a:solidFill>
                    <a:srgbClr val="34356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2029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F74D720-6F73-529A-2D85-A82C529BC3BE}"/>
                </a:ext>
              </a:extLst>
            </p:cNvPr>
            <p:cNvSpPr txBox="1"/>
            <p:nvPr/>
          </p:nvSpPr>
          <p:spPr>
            <a:xfrm>
              <a:off x="5153671" y="5232183"/>
              <a:ext cx="394133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700" b="1" dirty="0">
                  <a:solidFill>
                    <a:srgbClr val="34356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2030</a:t>
              </a:r>
            </a:p>
          </p:txBody>
        </p:sp>
        <p:grpSp>
          <p:nvGrpSpPr>
            <p:cNvPr id="13" name="Группа 12">
              <a:extLst>
                <a:ext uri="{FF2B5EF4-FFF2-40B4-BE49-F238E27FC236}">
                  <a16:creationId xmlns:a16="http://schemas.microsoft.com/office/drawing/2014/main" id="{B6D108B7-31F7-DDDF-76B6-93FCD948B5D8}"/>
                </a:ext>
              </a:extLst>
            </p:cNvPr>
            <p:cNvGrpSpPr/>
            <p:nvPr/>
          </p:nvGrpSpPr>
          <p:grpSpPr>
            <a:xfrm>
              <a:off x="511085" y="2265763"/>
              <a:ext cx="5473265" cy="3877823"/>
              <a:chOff x="511085" y="2265763"/>
              <a:chExt cx="5473265" cy="3877823"/>
            </a:xfrm>
          </p:grpSpPr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A294F57-64B1-E84F-2FD3-A194DE984B28}"/>
                  </a:ext>
                </a:extLst>
              </p:cNvPr>
              <p:cNvSpPr txBox="1"/>
              <p:nvPr/>
            </p:nvSpPr>
            <p:spPr>
              <a:xfrm>
                <a:off x="4927600" y="5589588"/>
                <a:ext cx="923581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000" b="1" dirty="0">
                    <a:solidFill>
                      <a:srgbClr val="34356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Рост оборотов млн. руб.</a:t>
                </a:r>
                <a:endParaRPr lang="en-US" sz="1000" b="1" dirty="0">
                  <a:solidFill>
                    <a:srgbClr val="343562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aphicFrame>
            <p:nvGraphicFramePr>
              <p:cNvPr id="15" name="Диаграмма 14">
                <a:extLst>
                  <a:ext uri="{FF2B5EF4-FFF2-40B4-BE49-F238E27FC236}">
                    <a16:creationId xmlns:a16="http://schemas.microsoft.com/office/drawing/2014/main" id="{22F280A4-6DC7-CB0E-793F-1C6994C1C2B9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800052184"/>
                  </p:ext>
                </p:extLst>
              </p:nvPr>
            </p:nvGraphicFramePr>
            <p:xfrm>
              <a:off x="603196" y="2631409"/>
              <a:ext cx="5381154" cy="2839984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7"/>
              </a:graphicData>
            </a:graphic>
          </p:graphicFrame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C867AF1-389A-30F2-25A4-D410AAB03206}"/>
                  </a:ext>
                </a:extLst>
              </p:cNvPr>
              <p:cNvSpPr txBox="1"/>
              <p:nvPr/>
            </p:nvSpPr>
            <p:spPr>
              <a:xfrm>
                <a:off x="511085" y="2265763"/>
                <a:ext cx="92358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000" b="1" dirty="0">
                    <a:solidFill>
                      <a:srgbClr val="34356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Объем произв., </a:t>
                </a:r>
                <a:r>
                  <a:rPr lang="ru-RU" sz="1000" b="1" dirty="0" err="1">
                    <a:solidFill>
                      <a:srgbClr val="34356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шт</a:t>
                </a:r>
                <a:endParaRPr lang="en-US" sz="1000" b="1" dirty="0">
                  <a:solidFill>
                    <a:srgbClr val="343562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D2470955-AFEF-91B9-9642-16ACECC68491}"/>
              </a:ext>
            </a:extLst>
          </p:cNvPr>
          <p:cNvSpPr txBox="1"/>
          <p:nvPr/>
        </p:nvSpPr>
        <p:spPr>
          <a:xfrm>
            <a:off x="553343" y="1056487"/>
            <a:ext cx="45687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800" b="1" dirty="0">
                <a:solidFill>
                  <a:srgbClr val="22151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Объемы производства «Аврора» к 2030 году</a:t>
            </a:r>
          </a:p>
        </p:txBody>
      </p:sp>
    </p:spTree>
    <p:extLst>
      <p:ext uri="{BB962C8B-B14F-4D97-AF65-F5344CB8AC3E}">
        <p14:creationId xmlns:p14="http://schemas.microsoft.com/office/powerpoint/2010/main" val="3685690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92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A1D58D5-723C-42F0-B62C-4327708D676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717872" y="-130627"/>
            <a:ext cx="4220021" cy="7352089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0FE3B4D3-3666-4ADF-A3CB-78E4805374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121" r="29028"/>
          <a:stretch/>
        </p:blipFill>
        <p:spPr>
          <a:xfrm>
            <a:off x="0" y="6728791"/>
            <a:ext cx="12192000" cy="129208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AB0EFD5E-0AFA-4293-84BF-990C05B5019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6171" y="1055926"/>
            <a:ext cx="7286926" cy="978936"/>
          </a:xfrm>
          <a:prstGeom prst="rect">
            <a:avLst/>
          </a:prstGeom>
        </p:spPr>
      </p:pic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7B70417D-ECF5-4481-84C1-F3AEBF276983}"/>
              </a:ext>
            </a:extLst>
          </p:cNvPr>
          <p:cNvGrpSpPr/>
          <p:nvPr/>
        </p:nvGrpSpPr>
        <p:grpSpPr>
          <a:xfrm>
            <a:off x="-1616272" y="692150"/>
            <a:ext cx="14793527" cy="6653207"/>
            <a:chOff x="-2253921" y="821698"/>
            <a:chExt cx="14793527" cy="6653207"/>
          </a:xfrm>
        </p:grpSpPr>
        <p:grpSp>
          <p:nvGrpSpPr>
            <p:cNvPr id="17" name="Группа 16">
              <a:extLst>
                <a:ext uri="{FF2B5EF4-FFF2-40B4-BE49-F238E27FC236}">
                  <a16:creationId xmlns:a16="http://schemas.microsoft.com/office/drawing/2014/main" id="{EF12D01E-9C10-4F7E-A81E-A74A03740E4B}"/>
                </a:ext>
              </a:extLst>
            </p:cNvPr>
            <p:cNvGrpSpPr/>
            <p:nvPr/>
          </p:nvGrpSpPr>
          <p:grpSpPr>
            <a:xfrm>
              <a:off x="-2253921" y="821698"/>
              <a:ext cx="14793527" cy="6528139"/>
              <a:chOff x="-2005696" y="960677"/>
              <a:chExt cx="14793527" cy="6528139"/>
            </a:xfrm>
          </p:grpSpPr>
          <p:pic>
            <p:nvPicPr>
              <p:cNvPr id="9" name="Рисунок 8">
                <a:extLst>
                  <a:ext uri="{FF2B5EF4-FFF2-40B4-BE49-F238E27FC236}">
                    <a16:creationId xmlns:a16="http://schemas.microsoft.com/office/drawing/2014/main" id="{F0BBB03F-1C27-43FC-AFD1-95AE56DEE8E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2005696" y="1375809"/>
                <a:ext cx="7488927" cy="6113007"/>
              </a:xfrm>
              <a:prstGeom prst="rect">
                <a:avLst/>
              </a:prstGeom>
            </p:spPr>
          </p:pic>
          <p:grpSp>
            <p:nvGrpSpPr>
              <p:cNvPr id="14" name="Группа 13">
                <a:extLst>
                  <a:ext uri="{FF2B5EF4-FFF2-40B4-BE49-F238E27FC236}">
                    <a16:creationId xmlns:a16="http://schemas.microsoft.com/office/drawing/2014/main" id="{B45A5F9F-0C04-4437-BC2C-B926B5EBD0AA}"/>
                  </a:ext>
                </a:extLst>
              </p:cNvPr>
              <p:cNvGrpSpPr/>
              <p:nvPr/>
            </p:nvGrpSpPr>
            <p:grpSpPr>
              <a:xfrm>
                <a:off x="223334" y="960677"/>
                <a:ext cx="12564497" cy="6442516"/>
                <a:chOff x="-778152" y="908802"/>
                <a:chExt cx="12564497" cy="6442516"/>
              </a:xfrm>
            </p:grpSpPr>
            <p:pic>
              <p:nvPicPr>
                <p:cNvPr id="7" name="Рисунок 6">
                  <a:extLst>
                    <a:ext uri="{FF2B5EF4-FFF2-40B4-BE49-F238E27FC236}">
                      <a16:creationId xmlns:a16="http://schemas.microsoft.com/office/drawing/2014/main" id="{0DF60C5C-55F9-4D86-BD52-CFF748BBF39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778152" y="908802"/>
                  <a:ext cx="7892602" cy="6442516"/>
                </a:xfrm>
                <a:prstGeom prst="rect">
                  <a:avLst/>
                </a:prstGeom>
              </p:spPr>
            </p:pic>
            <p:pic>
              <p:nvPicPr>
                <p:cNvPr id="15" name="Рисунок 14">
                  <a:extLst>
                    <a:ext uri="{FF2B5EF4-FFF2-40B4-BE49-F238E27FC236}">
                      <a16:creationId xmlns:a16="http://schemas.microsoft.com/office/drawing/2014/main" id="{4C71004A-1B4A-2C64-5BDB-FF842825ECB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35630"/>
                <a:stretch/>
              </p:blipFill>
              <p:spPr>
                <a:xfrm>
                  <a:off x="3938712" y="1866100"/>
                  <a:ext cx="4988630" cy="5156522"/>
                </a:xfrm>
                <a:prstGeom prst="rect">
                  <a:avLst/>
                </a:prstGeom>
                <a:ln>
                  <a:noFill/>
                </a:ln>
                <a:effectLst>
                  <a:outerShdw blurRad="292100" dist="139700" dir="2700000" algn="tl" rotWithShape="0">
                    <a:srgbClr val="333333">
                      <a:alpha val="65000"/>
                    </a:srgbClr>
                  </a:outerShdw>
                </a:effectLst>
              </p:spPr>
            </p:pic>
            <p:pic>
              <p:nvPicPr>
                <p:cNvPr id="25" name="Рисунок 24">
                  <a:extLst>
                    <a:ext uri="{FF2B5EF4-FFF2-40B4-BE49-F238E27FC236}">
                      <a16:creationId xmlns:a16="http://schemas.microsoft.com/office/drawing/2014/main" id="{AD7B531D-E433-B4DC-651D-F9BFA95A165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094580" y="1623140"/>
                  <a:ext cx="3691765" cy="5537649"/>
                </a:xfrm>
                <a:prstGeom prst="rect">
                  <a:avLst/>
                </a:prstGeom>
                <a:ln>
                  <a:noFill/>
                </a:ln>
                <a:effectLst>
                  <a:outerShdw blurRad="292100" dist="711200" dir="12540000" sx="105000" sy="105000" algn="tl" rotWithShape="0">
                    <a:srgbClr val="333333">
                      <a:alpha val="15000"/>
                    </a:srgbClr>
                  </a:outerShdw>
                </a:effectLst>
              </p:spPr>
            </p:pic>
          </p:grpSp>
        </p:grpSp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2B602B66-D981-40D2-AE75-C24E224C105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47727" y="3680338"/>
              <a:ext cx="3794567" cy="3794567"/>
            </a:xfrm>
            <a:prstGeom prst="rect">
              <a:avLst/>
            </a:prstGeom>
            <a:ln>
              <a:noFill/>
            </a:ln>
            <a:effectLst>
              <a:outerShdw blurRad="355600" dist="533400" dir="4380000" sx="55000" sy="55000" algn="tl" rotWithShape="0">
                <a:srgbClr val="333333">
                  <a:alpha val="53000"/>
                </a:srgbClr>
              </a:outerShdw>
            </a:effectLst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E25D2163-6094-4099-8106-71C91394FA4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897" t="38375" r="35630" b="51244"/>
            <a:stretch/>
          </p:blipFill>
          <p:spPr>
            <a:xfrm>
              <a:off x="8801193" y="3758003"/>
              <a:ext cx="889154" cy="53533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19731332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92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9897" y="618744"/>
            <a:ext cx="1603251" cy="22005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1578" y="3109266"/>
            <a:ext cx="2301245" cy="521209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0771" y="1912906"/>
            <a:ext cx="2782516" cy="258289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8245" y="2907305"/>
            <a:ext cx="1043390" cy="104339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4412" y="3165993"/>
            <a:ext cx="1606734" cy="52601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57D909C-850F-4813-B224-A7A6112FD8C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121" r="29028"/>
          <a:stretch/>
        </p:blipFill>
        <p:spPr>
          <a:xfrm>
            <a:off x="0" y="6739549"/>
            <a:ext cx="12192000" cy="12920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DBCCDEA-57C5-447E-B195-0C403303E498}"/>
              </a:ext>
            </a:extLst>
          </p:cNvPr>
          <p:cNvSpPr txBox="1"/>
          <p:nvPr/>
        </p:nvSpPr>
        <p:spPr>
          <a:xfrm>
            <a:off x="9002503" y="5066337"/>
            <a:ext cx="2391842" cy="1102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400" noProof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+7 495 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781 61 33</a:t>
            </a:r>
          </a:p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400" b="1" noProof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Sonorussproject.ru</a:t>
            </a:r>
          </a:p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400" b="1" noProof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Aurora-audio.ru</a:t>
            </a:r>
            <a:endParaRPr lang="ru-RU" sz="1400" b="1" noProof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400" b="1" noProof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Sonoruss.ru</a:t>
            </a:r>
          </a:p>
        </p:txBody>
      </p:sp>
    </p:spTree>
    <p:extLst>
      <p:ext uri="{BB962C8B-B14F-4D97-AF65-F5344CB8AC3E}">
        <p14:creationId xmlns:p14="http://schemas.microsoft.com/office/powerpoint/2010/main" val="254999096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821EEA5A2C5D3D44B0C05CDB22009511" ma:contentTypeVersion="18" ma:contentTypeDescription="Создание документа." ma:contentTypeScope="" ma:versionID="91a98d1a9bb4a153b6a7f2b922091723">
  <xsd:schema xmlns:xsd="http://www.w3.org/2001/XMLSchema" xmlns:xs="http://www.w3.org/2001/XMLSchema" xmlns:p="http://schemas.microsoft.com/office/2006/metadata/properties" xmlns:ns2="78214947-39f1-482c-9343-0bb771b7fff5" xmlns:ns3="a1bce6d9-d37c-4ac7-8bda-9e7028ec92ba" targetNamespace="http://schemas.microsoft.com/office/2006/metadata/properties" ma:root="true" ma:fieldsID="7d23774be2e1b767a327be7e46b3a4a5" ns2:_="" ns3:_="">
    <xsd:import namespace="78214947-39f1-482c-9343-0bb771b7fff5"/>
    <xsd:import namespace="a1bce6d9-d37c-4ac7-8bda-9e7028ec92b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214947-39f1-482c-9343-0bb771b7fff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cfca48c4-9372-4329-b802-7e7ae573232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1bce6d9-d37c-4ac7-8bda-9e7028ec92ba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Столбец для захвата всех терминов таксономии" ma:hidden="true" ma:list="{99209a35-ef0e-473d-96c6-28e0646205b0}" ma:internalName="TaxCatchAll" ma:showField="CatchAllData" ma:web="a1bce6d9-d37c-4ac7-8bda-9e7028ec92b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DC972C1-CEB0-46A8-B803-EBA660D5C005}"/>
</file>

<file path=customXml/itemProps2.xml><?xml version="1.0" encoding="utf-8"?>
<ds:datastoreItem xmlns:ds="http://schemas.openxmlformats.org/officeDocument/2006/customXml" ds:itemID="{8D7B134F-0A00-4EE7-8518-46BBC496241D}"/>
</file>

<file path=docProps/app.xml><?xml version="1.0" encoding="utf-8"?>
<Properties xmlns="http://schemas.openxmlformats.org/officeDocument/2006/extended-properties" xmlns:vt="http://schemas.openxmlformats.org/officeDocument/2006/docPropsVTypes">
  <TotalTime>3532</TotalTime>
  <Words>391</Words>
  <Application>Microsoft Office PowerPoint</Application>
  <PresentationFormat>Широкоэкранный</PresentationFormat>
  <Paragraphs>129</Paragraphs>
  <Slides>16</Slides>
  <Notes>16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Alegreya Sans</vt:lpstr>
      <vt:lpstr>Arial</vt:lpstr>
      <vt:lpstr>calibri</vt:lpstr>
      <vt:lpstr>calibri</vt:lpstr>
      <vt:lpstr>Calibri Light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Наталья Петрухина</dc:creator>
  <cp:lastModifiedBy>A V</cp:lastModifiedBy>
  <cp:revision>77</cp:revision>
  <dcterms:created xsi:type="dcterms:W3CDTF">2024-01-18T21:29:34Z</dcterms:created>
  <dcterms:modified xsi:type="dcterms:W3CDTF">2024-04-22T21:24:31Z</dcterms:modified>
</cp:coreProperties>
</file>