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4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48" r:id="rId2"/>
    <p:sldId id="385" r:id="rId3"/>
    <p:sldId id="342" r:id="rId4"/>
    <p:sldId id="389" r:id="rId5"/>
    <p:sldId id="390" r:id="rId6"/>
    <p:sldId id="324" r:id="rId7"/>
    <p:sldId id="388" r:id="rId8"/>
    <p:sldId id="327" r:id="rId9"/>
    <p:sldId id="368" r:id="rId10"/>
    <p:sldId id="369" r:id="rId11"/>
    <p:sldId id="391" r:id="rId12"/>
    <p:sldId id="371" r:id="rId13"/>
    <p:sldId id="392" r:id="rId14"/>
    <p:sldId id="393" r:id="rId15"/>
    <p:sldId id="378" r:id="rId16"/>
    <p:sldId id="394" r:id="rId17"/>
    <p:sldId id="375" r:id="rId18"/>
    <p:sldId id="376" r:id="rId19"/>
    <p:sldId id="355" r:id="rId20"/>
    <p:sldId id="436" r:id="rId21"/>
    <p:sldId id="354" r:id="rId22"/>
    <p:sldId id="396" r:id="rId23"/>
    <p:sldId id="435" r:id="rId24"/>
    <p:sldId id="309" r:id="rId25"/>
  </p:sldIdLst>
  <p:sldSz cx="20104100" cy="11309350"/>
  <p:notesSz cx="10234613" cy="7099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065000C-7469-4D8C-B78F-6403F2631E47}">
          <p14:sldIdLst>
            <p14:sldId id="348"/>
            <p14:sldId id="385"/>
            <p14:sldId id="342"/>
            <p14:sldId id="389"/>
            <p14:sldId id="390"/>
            <p14:sldId id="324"/>
            <p14:sldId id="388"/>
            <p14:sldId id="327"/>
            <p14:sldId id="368"/>
            <p14:sldId id="369"/>
            <p14:sldId id="391"/>
            <p14:sldId id="371"/>
            <p14:sldId id="392"/>
            <p14:sldId id="393"/>
            <p14:sldId id="378"/>
            <p14:sldId id="394"/>
            <p14:sldId id="375"/>
            <p14:sldId id="376"/>
            <p14:sldId id="355"/>
            <p14:sldId id="436"/>
            <p14:sldId id="354"/>
            <p14:sldId id="396"/>
            <p14:sldId id="435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рья" initials="Д" lastIdx="1" clrIdx="0">
    <p:extLst>
      <p:ext uri="{19B8F6BF-5375-455C-9EA6-DF929625EA0E}">
        <p15:presenceInfo xmlns:p15="http://schemas.microsoft.com/office/powerpoint/2012/main" userId="Дарья" providerId="None"/>
      </p:ext>
    </p:extLst>
  </p:cmAuthor>
  <p:cmAuthor id="2" name="Daria Nechaeva" initials="DN" lastIdx="1" clrIdx="1">
    <p:extLst>
      <p:ext uri="{19B8F6BF-5375-455C-9EA6-DF929625EA0E}">
        <p15:presenceInfo xmlns:p15="http://schemas.microsoft.com/office/powerpoint/2012/main" userId="82126d057a32af2a" providerId="Windows Live"/>
      </p:ext>
    </p:extLst>
  </p:cmAuthor>
  <p:cmAuthor id="3" name="dmitry buyukov" initials="db" lastIdx="4" clrIdx="2">
    <p:extLst>
      <p:ext uri="{19B8F6BF-5375-455C-9EA6-DF929625EA0E}">
        <p15:presenceInfo xmlns:p15="http://schemas.microsoft.com/office/powerpoint/2012/main" userId="a0c44697c5c0c9a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3F9DD6"/>
    <a:srgbClr val="CE6915"/>
    <a:srgbClr val="8C4146"/>
    <a:srgbClr val="1D99A6"/>
    <a:srgbClr val="004F00"/>
    <a:srgbClr val="0094B8"/>
    <a:srgbClr val="990000"/>
    <a:srgbClr val="24282B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3842" autoAdjust="0"/>
  </p:normalViewPr>
  <p:slideViewPr>
    <p:cSldViewPr>
      <p:cViewPr varScale="1">
        <p:scale>
          <a:sx n="58" d="100"/>
          <a:sy n="58" d="100"/>
        </p:scale>
        <p:origin x="110" y="67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2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1152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214" cy="354766"/>
          </a:xfrm>
          <a:prstGeom prst="rect">
            <a:avLst/>
          </a:prstGeom>
        </p:spPr>
        <p:txBody>
          <a:bodyPr vert="horz" lIns="50447" tIns="25224" rIns="50447" bIns="25224" rtlCol="0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96975" y="0"/>
            <a:ext cx="4435214" cy="354766"/>
          </a:xfrm>
          <a:prstGeom prst="rect">
            <a:avLst/>
          </a:prstGeom>
        </p:spPr>
        <p:txBody>
          <a:bodyPr vert="horz" lIns="50447" tIns="25224" rIns="50447" bIns="25224" rtlCol="0"/>
          <a:lstStyle>
            <a:lvl1pPr algn="r">
              <a:defRPr sz="700"/>
            </a:lvl1pPr>
          </a:lstStyle>
          <a:p>
            <a:fld id="{D894E180-8A99-4011-BA03-9170FC7CF5BB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51138" y="531813"/>
            <a:ext cx="473233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0447" tIns="25224" rIns="50447" bIns="252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23138" y="3372268"/>
            <a:ext cx="8188337" cy="3194884"/>
          </a:xfrm>
          <a:prstGeom prst="rect">
            <a:avLst/>
          </a:prstGeom>
        </p:spPr>
        <p:txBody>
          <a:bodyPr vert="horz" lIns="50447" tIns="25224" rIns="50447" bIns="2522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743538"/>
            <a:ext cx="4435214" cy="354766"/>
          </a:xfrm>
          <a:prstGeom prst="rect">
            <a:avLst/>
          </a:prstGeom>
        </p:spPr>
        <p:txBody>
          <a:bodyPr vert="horz" lIns="50447" tIns="25224" rIns="50447" bIns="25224" rtlCol="0" anchor="b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96975" y="6743538"/>
            <a:ext cx="4435214" cy="354766"/>
          </a:xfrm>
          <a:prstGeom prst="rect">
            <a:avLst/>
          </a:prstGeom>
        </p:spPr>
        <p:txBody>
          <a:bodyPr vert="horz" lIns="50447" tIns="25224" rIns="50447" bIns="25224" rtlCol="0" anchor="b"/>
          <a:lstStyle>
            <a:lvl1pPr algn="r">
              <a:defRPr sz="700"/>
            </a:lvl1pPr>
          </a:lstStyle>
          <a:p>
            <a:fld id="{2FE962DA-A596-4959-A514-2120A8E666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752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9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386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143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554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246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589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511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7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235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43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10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078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115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962DA-A596-4959-A514-2120A8E6668B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798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5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69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345" dirty="0">
                <a:latin typeface="Arial"/>
                <a:cs typeface="Arial"/>
              </a:rPr>
              <a:t>Б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5" dirty="0">
                <a:latin typeface="Arial"/>
                <a:cs typeface="Arial"/>
              </a:rPr>
              <a:t>Р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565" dirty="0">
                <a:latin typeface="Arial"/>
                <a:cs typeface="Arial"/>
              </a:rPr>
              <a:t>Ю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45" dirty="0">
                <a:latin typeface="Arial"/>
                <a:cs typeface="Arial"/>
              </a:rPr>
              <a:t>В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185" dirty="0">
                <a:latin typeface="Arial"/>
                <a:cs typeface="Arial"/>
              </a:rPr>
              <a:t>К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5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95" dirty="0">
                <a:latin typeface="Arial"/>
                <a:cs typeface="Arial"/>
              </a:rPr>
              <a:t>А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85" dirty="0">
                <a:latin typeface="Arial"/>
                <a:cs typeface="Arial"/>
              </a:rPr>
              <a:t>Т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0" dirty="0">
                <a:latin typeface="Arial"/>
                <a:cs typeface="Arial"/>
              </a:rPr>
              <a:t>И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80" dirty="0">
                <a:latin typeface="Arial"/>
                <a:cs typeface="Arial"/>
              </a:rPr>
              <a:t>Г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F Din Text Comp Pro"/>
                <a:cs typeface="PF Din Text Comp Pro"/>
              </a:defRPr>
            </a:lvl1pPr>
          </a:lstStyle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‹#›</a:t>
            </a:fld>
            <a:endParaRPr dirty="0">
              <a:latin typeface="PF Din Text Comp Pro"/>
              <a:cs typeface="PF Din Text Comp Pr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0" i="0">
                <a:solidFill>
                  <a:srgbClr val="8A1C1B"/>
                </a:solidFill>
                <a:latin typeface="PF Din Text Comp Pro Medium"/>
                <a:cs typeface="PF Din Text Comp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345" dirty="0">
                <a:latin typeface="Arial"/>
                <a:cs typeface="Arial"/>
              </a:rPr>
              <a:t>Б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5" dirty="0">
                <a:latin typeface="Arial"/>
                <a:cs typeface="Arial"/>
              </a:rPr>
              <a:t>Р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565" dirty="0">
                <a:latin typeface="Arial"/>
                <a:cs typeface="Arial"/>
              </a:rPr>
              <a:t>Ю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45" dirty="0">
                <a:latin typeface="Arial"/>
                <a:cs typeface="Arial"/>
              </a:rPr>
              <a:t>В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185" dirty="0">
                <a:latin typeface="Arial"/>
                <a:cs typeface="Arial"/>
              </a:rPr>
              <a:t>К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5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95" dirty="0">
                <a:latin typeface="Arial"/>
                <a:cs typeface="Arial"/>
              </a:rPr>
              <a:t>А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85" dirty="0">
                <a:latin typeface="Arial"/>
                <a:cs typeface="Arial"/>
              </a:rPr>
              <a:t>Т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0" dirty="0">
                <a:latin typeface="Arial"/>
                <a:cs typeface="Arial"/>
              </a:rPr>
              <a:t>И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80" dirty="0">
                <a:latin typeface="Arial"/>
                <a:cs typeface="Arial"/>
              </a:rPr>
              <a:t>Г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F Din Text Comp Pro"/>
                <a:cs typeface="PF Din Text Comp Pro"/>
              </a:defRPr>
            </a:lvl1pPr>
          </a:lstStyle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‹#›</a:t>
            </a:fld>
            <a:endParaRPr dirty="0">
              <a:latin typeface="PF Din Text Comp Pro"/>
              <a:cs typeface="PF Din Text Comp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0" i="0">
                <a:solidFill>
                  <a:srgbClr val="8A1C1B"/>
                </a:solidFill>
                <a:latin typeface="PF Din Text Comp Pro Medium"/>
                <a:cs typeface="PF Din Text Comp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3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3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345" dirty="0">
                <a:latin typeface="Arial"/>
                <a:cs typeface="Arial"/>
              </a:rPr>
              <a:t>Б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5" dirty="0">
                <a:latin typeface="Arial"/>
                <a:cs typeface="Arial"/>
              </a:rPr>
              <a:t>Р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565" dirty="0">
                <a:latin typeface="Arial"/>
                <a:cs typeface="Arial"/>
              </a:rPr>
              <a:t>Ю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45" dirty="0">
                <a:latin typeface="Arial"/>
                <a:cs typeface="Arial"/>
              </a:rPr>
              <a:t>В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185" dirty="0">
                <a:latin typeface="Arial"/>
                <a:cs typeface="Arial"/>
              </a:rPr>
              <a:t>К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5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95" dirty="0">
                <a:latin typeface="Arial"/>
                <a:cs typeface="Arial"/>
              </a:rPr>
              <a:t>А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85" dirty="0">
                <a:latin typeface="Arial"/>
                <a:cs typeface="Arial"/>
              </a:rPr>
              <a:t>Т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0" dirty="0">
                <a:latin typeface="Arial"/>
                <a:cs typeface="Arial"/>
              </a:rPr>
              <a:t>И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80" dirty="0">
                <a:latin typeface="Arial"/>
                <a:cs typeface="Arial"/>
              </a:rPr>
              <a:t>Г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F Din Text Comp Pro"/>
                <a:cs typeface="PF Din Text Comp Pro"/>
              </a:defRPr>
            </a:lvl1pPr>
          </a:lstStyle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‹#›</a:t>
            </a:fld>
            <a:endParaRPr dirty="0">
              <a:latin typeface="PF Din Text Comp Pro"/>
              <a:cs typeface="PF Din Text Comp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0" i="0">
                <a:solidFill>
                  <a:srgbClr val="8A1C1B"/>
                </a:solidFill>
                <a:latin typeface="PF Din Text Comp Pro Medium"/>
                <a:cs typeface="PF Din Text Comp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345" dirty="0">
                <a:latin typeface="Arial"/>
                <a:cs typeface="Arial"/>
              </a:rPr>
              <a:t>Б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5" dirty="0">
                <a:latin typeface="Arial"/>
                <a:cs typeface="Arial"/>
              </a:rPr>
              <a:t>Р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565" dirty="0">
                <a:latin typeface="Arial"/>
                <a:cs typeface="Arial"/>
              </a:rPr>
              <a:t>Ю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45" dirty="0">
                <a:latin typeface="Arial"/>
                <a:cs typeface="Arial"/>
              </a:rPr>
              <a:t>В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185" dirty="0">
                <a:latin typeface="Arial"/>
                <a:cs typeface="Arial"/>
              </a:rPr>
              <a:t>К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5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95" dirty="0">
                <a:latin typeface="Arial"/>
                <a:cs typeface="Arial"/>
              </a:rPr>
              <a:t>А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85" dirty="0">
                <a:latin typeface="Arial"/>
                <a:cs typeface="Arial"/>
              </a:rPr>
              <a:t>Т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0" dirty="0">
                <a:latin typeface="Arial"/>
                <a:cs typeface="Arial"/>
              </a:rPr>
              <a:t>И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80" dirty="0">
                <a:latin typeface="Arial"/>
                <a:cs typeface="Arial"/>
              </a:rPr>
              <a:t>Г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F Din Text Comp Pro"/>
                <a:cs typeface="PF Din Text Comp Pro"/>
              </a:defRPr>
            </a:lvl1pPr>
          </a:lstStyle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‹#›</a:t>
            </a:fld>
            <a:endParaRPr dirty="0">
              <a:latin typeface="PF Din Text Comp Pro"/>
              <a:cs typeface="PF Din Text Comp Pr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345" dirty="0">
                <a:latin typeface="Arial"/>
                <a:cs typeface="Arial"/>
              </a:rPr>
              <a:t>Б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5" dirty="0">
                <a:latin typeface="Arial"/>
                <a:cs typeface="Arial"/>
              </a:rPr>
              <a:t>Р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565" dirty="0">
                <a:latin typeface="Arial"/>
                <a:cs typeface="Arial"/>
              </a:rPr>
              <a:t>Ю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45" dirty="0">
                <a:latin typeface="Arial"/>
                <a:cs typeface="Arial"/>
              </a:rPr>
              <a:t>В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185" dirty="0">
                <a:latin typeface="Arial"/>
                <a:cs typeface="Arial"/>
              </a:rPr>
              <a:t>К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5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95" dirty="0">
                <a:latin typeface="Arial"/>
                <a:cs typeface="Arial"/>
              </a:rPr>
              <a:t>А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85" dirty="0">
                <a:latin typeface="Arial"/>
                <a:cs typeface="Arial"/>
              </a:rPr>
              <a:t>Т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0" dirty="0">
                <a:latin typeface="Arial"/>
                <a:cs typeface="Arial"/>
              </a:rPr>
              <a:t>И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80" dirty="0">
                <a:latin typeface="Arial"/>
                <a:cs typeface="Arial"/>
              </a:rPr>
              <a:t>Г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PF Din Text Comp Pro"/>
                <a:cs typeface="PF Din Text Comp Pro"/>
              </a:defRPr>
            </a:lvl1pPr>
          </a:lstStyle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‹#›</a:t>
            </a:fld>
            <a:endParaRPr dirty="0">
              <a:latin typeface="PF Din Text Comp Pro"/>
              <a:cs typeface="PF Din Text Comp Pr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2001" y="876895"/>
            <a:ext cx="18240097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0" i="0">
                <a:solidFill>
                  <a:srgbClr val="8A1C1B"/>
                </a:solidFill>
                <a:latin typeface="PF Din Text Comp Pro Medium"/>
                <a:cs typeface="PF Din Text Comp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89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5429762" y="10638976"/>
            <a:ext cx="1229359" cy="217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345" dirty="0">
                <a:latin typeface="Arial"/>
                <a:cs typeface="Arial"/>
              </a:rPr>
              <a:t>Б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5" dirty="0">
                <a:latin typeface="Arial"/>
                <a:cs typeface="Arial"/>
              </a:rPr>
              <a:t>Р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565" dirty="0">
                <a:latin typeface="Arial"/>
                <a:cs typeface="Arial"/>
              </a:rPr>
              <a:t>Ю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45" dirty="0">
                <a:latin typeface="Arial"/>
                <a:cs typeface="Arial"/>
              </a:rPr>
              <a:t>В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869157" y="10638976"/>
            <a:ext cx="1708150" cy="217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B3B5B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185" dirty="0">
                <a:latin typeface="Arial"/>
                <a:cs typeface="Arial"/>
              </a:rPr>
              <a:t>К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95" dirty="0">
                <a:latin typeface="Arial"/>
                <a:cs typeface="Arial"/>
              </a:rPr>
              <a:t>О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5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95" dirty="0">
                <a:latin typeface="Arial"/>
                <a:cs typeface="Arial"/>
              </a:rPr>
              <a:t>А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15" dirty="0">
                <a:latin typeface="Arial"/>
                <a:cs typeface="Arial"/>
              </a:rPr>
              <a:t>Л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85" dirty="0">
                <a:latin typeface="Arial"/>
                <a:cs typeface="Arial"/>
              </a:rPr>
              <a:t>Т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60" dirty="0">
                <a:latin typeface="Arial"/>
                <a:cs typeface="Arial"/>
              </a:rPr>
              <a:t>И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5" dirty="0">
                <a:latin typeface="Arial"/>
                <a:cs typeface="Arial"/>
              </a:rPr>
              <a:t>Н</a:t>
            </a:r>
            <a:r>
              <a:rPr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80" dirty="0">
                <a:latin typeface="Arial"/>
                <a:cs typeface="Arial"/>
              </a:rPr>
              <a:t>Г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401319" cy="410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PF Din Text Comp Pro"/>
                <a:cs typeface="PF Din Text Comp Pro"/>
              </a:defRPr>
            </a:lvl1pPr>
          </a:lstStyle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‹#›</a:t>
            </a:fld>
            <a:endParaRPr dirty="0">
              <a:latin typeface="PF Din Text Comp Pro"/>
              <a:cs typeface="PF Din Text Comp Pr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21" Type="http://schemas.openxmlformats.org/officeDocument/2006/relationships/image" Target="../media/image23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jpeg"/><Relationship Id="rId20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0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emf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jpg"/><Relationship Id="rId4" Type="http://schemas.openxmlformats.org/officeDocument/2006/relationships/image" Target="../media/image6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g"/><Relationship Id="rId5" Type="http://schemas.openxmlformats.org/officeDocument/2006/relationships/image" Target="../media/image65.png"/><Relationship Id="rId4" Type="http://schemas.openxmlformats.org/officeDocument/2006/relationships/image" Target="../media/image6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9.jpg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4.jpeg"/><Relationship Id="rId4" Type="http://schemas.openxmlformats.org/officeDocument/2006/relationships/image" Target="../media/image8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image" Target="../media/image86.png"/><Relationship Id="rId21" Type="http://schemas.openxmlformats.org/officeDocument/2006/relationships/image" Target="../media/image104.png"/><Relationship Id="rId7" Type="http://schemas.openxmlformats.org/officeDocument/2006/relationships/image" Target="../media/image90.png"/><Relationship Id="rId12" Type="http://schemas.openxmlformats.org/officeDocument/2006/relationships/image" Target="../media/image95.jpeg"/><Relationship Id="rId17" Type="http://schemas.openxmlformats.org/officeDocument/2006/relationships/image" Target="../media/image100.jpeg"/><Relationship Id="rId2" Type="http://schemas.openxmlformats.org/officeDocument/2006/relationships/image" Target="../media/image85.jpeg"/><Relationship Id="rId16" Type="http://schemas.openxmlformats.org/officeDocument/2006/relationships/image" Target="../media/image99.jpe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9.jpeg"/><Relationship Id="rId11" Type="http://schemas.openxmlformats.org/officeDocument/2006/relationships/image" Target="../media/image94.png"/><Relationship Id="rId24" Type="http://schemas.openxmlformats.org/officeDocument/2006/relationships/image" Target="../media/image107.jpe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23" Type="http://schemas.openxmlformats.org/officeDocument/2006/relationships/image" Target="../media/image106.jpeg"/><Relationship Id="rId10" Type="http://schemas.openxmlformats.org/officeDocument/2006/relationships/image" Target="../media/image93.png"/><Relationship Id="rId19" Type="http://schemas.openxmlformats.org/officeDocument/2006/relationships/image" Target="../media/image102.png"/><Relationship Id="rId4" Type="http://schemas.openxmlformats.org/officeDocument/2006/relationships/image" Target="../media/image87.jpeg"/><Relationship Id="rId9" Type="http://schemas.openxmlformats.org/officeDocument/2006/relationships/image" Target="../media/image92.png"/><Relationship Id="rId14" Type="http://schemas.openxmlformats.org/officeDocument/2006/relationships/image" Target="../media/image97.png"/><Relationship Id="rId22" Type="http://schemas.openxmlformats.org/officeDocument/2006/relationships/image" Target="../media/image10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rms-group.r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2.jpg"/><Relationship Id="rId4" Type="http://schemas.openxmlformats.org/officeDocument/2006/relationships/hyperlink" Target="https://rms-grou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B37C2A-5F52-033F-3044-75D94B9B9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-1048809"/>
            <a:ext cx="20110450" cy="134069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172F64-CBCB-DD3D-C939-BC90DE1BE84B}"/>
              </a:ext>
            </a:extLst>
          </p:cNvPr>
          <p:cNvSpPr txBox="1"/>
          <p:nvPr/>
        </p:nvSpPr>
        <p:spPr>
          <a:xfrm>
            <a:off x="1517650" y="2759075"/>
            <a:ext cx="7924800" cy="3446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70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Актуальные мультимедиа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623456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931644A-FDB9-4C9E-817B-50B47A9F499E}"/>
              </a:ext>
            </a:extLst>
          </p:cNvPr>
          <p:cNvSpPr/>
          <p:nvPr/>
        </p:nvSpPr>
        <p:spPr>
          <a:xfrm>
            <a:off x="0" y="3837632"/>
            <a:ext cx="20104100" cy="62261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E90FDD9-7956-410C-BAE3-6D599F5E27D9}"/>
              </a:ext>
            </a:extLst>
          </p:cNvPr>
          <p:cNvSpPr/>
          <p:nvPr/>
        </p:nvSpPr>
        <p:spPr>
          <a:xfrm>
            <a:off x="1011612" y="3216274"/>
            <a:ext cx="3103752" cy="5714999"/>
          </a:xfrm>
          <a:prstGeom prst="roundRect">
            <a:avLst>
              <a:gd name="adj" fmla="val 5603"/>
            </a:avLst>
          </a:prstGeom>
          <a:solidFill>
            <a:srgbClr val="99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76008874-7ADB-4E2C-A128-A56C27826A29}"/>
              </a:ext>
            </a:extLst>
          </p:cNvPr>
          <p:cNvSpPr/>
          <p:nvPr/>
        </p:nvSpPr>
        <p:spPr>
          <a:xfrm rot="5400000">
            <a:off x="3991629" y="5790428"/>
            <a:ext cx="597581" cy="35011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DE2660-E9C9-4B9A-956F-241F3E34FB2F}"/>
              </a:ext>
            </a:extLst>
          </p:cNvPr>
          <p:cNvSpPr txBox="1"/>
          <p:nvPr/>
        </p:nvSpPr>
        <p:spPr>
          <a:xfrm>
            <a:off x="1196426" y="3656757"/>
            <a:ext cx="28221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3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обственные разработки, </a:t>
            </a:r>
            <a:r>
              <a:rPr lang="en-US" sz="3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OEM</a:t>
            </a:r>
            <a:r>
              <a:rPr lang="ru-RU" sz="3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ODM</a:t>
            </a:r>
            <a:r>
              <a:rPr lang="ru-RU" sz="3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оборудование</a:t>
            </a:r>
            <a:endParaRPr lang="ru-RU" sz="3000" b="1" cap="all" dirty="0">
              <a:solidFill>
                <a:srgbClr val="0235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2FB2D1-6C3F-4A2D-ADC7-5B97285A5D39}"/>
              </a:ext>
            </a:extLst>
          </p:cNvPr>
          <p:cNvSpPr/>
          <p:nvPr/>
        </p:nvSpPr>
        <p:spPr>
          <a:xfrm>
            <a:off x="1011611" y="9324034"/>
            <a:ext cx="3103752" cy="216841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263AE57-F308-4283-BFAF-5D2E42B72849}"/>
              </a:ext>
            </a:extLst>
          </p:cNvPr>
          <p:cNvSpPr/>
          <p:nvPr/>
        </p:nvSpPr>
        <p:spPr>
          <a:xfrm>
            <a:off x="4724326" y="3216274"/>
            <a:ext cx="3103752" cy="5714999"/>
          </a:xfrm>
          <a:prstGeom prst="roundRect">
            <a:avLst>
              <a:gd name="adj" fmla="val 5603"/>
            </a:avLst>
          </a:prstGeom>
          <a:solidFill>
            <a:srgbClr val="3F9DD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>
            <a:extLst>
              <a:ext uri="{FF2B5EF4-FFF2-40B4-BE49-F238E27FC236}">
                <a16:creationId xmlns:a16="http://schemas.microsoft.com/office/drawing/2014/main" id="{8663F1DD-20A6-4EB8-8743-7E3BBA3E8FC9}"/>
              </a:ext>
            </a:extLst>
          </p:cNvPr>
          <p:cNvSpPr/>
          <p:nvPr/>
        </p:nvSpPr>
        <p:spPr>
          <a:xfrm rot="5400000">
            <a:off x="7704343" y="5790428"/>
            <a:ext cx="597581" cy="350112"/>
          </a:xfrm>
          <a:prstGeom prst="triangle">
            <a:avLst/>
          </a:prstGeom>
          <a:solidFill>
            <a:srgbClr val="3F9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5862358-1284-4B54-A4C2-68E50B574A38}"/>
              </a:ext>
            </a:extLst>
          </p:cNvPr>
          <p:cNvSpPr/>
          <p:nvPr/>
        </p:nvSpPr>
        <p:spPr>
          <a:xfrm>
            <a:off x="4724325" y="9324034"/>
            <a:ext cx="3103752" cy="216841"/>
          </a:xfrm>
          <a:prstGeom prst="rect">
            <a:avLst/>
          </a:prstGeom>
          <a:solidFill>
            <a:srgbClr val="3F9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4CEA3FD-EB99-4F49-8885-D41402D45A6C}"/>
              </a:ext>
            </a:extLst>
          </p:cNvPr>
          <p:cNvSpPr/>
          <p:nvPr/>
        </p:nvSpPr>
        <p:spPr>
          <a:xfrm>
            <a:off x="8448619" y="3216274"/>
            <a:ext cx="3103752" cy="5714999"/>
          </a:xfrm>
          <a:prstGeom prst="roundRect">
            <a:avLst>
              <a:gd name="adj" fmla="val 5603"/>
            </a:avLst>
          </a:prstGeom>
          <a:solidFill>
            <a:srgbClr val="99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4EAF4BB4-37BA-4CCA-ADDB-EA3E1B2E230B}"/>
              </a:ext>
            </a:extLst>
          </p:cNvPr>
          <p:cNvSpPr/>
          <p:nvPr/>
        </p:nvSpPr>
        <p:spPr>
          <a:xfrm rot="5400000">
            <a:off x="11428636" y="5790428"/>
            <a:ext cx="597581" cy="35011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3A755FB-DC18-42DB-ACAC-B6554DB6E0B2}"/>
              </a:ext>
            </a:extLst>
          </p:cNvPr>
          <p:cNvSpPr/>
          <p:nvPr/>
        </p:nvSpPr>
        <p:spPr>
          <a:xfrm>
            <a:off x="8448618" y="9324034"/>
            <a:ext cx="3103752" cy="216841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8104E-4DEC-46AE-BC63-D68242208A31}"/>
              </a:ext>
            </a:extLst>
          </p:cNvPr>
          <p:cNvSpPr/>
          <p:nvPr/>
        </p:nvSpPr>
        <p:spPr>
          <a:xfrm>
            <a:off x="12161333" y="3216274"/>
            <a:ext cx="3103752" cy="5714999"/>
          </a:xfrm>
          <a:prstGeom prst="roundRect">
            <a:avLst>
              <a:gd name="adj" fmla="val 5603"/>
            </a:avLst>
          </a:prstGeom>
          <a:solidFill>
            <a:srgbClr val="3F9DD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0DF70C4B-C3A4-469C-B942-3E178D15A4CB}"/>
              </a:ext>
            </a:extLst>
          </p:cNvPr>
          <p:cNvSpPr/>
          <p:nvPr/>
        </p:nvSpPr>
        <p:spPr>
          <a:xfrm rot="5400000">
            <a:off x="15141350" y="5790428"/>
            <a:ext cx="597581" cy="350112"/>
          </a:xfrm>
          <a:prstGeom prst="triangle">
            <a:avLst/>
          </a:prstGeom>
          <a:solidFill>
            <a:srgbClr val="3F9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6C8DFC0-86DE-4D52-95C4-1169B4F9373D}"/>
              </a:ext>
            </a:extLst>
          </p:cNvPr>
          <p:cNvSpPr/>
          <p:nvPr/>
        </p:nvSpPr>
        <p:spPr>
          <a:xfrm>
            <a:off x="12161332" y="9324034"/>
            <a:ext cx="3103752" cy="216841"/>
          </a:xfrm>
          <a:prstGeom prst="rect">
            <a:avLst/>
          </a:prstGeom>
          <a:solidFill>
            <a:srgbClr val="3F9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E139932-A74F-4023-B89E-1395CBB6BDC1}"/>
              </a:ext>
            </a:extLst>
          </p:cNvPr>
          <p:cNvSpPr/>
          <p:nvPr/>
        </p:nvSpPr>
        <p:spPr>
          <a:xfrm>
            <a:off x="15970786" y="3216274"/>
            <a:ext cx="3103752" cy="5714999"/>
          </a:xfrm>
          <a:prstGeom prst="roundRect">
            <a:avLst>
              <a:gd name="adj" fmla="val 5603"/>
            </a:avLst>
          </a:prstGeom>
          <a:solidFill>
            <a:srgbClr val="99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>
            <a:extLst>
              <a:ext uri="{FF2B5EF4-FFF2-40B4-BE49-F238E27FC236}">
                <a16:creationId xmlns:a16="http://schemas.microsoft.com/office/drawing/2014/main" id="{1E5CCF44-2D99-45F7-8F3B-44DDD0C716C6}"/>
              </a:ext>
            </a:extLst>
          </p:cNvPr>
          <p:cNvSpPr/>
          <p:nvPr/>
        </p:nvSpPr>
        <p:spPr>
          <a:xfrm rot="5400000">
            <a:off x="18950803" y="5790428"/>
            <a:ext cx="597581" cy="35011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F94A9C9-BF8B-49F2-80D8-75D459C8EAB7}"/>
              </a:ext>
            </a:extLst>
          </p:cNvPr>
          <p:cNvSpPr/>
          <p:nvPr/>
        </p:nvSpPr>
        <p:spPr>
          <a:xfrm>
            <a:off x="15970785" y="9324034"/>
            <a:ext cx="3103752" cy="216841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0FE2785-2EC9-40AC-B05F-65FF75F61F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2" y="318442"/>
            <a:ext cx="3525214" cy="242232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DDA083A-D38D-4519-9B3C-614FD879EB04}"/>
              </a:ext>
            </a:extLst>
          </p:cNvPr>
          <p:cNvSpPr txBox="1"/>
          <p:nvPr/>
        </p:nvSpPr>
        <p:spPr>
          <a:xfrm>
            <a:off x="12071897" y="581384"/>
            <a:ext cx="7086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0" b="1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Российская торговая марка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34813E-0A50-4FC8-99DA-9CB3E5321D60}"/>
              </a:ext>
            </a:extLst>
          </p:cNvPr>
          <p:cNvSpPr txBox="1"/>
          <p:nvPr/>
        </p:nvSpPr>
        <p:spPr>
          <a:xfrm>
            <a:off x="4946970" y="5161136"/>
            <a:ext cx="28221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территории России и Китая.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E737C4-B35A-4999-B5C0-58B59083C743}"/>
              </a:ext>
            </a:extLst>
          </p:cNvPr>
          <p:cNvSpPr txBox="1"/>
          <p:nvPr/>
        </p:nvSpPr>
        <p:spPr>
          <a:xfrm>
            <a:off x="4881375" y="3582397"/>
            <a:ext cx="2822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 оборудования на 25 заводах</a:t>
            </a:r>
            <a:endParaRPr lang="ru-RU" sz="3000" b="1" cap="all" dirty="0">
              <a:solidFill>
                <a:srgbClr val="0235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B6925B-ADE7-4B76-98B7-A345E0A3BE42}"/>
              </a:ext>
            </a:extLst>
          </p:cNvPr>
          <p:cNvSpPr txBox="1"/>
          <p:nvPr/>
        </p:nvSpPr>
        <p:spPr>
          <a:xfrm>
            <a:off x="8730170" y="5220644"/>
            <a:ext cx="28221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конференц-системы и системы синхронного перевода, микрофоны, аудио и видео коммутация, системы записи и трансляции, системы отображения и звукоусиления, системы управления, кронштейны и аксессуары для монтажа.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B115BF-2BCE-4FF6-BCEB-97A19183E065}"/>
              </a:ext>
            </a:extLst>
          </p:cNvPr>
          <p:cNvSpPr txBox="1"/>
          <p:nvPr/>
        </p:nvSpPr>
        <p:spPr>
          <a:xfrm>
            <a:off x="8730169" y="3637985"/>
            <a:ext cx="2822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Широкий ассортимент решений</a:t>
            </a:r>
            <a:r>
              <a:rPr lang="ru-RU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3000" b="1" cap="all" dirty="0">
              <a:solidFill>
                <a:srgbClr val="0235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BB19A9-6E08-4619-9233-C2545223C19A}"/>
              </a:ext>
            </a:extLst>
          </p:cNvPr>
          <p:cNvSpPr txBox="1"/>
          <p:nvPr/>
        </p:nvSpPr>
        <p:spPr>
          <a:xfrm>
            <a:off x="12442885" y="5702288"/>
            <a:ext cx="28221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случае использования заказных позиций - срок поставки до 120 дней.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8CBAC4-36E1-47CE-BF10-41EAA0DB3D83}"/>
              </a:ext>
            </a:extLst>
          </p:cNvPr>
          <p:cNvSpPr txBox="1"/>
          <p:nvPr/>
        </p:nvSpPr>
        <p:spPr>
          <a:xfrm>
            <a:off x="12442885" y="3597520"/>
            <a:ext cx="28222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Склад и сервисный центр в Москве,</a:t>
            </a:r>
            <a:endParaRPr lang="ru-RU" sz="3000" b="1" cap="all" dirty="0">
              <a:solidFill>
                <a:srgbClr val="0235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0C197B-2EDB-4E4B-812A-D27648E69FDD}"/>
              </a:ext>
            </a:extLst>
          </p:cNvPr>
          <p:cNvSpPr txBox="1"/>
          <p:nvPr/>
        </p:nvSpPr>
        <p:spPr>
          <a:xfrm>
            <a:off x="16273635" y="5232228"/>
            <a:ext cx="28221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использования оборудования на территории РФ и стран таможенного союза.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089AC2-818B-4556-8540-B560E4F55CD4}"/>
              </a:ext>
            </a:extLst>
          </p:cNvPr>
          <p:cNvSpPr txBox="1"/>
          <p:nvPr/>
        </p:nvSpPr>
        <p:spPr>
          <a:xfrm>
            <a:off x="16224250" y="3641143"/>
            <a:ext cx="2822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необходимые сертификаты</a:t>
            </a:r>
            <a:endParaRPr lang="ru-RU" sz="3000" b="1" cap="all" dirty="0">
              <a:solidFill>
                <a:srgbClr val="0235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object 49">
            <a:extLst>
              <a:ext uri="{FF2B5EF4-FFF2-40B4-BE49-F238E27FC236}">
                <a16:creationId xmlns:a16="http://schemas.microsoft.com/office/drawing/2014/main" id="{44342C8E-12E6-4E04-9921-99840F8D1A08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401319" cy="410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2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3ED770-2CEE-4DD3-B49E-1E6FA855B4E7}"/>
              </a:ext>
            </a:extLst>
          </p:cNvPr>
          <p:cNvSpPr txBox="1"/>
          <p:nvPr/>
        </p:nvSpPr>
        <p:spPr>
          <a:xfrm>
            <a:off x="1229554" y="5568554"/>
            <a:ext cx="26269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Собственная система управления, внесенная в реестр российского ПО. Разработка уникальных решений под конкретные задачи.</a:t>
            </a:r>
          </a:p>
        </p:txBody>
      </p:sp>
    </p:spTree>
    <p:extLst>
      <p:ext uri="{BB962C8B-B14F-4D97-AF65-F5344CB8AC3E}">
        <p14:creationId xmlns:p14="http://schemas.microsoft.com/office/powerpoint/2010/main" val="83063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>
            <a:extLst>
              <a:ext uri="{FF2B5EF4-FFF2-40B4-BE49-F238E27FC236}">
                <a16:creationId xmlns:a16="http://schemas.microsoft.com/office/drawing/2014/main" id="{29B2BBD0-18E5-6EA1-556E-53AA63201E0F}"/>
              </a:ext>
            </a:extLst>
          </p:cNvPr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0"/>
                </a:moveTo>
                <a:lnTo>
                  <a:pt x="20104099" y="0"/>
                </a:lnTo>
                <a:lnTo>
                  <a:pt x="20104099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ln w="5235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75">
            <a:extLst>
              <a:ext uri="{FF2B5EF4-FFF2-40B4-BE49-F238E27FC236}">
                <a16:creationId xmlns:a16="http://schemas.microsoft.com/office/drawing/2014/main" id="{2DBE5BF3-2E5C-0DA5-1274-A764C6B2ECB4}"/>
              </a:ext>
            </a:extLst>
          </p:cNvPr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0"/>
                </a:moveTo>
                <a:lnTo>
                  <a:pt x="20104099" y="0"/>
                </a:lnTo>
                <a:lnTo>
                  <a:pt x="20104099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696A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77422D2D-5D3D-025E-F7F7-0F680CF6A0B3}"/>
              </a:ext>
            </a:extLst>
          </p:cNvPr>
          <p:cNvSpPr/>
          <p:nvPr/>
        </p:nvSpPr>
        <p:spPr>
          <a:xfrm>
            <a:off x="8182608" y="3027799"/>
            <a:ext cx="3413760" cy="3413760"/>
          </a:xfrm>
          <a:custGeom>
            <a:avLst/>
            <a:gdLst/>
            <a:ahLst/>
            <a:cxnLst/>
            <a:rect l="l" t="t" r="r" b="b"/>
            <a:pathLst>
              <a:path w="3413759" h="3413759">
                <a:moveTo>
                  <a:pt x="3413341" y="1706660"/>
                </a:moveTo>
                <a:lnTo>
                  <a:pt x="3407683" y="1846634"/>
                </a:lnTo>
                <a:lnTo>
                  <a:pt x="3391003" y="1983493"/>
                </a:lnTo>
                <a:lnTo>
                  <a:pt x="3363740" y="2116795"/>
                </a:lnTo>
                <a:lnTo>
                  <a:pt x="3326333" y="2246102"/>
                </a:lnTo>
                <a:lnTo>
                  <a:pt x="3279222" y="2370976"/>
                </a:lnTo>
                <a:lnTo>
                  <a:pt x="3222845" y="2490975"/>
                </a:lnTo>
                <a:lnTo>
                  <a:pt x="3157642" y="2605662"/>
                </a:lnTo>
                <a:lnTo>
                  <a:pt x="3084052" y="2714598"/>
                </a:lnTo>
                <a:lnTo>
                  <a:pt x="3002514" y="2817342"/>
                </a:lnTo>
                <a:lnTo>
                  <a:pt x="2913467" y="2913457"/>
                </a:lnTo>
                <a:lnTo>
                  <a:pt x="2817351" y="3002502"/>
                </a:lnTo>
                <a:lnTo>
                  <a:pt x="2714605" y="3084038"/>
                </a:lnTo>
                <a:lnTo>
                  <a:pt x="2605668" y="3157627"/>
                </a:lnTo>
                <a:lnTo>
                  <a:pt x="2490980" y="3222828"/>
                </a:lnTo>
                <a:lnTo>
                  <a:pt x="2370979" y="3279204"/>
                </a:lnTo>
                <a:lnTo>
                  <a:pt x="2246105" y="3326315"/>
                </a:lnTo>
                <a:lnTo>
                  <a:pt x="2116796" y="3363721"/>
                </a:lnTo>
                <a:lnTo>
                  <a:pt x="1983493" y="3390983"/>
                </a:lnTo>
                <a:lnTo>
                  <a:pt x="1846635" y="3407662"/>
                </a:lnTo>
                <a:lnTo>
                  <a:pt x="1706660" y="3413320"/>
                </a:lnTo>
                <a:lnTo>
                  <a:pt x="1566688" y="3407662"/>
                </a:lnTo>
                <a:lnTo>
                  <a:pt x="1429832" y="3390983"/>
                </a:lnTo>
                <a:lnTo>
                  <a:pt x="1296531" y="3363721"/>
                </a:lnTo>
                <a:lnTo>
                  <a:pt x="1167225" y="3326315"/>
                </a:lnTo>
                <a:lnTo>
                  <a:pt x="1042352" y="3279204"/>
                </a:lnTo>
                <a:lnTo>
                  <a:pt x="922353" y="3222828"/>
                </a:lnTo>
                <a:lnTo>
                  <a:pt x="807666" y="3157627"/>
                </a:lnTo>
                <a:lnTo>
                  <a:pt x="698730" y="3084038"/>
                </a:lnTo>
                <a:lnTo>
                  <a:pt x="595985" y="3002502"/>
                </a:lnTo>
                <a:lnTo>
                  <a:pt x="499870" y="2913457"/>
                </a:lnTo>
                <a:lnTo>
                  <a:pt x="410825" y="2817342"/>
                </a:lnTo>
                <a:lnTo>
                  <a:pt x="329287" y="2714598"/>
                </a:lnTo>
                <a:lnTo>
                  <a:pt x="255698" y="2605662"/>
                </a:lnTo>
                <a:lnTo>
                  <a:pt x="190495" y="2490975"/>
                </a:lnTo>
                <a:lnTo>
                  <a:pt x="134118" y="2370976"/>
                </a:lnTo>
                <a:lnTo>
                  <a:pt x="87007" y="2246102"/>
                </a:lnTo>
                <a:lnTo>
                  <a:pt x="49600" y="2116795"/>
                </a:lnTo>
                <a:lnTo>
                  <a:pt x="22337" y="1983493"/>
                </a:lnTo>
                <a:lnTo>
                  <a:pt x="5657" y="1846634"/>
                </a:lnTo>
                <a:lnTo>
                  <a:pt x="0" y="1706660"/>
                </a:lnTo>
                <a:lnTo>
                  <a:pt x="5657" y="1566688"/>
                </a:lnTo>
                <a:lnTo>
                  <a:pt x="22337" y="1429832"/>
                </a:lnTo>
                <a:lnTo>
                  <a:pt x="49600" y="1296531"/>
                </a:lnTo>
                <a:lnTo>
                  <a:pt x="87007" y="1167225"/>
                </a:lnTo>
                <a:lnTo>
                  <a:pt x="134118" y="1042352"/>
                </a:lnTo>
                <a:lnTo>
                  <a:pt x="190495" y="922353"/>
                </a:lnTo>
                <a:lnTo>
                  <a:pt x="255698" y="807666"/>
                </a:lnTo>
                <a:lnTo>
                  <a:pt x="329287" y="698730"/>
                </a:lnTo>
                <a:lnTo>
                  <a:pt x="410825" y="595985"/>
                </a:lnTo>
                <a:lnTo>
                  <a:pt x="499870" y="499870"/>
                </a:lnTo>
                <a:lnTo>
                  <a:pt x="595985" y="410825"/>
                </a:lnTo>
                <a:lnTo>
                  <a:pt x="698730" y="329287"/>
                </a:lnTo>
                <a:lnTo>
                  <a:pt x="807666" y="255698"/>
                </a:lnTo>
                <a:lnTo>
                  <a:pt x="922353" y="190495"/>
                </a:lnTo>
                <a:lnTo>
                  <a:pt x="1042352" y="134118"/>
                </a:lnTo>
                <a:lnTo>
                  <a:pt x="1167225" y="87007"/>
                </a:lnTo>
                <a:lnTo>
                  <a:pt x="1296531" y="49600"/>
                </a:lnTo>
                <a:lnTo>
                  <a:pt x="1429832" y="22337"/>
                </a:lnTo>
                <a:lnTo>
                  <a:pt x="1566688" y="5657"/>
                </a:lnTo>
                <a:lnTo>
                  <a:pt x="1706660" y="0"/>
                </a:lnTo>
                <a:lnTo>
                  <a:pt x="1846635" y="5657"/>
                </a:lnTo>
                <a:lnTo>
                  <a:pt x="1983493" y="22337"/>
                </a:lnTo>
                <a:lnTo>
                  <a:pt x="2116796" y="49600"/>
                </a:lnTo>
                <a:lnTo>
                  <a:pt x="2246105" y="87007"/>
                </a:lnTo>
                <a:lnTo>
                  <a:pt x="2370979" y="134118"/>
                </a:lnTo>
                <a:lnTo>
                  <a:pt x="2490980" y="190495"/>
                </a:lnTo>
                <a:lnTo>
                  <a:pt x="2605668" y="255698"/>
                </a:lnTo>
                <a:lnTo>
                  <a:pt x="2714605" y="329287"/>
                </a:lnTo>
                <a:lnTo>
                  <a:pt x="2817351" y="410825"/>
                </a:lnTo>
                <a:lnTo>
                  <a:pt x="2913467" y="499870"/>
                </a:lnTo>
                <a:lnTo>
                  <a:pt x="3002514" y="595985"/>
                </a:lnTo>
                <a:lnTo>
                  <a:pt x="3084052" y="698730"/>
                </a:lnTo>
                <a:lnTo>
                  <a:pt x="3157642" y="807666"/>
                </a:lnTo>
                <a:lnTo>
                  <a:pt x="3222845" y="922353"/>
                </a:lnTo>
                <a:lnTo>
                  <a:pt x="3279222" y="1042352"/>
                </a:lnTo>
                <a:lnTo>
                  <a:pt x="3326333" y="1167225"/>
                </a:lnTo>
                <a:lnTo>
                  <a:pt x="3363740" y="1296531"/>
                </a:lnTo>
                <a:lnTo>
                  <a:pt x="3391003" y="1429832"/>
                </a:lnTo>
                <a:lnTo>
                  <a:pt x="3407683" y="1566688"/>
                </a:lnTo>
                <a:lnTo>
                  <a:pt x="3413341" y="1706660"/>
                </a:lnTo>
                <a:close/>
              </a:path>
            </a:pathLst>
          </a:custGeom>
          <a:ln w="91840"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19443654-BD54-D73A-DAC7-982F001F061F}"/>
              </a:ext>
            </a:extLst>
          </p:cNvPr>
          <p:cNvSpPr/>
          <p:nvPr/>
        </p:nvSpPr>
        <p:spPr>
          <a:xfrm>
            <a:off x="755650" y="1870194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60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176">
            <a:extLst>
              <a:ext uri="{FF2B5EF4-FFF2-40B4-BE49-F238E27FC236}">
                <a16:creationId xmlns:a16="http://schemas.microsoft.com/office/drawing/2014/main" id="{99B15742-4FAF-A6C8-EA3C-55F63A23EFD8}"/>
              </a:ext>
            </a:extLst>
          </p:cNvPr>
          <p:cNvSpPr txBox="1"/>
          <p:nvPr/>
        </p:nvSpPr>
        <p:spPr>
          <a:xfrm>
            <a:off x="693486" y="464051"/>
            <a:ext cx="6462964" cy="785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-12700">
              <a:lnSpc>
                <a:spcPts val="6790"/>
              </a:lnSpc>
            </a:pPr>
            <a:r>
              <a:rPr lang="ru-RU" sz="5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Наши решения:</a:t>
            </a:r>
            <a:endParaRPr sz="50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object 177">
            <a:extLst>
              <a:ext uri="{FF2B5EF4-FFF2-40B4-BE49-F238E27FC236}">
                <a16:creationId xmlns:a16="http://schemas.microsoft.com/office/drawing/2014/main" id="{473C0606-2829-09A8-1683-23984F3AEAF7}"/>
              </a:ext>
            </a:extLst>
          </p:cNvPr>
          <p:cNvSpPr/>
          <p:nvPr/>
        </p:nvSpPr>
        <p:spPr>
          <a:xfrm>
            <a:off x="11486283" y="3419910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64421" y="0"/>
                </a:moveTo>
                <a:lnTo>
                  <a:pt x="27912" y="15900"/>
                </a:lnTo>
                <a:lnTo>
                  <a:pt x="4804" y="50006"/>
                </a:lnTo>
                <a:lnTo>
                  <a:pt x="0" y="80597"/>
                </a:lnTo>
                <a:lnTo>
                  <a:pt x="2622" y="94307"/>
                </a:lnTo>
                <a:lnTo>
                  <a:pt x="24353" y="128326"/>
                </a:lnTo>
                <a:lnTo>
                  <a:pt x="62435" y="146402"/>
                </a:lnTo>
                <a:lnTo>
                  <a:pt x="77775" y="147713"/>
                </a:lnTo>
                <a:lnTo>
                  <a:pt x="92043" y="145574"/>
                </a:lnTo>
                <a:lnTo>
                  <a:pt x="127621" y="124775"/>
                </a:lnTo>
                <a:lnTo>
                  <a:pt x="146673" y="88096"/>
                </a:lnTo>
                <a:lnTo>
                  <a:pt x="148088" y="73606"/>
                </a:lnTo>
                <a:lnTo>
                  <a:pt x="147207" y="62188"/>
                </a:lnTo>
                <a:lnTo>
                  <a:pt x="130606" y="26742"/>
                </a:lnTo>
                <a:lnTo>
                  <a:pt x="95837" y="4487"/>
                </a:lnTo>
                <a:lnTo>
                  <a:pt x="64421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178">
            <a:extLst>
              <a:ext uri="{FF2B5EF4-FFF2-40B4-BE49-F238E27FC236}">
                <a16:creationId xmlns:a16="http://schemas.microsoft.com/office/drawing/2014/main" id="{DF32453C-E9D0-349F-883A-0351D2E9157F}"/>
              </a:ext>
            </a:extLst>
          </p:cNvPr>
          <p:cNvSpPr/>
          <p:nvPr/>
        </p:nvSpPr>
        <p:spPr>
          <a:xfrm>
            <a:off x="11788136" y="4357052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64421" y="0"/>
                </a:moveTo>
                <a:lnTo>
                  <a:pt x="27912" y="15900"/>
                </a:lnTo>
                <a:lnTo>
                  <a:pt x="4804" y="50006"/>
                </a:lnTo>
                <a:lnTo>
                  <a:pt x="0" y="80597"/>
                </a:lnTo>
                <a:lnTo>
                  <a:pt x="2622" y="94307"/>
                </a:lnTo>
                <a:lnTo>
                  <a:pt x="24353" y="128326"/>
                </a:lnTo>
                <a:lnTo>
                  <a:pt x="62435" y="146402"/>
                </a:lnTo>
                <a:lnTo>
                  <a:pt x="77775" y="147713"/>
                </a:lnTo>
                <a:lnTo>
                  <a:pt x="92043" y="145574"/>
                </a:lnTo>
                <a:lnTo>
                  <a:pt x="127621" y="124775"/>
                </a:lnTo>
                <a:lnTo>
                  <a:pt x="146673" y="88096"/>
                </a:lnTo>
                <a:lnTo>
                  <a:pt x="148088" y="73606"/>
                </a:lnTo>
                <a:lnTo>
                  <a:pt x="147207" y="62188"/>
                </a:lnTo>
                <a:lnTo>
                  <a:pt x="130606" y="26742"/>
                </a:lnTo>
                <a:lnTo>
                  <a:pt x="95837" y="4487"/>
                </a:lnTo>
                <a:lnTo>
                  <a:pt x="64421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179">
            <a:extLst>
              <a:ext uri="{FF2B5EF4-FFF2-40B4-BE49-F238E27FC236}">
                <a16:creationId xmlns:a16="http://schemas.microsoft.com/office/drawing/2014/main" id="{B2D2BC68-3350-FAD8-BB65-C904A9DC911C}"/>
              </a:ext>
            </a:extLst>
          </p:cNvPr>
          <p:cNvSpPr/>
          <p:nvPr/>
        </p:nvSpPr>
        <p:spPr>
          <a:xfrm>
            <a:off x="10665382" y="6535042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64421" y="0"/>
                </a:moveTo>
                <a:lnTo>
                  <a:pt x="27912" y="15900"/>
                </a:lnTo>
                <a:lnTo>
                  <a:pt x="4804" y="50006"/>
                </a:lnTo>
                <a:lnTo>
                  <a:pt x="0" y="80597"/>
                </a:lnTo>
                <a:lnTo>
                  <a:pt x="2622" y="94307"/>
                </a:lnTo>
                <a:lnTo>
                  <a:pt x="24353" y="128326"/>
                </a:lnTo>
                <a:lnTo>
                  <a:pt x="62435" y="146402"/>
                </a:lnTo>
                <a:lnTo>
                  <a:pt x="77775" y="147713"/>
                </a:lnTo>
                <a:lnTo>
                  <a:pt x="92043" y="145574"/>
                </a:lnTo>
                <a:lnTo>
                  <a:pt x="127621" y="124775"/>
                </a:lnTo>
                <a:lnTo>
                  <a:pt x="146673" y="88096"/>
                </a:lnTo>
                <a:lnTo>
                  <a:pt x="148088" y="73606"/>
                </a:lnTo>
                <a:lnTo>
                  <a:pt x="147207" y="62188"/>
                </a:lnTo>
                <a:lnTo>
                  <a:pt x="130606" y="26742"/>
                </a:lnTo>
                <a:lnTo>
                  <a:pt x="95837" y="4487"/>
                </a:lnTo>
                <a:lnTo>
                  <a:pt x="64421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180">
            <a:extLst>
              <a:ext uri="{FF2B5EF4-FFF2-40B4-BE49-F238E27FC236}">
                <a16:creationId xmlns:a16="http://schemas.microsoft.com/office/drawing/2014/main" id="{E5D8BA56-D58A-63FC-6EA3-674A52CB1935}"/>
              </a:ext>
            </a:extLst>
          </p:cNvPr>
          <p:cNvSpPr/>
          <p:nvPr/>
        </p:nvSpPr>
        <p:spPr>
          <a:xfrm>
            <a:off x="10356850" y="6721475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64421" y="0"/>
                </a:moveTo>
                <a:lnTo>
                  <a:pt x="27912" y="15900"/>
                </a:lnTo>
                <a:lnTo>
                  <a:pt x="4804" y="50006"/>
                </a:lnTo>
                <a:lnTo>
                  <a:pt x="0" y="80597"/>
                </a:lnTo>
                <a:lnTo>
                  <a:pt x="2622" y="94307"/>
                </a:lnTo>
                <a:lnTo>
                  <a:pt x="24353" y="128326"/>
                </a:lnTo>
                <a:lnTo>
                  <a:pt x="62435" y="146402"/>
                </a:lnTo>
                <a:lnTo>
                  <a:pt x="77775" y="147713"/>
                </a:lnTo>
                <a:lnTo>
                  <a:pt x="92043" y="145574"/>
                </a:lnTo>
                <a:lnTo>
                  <a:pt x="127621" y="124775"/>
                </a:lnTo>
                <a:lnTo>
                  <a:pt x="146673" y="88096"/>
                </a:lnTo>
                <a:lnTo>
                  <a:pt x="148088" y="73606"/>
                </a:lnTo>
                <a:lnTo>
                  <a:pt x="147207" y="62188"/>
                </a:lnTo>
                <a:lnTo>
                  <a:pt x="130606" y="26742"/>
                </a:lnTo>
                <a:lnTo>
                  <a:pt x="95837" y="4487"/>
                </a:lnTo>
                <a:lnTo>
                  <a:pt x="64421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185">
            <a:extLst>
              <a:ext uri="{FF2B5EF4-FFF2-40B4-BE49-F238E27FC236}">
                <a16:creationId xmlns:a16="http://schemas.microsoft.com/office/drawing/2014/main" id="{3157F0D8-5D0A-64C8-F9AE-584431466F70}"/>
              </a:ext>
            </a:extLst>
          </p:cNvPr>
          <p:cNvSpPr/>
          <p:nvPr/>
        </p:nvSpPr>
        <p:spPr>
          <a:xfrm>
            <a:off x="11558773" y="2763520"/>
            <a:ext cx="1419385" cy="753896"/>
          </a:xfrm>
          <a:custGeom>
            <a:avLst/>
            <a:gdLst/>
            <a:ahLst/>
            <a:cxnLst/>
            <a:rect l="l" t="t" r="r" b="b"/>
            <a:pathLst>
              <a:path w="1115694" h="3224529">
                <a:moveTo>
                  <a:pt x="0" y="3223943"/>
                </a:moveTo>
                <a:lnTo>
                  <a:pt x="146592" y="3223943"/>
                </a:lnTo>
                <a:lnTo>
                  <a:pt x="387422" y="2993584"/>
                </a:lnTo>
                <a:lnTo>
                  <a:pt x="387422" y="240830"/>
                </a:lnTo>
                <a:lnTo>
                  <a:pt x="602075" y="0"/>
                </a:lnTo>
                <a:lnTo>
                  <a:pt x="1115149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198">
            <a:extLst>
              <a:ext uri="{FF2B5EF4-FFF2-40B4-BE49-F238E27FC236}">
                <a16:creationId xmlns:a16="http://schemas.microsoft.com/office/drawing/2014/main" id="{81161586-16D3-4310-72B8-1B51EE875063}"/>
              </a:ext>
            </a:extLst>
          </p:cNvPr>
          <p:cNvSpPr/>
          <p:nvPr/>
        </p:nvSpPr>
        <p:spPr>
          <a:xfrm>
            <a:off x="11908360" y="4122559"/>
            <a:ext cx="1165800" cy="308472"/>
          </a:xfrm>
          <a:custGeom>
            <a:avLst/>
            <a:gdLst/>
            <a:ahLst/>
            <a:cxnLst/>
            <a:rect l="l" t="t" r="r" b="b"/>
            <a:pathLst>
              <a:path w="1354455" h="1979295">
                <a:moveTo>
                  <a:pt x="0" y="1978997"/>
                </a:moveTo>
                <a:lnTo>
                  <a:pt x="647456" y="1978997"/>
                </a:lnTo>
                <a:lnTo>
                  <a:pt x="905731" y="1766092"/>
                </a:lnTo>
                <a:lnTo>
                  <a:pt x="905731" y="265258"/>
                </a:lnTo>
                <a:lnTo>
                  <a:pt x="1122133" y="0"/>
                </a:lnTo>
                <a:lnTo>
                  <a:pt x="1354241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200">
            <a:extLst>
              <a:ext uri="{FF2B5EF4-FFF2-40B4-BE49-F238E27FC236}">
                <a16:creationId xmlns:a16="http://schemas.microsoft.com/office/drawing/2014/main" id="{7F6BE166-438F-8FD7-B0BE-E02B1B394ADF}"/>
              </a:ext>
            </a:extLst>
          </p:cNvPr>
          <p:cNvSpPr/>
          <p:nvPr/>
        </p:nvSpPr>
        <p:spPr>
          <a:xfrm>
            <a:off x="10438435" y="6842578"/>
            <a:ext cx="2642536" cy="2243319"/>
          </a:xfrm>
          <a:custGeom>
            <a:avLst/>
            <a:gdLst/>
            <a:ahLst/>
            <a:cxnLst/>
            <a:rect l="l" t="t" r="r" b="b"/>
            <a:pathLst>
              <a:path w="2640965" h="1158875">
                <a:moveTo>
                  <a:pt x="2640401" y="1158770"/>
                </a:moveTo>
                <a:lnTo>
                  <a:pt x="718993" y="1158770"/>
                </a:lnTo>
                <a:lnTo>
                  <a:pt x="0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201">
            <a:extLst>
              <a:ext uri="{FF2B5EF4-FFF2-40B4-BE49-F238E27FC236}">
                <a16:creationId xmlns:a16="http://schemas.microsoft.com/office/drawing/2014/main" id="{A4B23CE7-D79E-BC7A-7A7A-1F308E428820}"/>
              </a:ext>
            </a:extLst>
          </p:cNvPr>
          <p:cNvSpPr/>
          <p:nvPr/>
        </p:nvSpPr>
        <p:spPr>
          <a:xfrm>
            <a:off x="8026349" y="3419911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67" y="0"/>
                </a:moveTo>
                <a:lnTo>
                  <a:pt x="38874" y="10062"/>
                </a:lnTo>
                <a:lnTo>
                  <a:pt x="9744" y="37394"/>
                </a:lnTo>
                <a:lnTo>
                  <a:pt x="0" y="73606"/>
                </a:lnTo>
                <a:lnTo>
                  <a:pt x="1414" y="88096"/>
                </a:lnTo>
                <a:lnTo>
                  <a:pt x="20466" y="124775"/>
                </a:lnTo>
                <a:lnTo>
                  <a:pt x="56044" y="145574"/>
                </a:lnTo>
                <a:lnTo>
                  <a:pt x="70313" y="147713"/>
                </a:lnTo>
                <a:lnTo>
                  <a:pt x="85653" y="146402"/>
                </a:lnTo>
                <a:lnTo>
                  <a:pt x="123735" y="128326"/>
                </a:lnTo>
                <a:lnTo>
                  <a:pt x="145466" y="94307"/>
                </a:lnTo>
                <a:lnTo>
                  <a:pt x="148088" y="80597"/>
                </a:lnTo>
                <a:lnTo>
                  <a:pt x="146904" y="64629"/>
                </a:lnTo>
                <a:lnTo>
                  <a:pt x="129683" y="25472"/>
                </a:lnTo>
                <a:lnTo>
                  <a:pt x="96931" y="2994"/>
                </a:lnTo>
                <a:lnTo>
                  <a:pt x="83667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202">
            <a:extLst>
              <a:ext uri="{FF2B5EF4-FFF2-40B4-BE49-F238E27FC236}">
                <a16:creationId xmlns:a16="http://schemas.microsoft.com/office/drawing/2014/main" id="{9B10A89C-92E3-A253-006E-B9F93F1F066D}"/>
              </a:ext>
            </a:extLst>
          </p:cNvPr>
          <p:cNvSpPr/>
          <p:nvPr/>
        </p:nvSpPr>
        <p:spPr>
          <a:xfrm>
            <a:off x="7842250" y="4283075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67" y="0"/>
                </a:moveTo>
                <a:lnTo>
                  <a:pt x="38874" y="10062"/>
                </a:lnTo>
                <a:lnTo>
                  <a:pt x="9744" y="37394"/>
                </a:lnTo>
                <a:lnTo>
                  <a:pt x="0" y="73606"/>
                </a:lnTo>
                <a:lnTo>
                  <a:pt x="1414" y="88096"/>
                </a:lnTo>
                <a:lnTo>
                  <a:pt x="20466" y="124775"/>
                </a:lnTo>
                <a:lnTo>
                  <a:pt x="56044" y="145574"/>
                </a:lnTo>
                <a:lnTo>
                  <a:pt x="70313" y="147713"/>
                </a:lnTo>
                <a:lnTo>
                  <a:pt x="85653" y="146402"/>
                </a:lnTo>
                <a:lnTo>
                  <a:pt x="123735" y="128326"/>
                </a:lnTo>
                <a:lnTo>
                  <a:pt x="145466" y="94307"/>
                </a:lnTo>
                <a:lnTo>
                  <a:pt x="148088" y="80597"/>
                </a:lnTo>
                <a:lnTo>
                  <a:pt x="146904" y="64629"/>
                </a:lnTo>
                <a:lnTo>
                  <a:pt x="129683" y="25472"/>
                </a:lnTo>
                <a:lnTo>
                  <a:pt x="96931" y="2994"/>
                </a:lnTo>
                <a:lnTo>
                  <a:pt x="83667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204">
            <a:extLst>
              <a:ext uri="{FF2B5EF4-FFF2-40B4-BE49-F238E27FC236}">
                <a16:creationId xmlns:a16="http://schemas.microsoft.com/office/drawing/2014/main" id="{988244DB-CD97-0645-D66A-48915E99D182}"/>
              </a:ext>
            </a:extLst>
          </p:cNvPr>
          <p:cNvSpPr/>
          <p:nvPr/>
        </p:nvSpPr>
        <p:spPr>
          <a:xfrm>
            <a:off x="8946609" y="6535042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67" y="0"/>
                </a:moveTo>
                <a:lnTo>
                  <a:pt x="38874" y="10062"/>
                </a:lnTo>
                <a:lnTo>
                  <a:pt x="9744" y="37394"/>
                </a:lnTo>
                <a:lnTo>
                  <a:pt x="0" y="73606"/>
                </a:lnTo>
                <a:lnTo>
                  <a:pt x="1414" y="88096"/>
                </a:lnTo>
                <a:lnTo>
                  <a:pt x="20466" y="124775"/>
                </a:lnTo>
                <a:lnTo>
                  <a:pt x="56044" y="145574"/>
                </a:lnTo>
                <a:lnTo>
                  <a:pt x="70313" y="147713"/>
                </a:lnTo>
                <a:lnTo>
                  <a:pt x="85653" y="146402"/>
                </a:lnTo>
                <a:lnTo>
                  <a:pt x="123735" y="128326"/>
                </a:lnTo>
                <a:lnTo>
                  <a:pt x="145466" y="94307"/>
                </a:lnTo>
                <a:lnTo>
                  <a:pt x="148088" y="80597"/>
                </a:lnTo>
                <a:lnTo>
                  <a:pt x="146904" y="64629"/>
                </a:lnTo>
                <a:lnTo>
                  <a:pt x="129683" y="25472"/>
                </a:lnTo>
                <a:lnTo>
                  <a:pt x="96931" y="2994"/>
                </a:lnTo>
                <a:lnTo>
                  <a:pt x="83667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205">
            <a:extLst>
              <a:ext uri="{FF2B5EF4-FFF2-40B4-BE49-F238E27FC236}">
                <a16:creationId xmlns:a16="http://schemas.microsoft.com/office/drawing/2014/main" id="{0AE2E9FA-7902-8664-D79F-4A771C532E79}"/>
              </a:ext>
            </a:extLst>
          </p:cNvPr>
          <p:cNvSpPr/>
          <p:nvPr/>
        </p:nvSpPr>
        <p:spPr>
          <a:xfrm>
            <a:off x="6703060" y="2763520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5">
                <a:moveTo>
                  <a:pt x="83649" y="0"/>
                </a:moveTo>
                <a:lnTo>
                  <a:pt x="38861" y="10065"/>
                </a:lnTo>
                <a:lnTo>
                  <a:pt x="9736" y="37402"/>
                </a:lnTo>
                <a:lnTo>
                  <a:pt x="0" y="73598"/>
                </a:lnTo>
                <a:lnTo>
                  <a:pt x="1414" y="88091"/>
                </a:lnTo>
                <a:lnTo>
                  <a:pt x="20469" y="124769"/>
                </a:lnTo>
                <a:lnTo>
                  <a:pt x="56051" y="145558"/>
                </a:lnTo>
                <a:lnTo>
                  <a:pt x="70321" y="147695"/>
                </a:lnTo>
                <a:lnTo>
                  <a:pt x="85660" y="146384"/>
                </a:lnTo>
                <a:lnTo>
                  <a:pt x="123741" y="128312"/>
                </a:lnTo>
                <a:lnTo>
                  <a:pt x="145469" y="94291"/>
                </a:lnTo>
                <a:lnTo>
                  <a:pt x="148089" y="80576"/>
                </a:lnTo>
                <a:lnTo>
                  <a:pt x="146904" y="64610"/>
                </a:lnTo>
                <a:lnTo>
                  <a:pt x="129677" y="25460"/>
                </a:lnTo>
                <a:lnTo>
                  <a:pt x="96916" y="2991"/>
                </a:lnTo>
                <a:lnTo>
                  <a:pt x="83649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206">
            <a:extLst>
              <a:ext uri="{FF2B5EF4-FFF2-40B4-BE49-F238E27FC236}">
                <a16:creationId xmlns:a16="http://schemas.microsoft.com/office/drawing/2014/main" id="{7439030F-3C3A-0AA6-EB66-40D78616FB6E}"/>
              </a:ext>
            </a:extLst>
          </p:cNvPr>
          <p:cNvSpPr/>
          <p:nvPr/>
        </p:nvSpPr>
        <p:spPr>
          <a:xfrm>
            <a:off x="6769144" y="4054475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49" y="0"/>
                </a:moveTo>
                <a:lnTo>
                  <a:pt x="38861" y="10065"/>
                </a:lnTo>
                <a:lnTo>
                  <a:pt x="9736" y="37402"/>
                </a:lnTo>
                <a:lnTo>
                  <a:pt x="0" y="73598"/>
                </a:lnTo>
                <a:lnTo>
                  <a:pt x="1414" y="88091"/>
                </a:lnTo>
                <a:lnTo>
                  <a:pt x="20469" y="124769"/>
                </a:lnTo>
                <a:lnTo>
                  <a:pt x="56051" y="145558"/>
                </a:lnTo>
                <a:lnTo>
                  <a:pt x="70321" y="147695"/>
                </a:lnTo>
                <a:lnTo>
                  <a:pt x="85660" y="146384"/>
                </a:lnTo>
                <a:lnTo>
                  <a:pt x="123741" y="128312"/>
                </a:lnTo>
                <a:lnTo>
                  <a:pt x="145469" y="94291"/>
                </a:lnTo>
                <a:lnTo>
                  <a:pt x="148089" y="80576"/>
                </a:lnTo>
                <a:lnTo>
                  <a:pt x="146904" y="64610"/>
                </a:lnTo>
                <a:lnTo>
                  <a:pt x="129677" y="25460"/>
                </a:lnTo>
                <a:lnTo>
                  <a:pt x="96916" y="2991"/>
                </a:lnTo>
                <a:lnTo>
                  <a:pt x="83649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207">
            <a:extLst>
              <a:ext uri="{FF2B5EF4-FFF2-40B4-BE49-F238E27FC236}">
                <a16:creationId xmlns:a16="http://schemas.microsoft.com/office/drawing/2014/main" id="{4CF06874-67A2-2A2C-4349-B01AABA156BD}"/>
              </a:ext>
            </a:extLst>
          </p:cNvPr>
          <p:cNvSpPr/>
          <p:nvPr/>
        </p:nvSpPr>
        <p:spPr>
          <a:xfrm>
            <a:off x="6779260" y="7640320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67" y="0"/>
                </a:moveTo>
                <a:lnTo>
                  <a:pt x="38874" y="10064"/>
                </a:lnTo>
                <a:lnTo>
                  <a:pt x="9744" y="37398"/>
                </a:lnTo>
                <a:lnTo>
                  <a:pt x="0" y="73606"/>
                </a:lnTo>
                <a:lnTo>
                  <a:pt x="1414" y="88096"/>
                </a:lnTo>
                <a:lnTo>
                  <a:pt x="20466" y="124774"/>
                </a:lnTo>
                <a:lnTo>
                  <a:pt x="56044" y="145574"/>
                </a:lnTo>
                <a:lnTo>
                  <a:pt x="70313" y="147713"/>
                </a:lnTo>
                <a:lnTo>
                  <a:pt x="85653" y="146402"/>
                </a:lnTo>
                <a:lnTo>
                  <a:pt x="123735" y="128326"/>
                </a:lnTo>
                <a:lnTo>
                  <a:pt x="145466" y="94307"/>
                </a:lnTo>
                <a:lnTo>
                  <a:pt x="148088" y="80597"/>
                </a:lnTo>
                <a:lnTo>
                  <a:pt x="146904" y="64632"/>
                </a:lnTo>
                <a:lnTo>
                  <a:pt x="129683" y="25476"/>
                </a:lnTo>
                <a:lnTo>
                  <a:pt x="96931" y="2995"/>
                </a:lnTo>
                <a:lnTo>
                  <a:pt x="83667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208">
            <a:extLst>
              <a:ext uri="{FF2B5EF4-FFF2-40B4-BE49-F238E27FC236}">
                <a16:creationId xmlns:a16="http://schemas.microsoft.com/office/drawing/2014/main" id="{ABCDDA95-283B-FC75-276A-D063C0EA0AE2}"/>
              </a:ext>
            </a:extLst>
          </p:cNvPr>
          <p:cNvSpPr/>
          <p:nvPr/>
        </p:nvSpPr>
        <p:spPr>
          <a:xfrm>
            <a:off x="6687180" y="5794785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55" y="0"/>
                </a:moveTo>
                <a:lnTo>
                  <a:pt x="38868" y="10065"/>
                </a:lnTo>
                <a:lnTo>
                  <a:pt x="9740" y="37401"/>
                </a:lnTo>
                <a:lnTo>
                  <a:pt x="0" y="73607"/>
                </a:lnTo>
                <a:lnTo>
                  <a:pt x="1414" y="88098"/>
                </a:lnTo>
                <a:lnTo>
                  <a:pt x="20469" y="124774"/>
                </a:lnTo>
                <a:lnTo>
                  <a:pt x="56051" y="145567"/>
                </a:lnTo>
                <a:lnTo>
                  <a:pt x="70321" y="147704"/>
                </a:lnTo>
                <a:lnTo>
                  <a:pt x="85660" y="146393"/>
                </a:lnTo>
                <a:lnTo>
                  <a:pt x="123741" y="128317"/>
                </a:lnTo>
                <a:lnTo>
                  <a:pt x="145469" y="94296"/>
                </a:lnTo>
                <a:lnTo>
                  <a:pt x="148089" y="80584"/>
                </a:lnTo>
                <a:lnTo>
                  <a:pt x="146904" y="64619"/>
                </a:lnTo>
                <a:lnTo>
                  <a:pt x="129679" y="25467"/>
                </a:lnTo>
                <a:lnTo>
                  <a:pt x="96921" y="2993"/>
                </a:lnTo>
                <a:lnTo>
                  <a:pt x="83655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209">
            <a:extLst>
              <a:ext uri="{FF2B5EF4-FFF2-40B4-BE49-F238E27FC236}">
                <a16:creationId xmlns:a16="http://schemas.microsoft.com/office/drawing/2014/main" id="{748EA170-7C1F-E092-C18E-A5C8A99C5040}"/>
              </a:ext>
            </a:extLst>
          </p:cNvPr>
          <p:cNvSpPr/>
          <p:nvPr/>
        </p:nvSpPr>
        <p:spPr>
          <a:xfrm>
            <a:off x="6752942" y="2831842"/>
            <a:ext cx="1363582" cy="651659"/>
          </a:xfrm>
          <a:custGeom>
            <a:avLst/>
            <a:gdLst/>
            <a:ahLst/>
            <a:cxnLst/>
            <a:rect l="l" t="t" r="r" b="b"/>
            <a:pathLst>
              <a:path w="1115695" h="3224529">
                <a:moveTo>
                  <a:pt x="1115149" y="3223943"/>
                </a:moveTo>
                <a:lnTo>
                  <a:pt x="968556" y="3223943"/>
                </a:lnTo>
                <a:lnTo>
                  <a:pt x="727726" y="2993584"/>
                </a:lnTo>
                <a:lnTo>
                  <a:pt x="727726" y="240830"/>
                </a:lnTo>
                <a:lnTo>
                  <a:pt x="513073" y="0"/>
                </a:lnTo>
                <a:lnTo>
                  <a:pt x="0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211">
            <a:extLst>
              <a:ext uri="{FF2B5EF4-FFF2-40B4-BE49-F238E27FC236}">
                <a16:creationId xmlns:a16="http://schemas.microsoft.com/office/drawing/2014/main" id="{CFE211E0-10FA-05C0-C4A7-5DC2FFF2F4E8}"/>
              </a:ext>
            </a:extLst>
          </p:cNvPr>
          <p:cNvSpPr/>
          <p:nvPr/>
        </p:nvSpPr>
        <p:spPr>
          <a:xfrm>
            <a:off x="3457139" y="187019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148403" y="0"/>
                </a:moveTo>
                <a:lnTo>
                  <a:pt x="105730" y="6291"/>
                </a:lnTo>
                <a:lnTo>
                  <a:pt x="67854" y="23924"/>
                </a:lnTo>
                <a:lnTo>
                  <a:pt x="36642" y="51032"/>
                </a:lnTo>
                <a:lnTo>
                  <a:pt x="13958" y="85752"/>
                </a:lnTo>
                <a:lnTo>
                  <a:pt x="1666" y="126219"/>
                </a:lnTo>
                <a:lnTo>
                  <a:pt x="0" y="1500676"/>
                </a:lnTo>
                <a:lnTo>
                  <a:pt x="722" y="1515319"/>
                </a:lnTo>
                <a:lnTo>
                  <a:pt x="11001" y="1556600"/>
                </a:lnTo>
                <a:lnTo>
                  <a:pt x="31999" y="1592462"/>
                </a:lnTo>
                <a:lnTo>
                  <a:pt x="61852" y="1621038"/>
                </a:lnTo>
                <a:lnTo>
                  <a:pt x="98695" y="1640466"/>
                </a:lnTo>
                <a:lnTo>
                  <a:pt x="140663" y="1648879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0" name="object 212">
            <a:extLst>
              <a:ext uri="{FF2B5EF4-FFF2-40B4-BE49-F238E27FC236}">
                <a16:creationId xmlns:a16="http://schemas.microsoft.com/office/drawing/2014/main" id="{EB6E29C2-1C30-7BD9-3CB0-B5ED3596840D}"/>
              </a:ext>
            </a:extLst>
          </p:cNvPr>
          <p:cNvSpPr/>
          <p:nvPr/>
        </p:nvSpPr>
        <p:spPr>
          <a:xfrm>
            <a:off x="3457139" y="187019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222">
            <a:extLst>
              <a:ext uri="{FF2B5EF4-FFF2-40B4-BE49-F238E27FC236}">
                <a16:creationId xmlns:a16="http://schemas.microsoft.com/office/drawing/2014/main" id="{E1D5B00A-0C8B-B25E-4A6C-08AB3ABE81AB}"/>
              </a:ext>
            </a:extLst>
          </p:cNvPr>
          <p:cNvSpPr/>
          <p:nvPr/>
        </p:nvSpPr>
        <p:spPr>
          <a:xfrm>
            <a:off x="6889369" y="4140425"/>
            <a:ext cx="981247" cy="185606"/>
          </a:xfrm>
          <a:custGeom>
            <a:avLst/>
            <a:gdLst/>
            <a:ahLst/>
            <a:cxnLst/>
            <a:rect l="l" t="t" r="r" b="b"/>
            <a:pathLst>
              <a:path w="1354454" h="1979295">
                <a:moveTo>
                  <a:pt x="1354241" y="1978997"/>
                </a:moveTo>
                <a:lnTo>
                  <a:pt x="706784" y="1978997"/>
                </a:lnTo>
                <a:lnTo>
                  <a:pt x="448509" y="1766092"/>
                </a:lnTo>
                <a:lnTo>
                  <a:pt x="448509" y="265258"/>
                </a:lnTo>
                <a:lnTo>
                  <a:pt x="232108" y="0"/>
                </a:lnTo>
                <a:lnTo>
                  <a:pt x="0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224">
            <a:extLst>
              <a:ext uri="{FF2B5EF4-FFF2-40B4-BE49-F238E27FC236}">
                <a16:creationId xmlns:a16="http://schemas.microsoft.com/office/drawing/2014/main" id="{8139DB8E-621E-B4B1-756E-E5B05DC9595A}"/>
              </a:ext>
            </a:extLst>
          </p:cNvPr>
          <p:cNvSpPr/>
          <p:nvPr/>
        </p:nvSpPr>
        <p:spPr>
          <a:xfrm>
            <a:off x="6851650" y="6665374"/>
            <a:ext cx="2130496" cy="1035617"/>
          </a:xfrm>
          <a:custGeom>
            <a:avLst/>
            <a:gdLst/>
            <a:ahLst/>
            <a:cxnLst/>
            <a:rect l="l" t="t" r="r" b="b"/>
            <a:pathLst>
              <a:path w="2640965" h="1158875">
                <a:moveTo>
                  <a:pt x="0" y="1158770"/>
                </a:moveTo>
                <a:lnTo>
                  <a:pt x="1921407" y="1158770"/>
                </a:lnTo>
                <a:lnTo>
                  <a:pt x="2640401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225">
            <a:extLst>
              <a:ext uri="{FF2B5EF4-FFF2-40B4-BE49-F238E27FC236}">
                <a16:creationId xmlns:a16="http://schemas.microsoft.com/office/drawing/2014/main" id="{49210CCC-00D1-6D72-03EC-8AA037B1E25E}"/>
              </a:ext>
            </a:extLst>
          </p:cNvPr>
          <p:cNvSpPr txBox="1"/>
          <p:nvPr/>
        </p:nvSpPr>
        <p:spPr>
          <a:xfrm>
            <a:off x="3673651" y="2143124"/>
            <a:ext cx="239649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Конференц-системы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2" name="object 254">
            <a:extLst>
              <a:ext uri="{FF2B5EF4-FFF2-40B4-BE49-F238E27FC236}">
                <a16:creationId xmlns:a16="http://schemas.microsoft.com/office/drawing/2014/main" id="{C749F870-A8A1-3CE6-027A-532248CF22E2}"/>
              </a:ext>
            </a:extLst>
          </p:cNvPr>
          <p:cNvSpPr/>
          <p:nvPr/>
        </p:nvSpPr>
        <p:spPr>
          <a:xfrm>
            <a:off x="6284267" y="1870194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87044" y="0"/>
                </a:moveTo>
                <a:lnTo>
                  <a:pt x="0" y="0"/>
                </a:lnTo>
                <a:lnTo>
                  <a:pt x="0" y="1649080"/>
                </a:lnTo>
                <a:lnTo>
                  <a:pt x="87044" y="1649080"/>
                </a:lnTo>
                <a:lnTo>
                  <a:pt x="101687" y="1648358"/>
                </a:lnTo>
                <a:lnTo>
                  <a:pt x="142968" y="1638079"/>
                </a:lnTo>
                <a:lnTo>
                  <a:pt x="178829" y="1617080"/>
                </a:lnTo>
                <a:lnTo>
                  <a:pt x="207406" y="1587228"/>
                </a:lnTo>
                <a:lnTo>
                  <a:pt x="226833" y="1550385"/>
                </a:lnTo>
                <a:lnTo>
                  <a:pt x="235247" y="1508417"/>
                </a:lnTo>
                <a:lnTo>
                  <a:pt x="235448" y="148403"/>
                </a:lnTo>
                <a:lnTo>
                  <a:pt x="234726" y="133761"/>
                </a:lnTo>
                <a:lnTo>
                  <a:pt x="224446" y="92479"/>
                </a:lnTo>
                <a:lnTo>
                  <a:pt x="203448" y="56618"/>
                </a:lnTo>
                <a:lnTo>
                  <a:pt x="173595" y="28041"/>
                </a:lnTo>
                <a:lnTo>
                  <a:pt x="136753" y="8614"/>
                </a:lnTo>
                <a:lnTo>
                  <a:pt x="94785" y="200"/>
                </a:lnTo>
                <a:lnTo>
                  <a:pt x="8704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49">
            <a:extLst>
              <a:ext uri="{FF2B5EF4-FFF2-40B4-BE49-F238E27FC236}">
                <a16:creationId xmlns:a16="http://schemas.microsoft.com/office/drawing/2014/main" id="{75C540E3-5088-E332-9289-1179C5022F8F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401319" cy="410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3</a:t>
            </a:fld>
            <a:endParaRPr dirty="0">
              <a:latin typeface="PF Din Text Comp Pro"/>
              <a:cs typeface="PF Din Text Comp Pro"/>
            </a:endParaRPr>
          </a:p>
        </p:txBody>
      </p:sp>
      <p:pic>
        <p:nvPicPr>
          <p:cNvPr id="176" name="Рисунок 175">
            <a:extLst>
              <a:ext uri="{FF2B5EF4-FFF2-40B4-BE49-F238E27FC236}">
                <a16:creationId xmlns:a16="http://schemas.microsoft.com/office/drawing/2014/main" id="{D6B5520E-BEEE-458C-F401-8169345366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3" t="33862" r="24720" b="33175"/>
          <a:stretch/>
        </p:blipFill>
        <p:spPr>
          <a:xfrm>
            <a:off x="8405885" y="3850153"/>
            <a:ext cx="2952962" cy="1898334"/>
          </a:xfrm>
          <a:prstGeom prst="rect">
            <a:avLst/>
          </a:prstGeom>
        </p:spPr>
      </p:pic>
      <p:sp>
        <p:nvSpPr>
          <p:cNvPr id="2" name="object 8">
            <a:extLst>
              <a:ext uri="{FF2B5EF4-FFF2-40B4-BE49-F238E27FC236}">
                <a16:creationId xmlns:a16="http://schemas.microsoft.com/office/drawing/2014/main" id="{5D4E200E-7D05-2D42-2D39-147110D9F54C}"/>
              </a:ext>
            </a:extLst>
          </p:cNvPr>
          <p:cNvSpPr/>
          <p:nvPr/>
        </p:nvSpPr>
        <p:spPr>
          <a:xfrm>
            <a:off x="782648" y="3560189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60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11">
            <a:extLst>
              <a:ext uri="{FF2B5EF4-FFF2-40B4-BE49-F238E27FC236}">
                <a16:creationId xmlns:a16="http://schemas.microsoft.com/office/drawing/2014/main" id="{3D7030A5-AED4-A8EB-035A-F9419848763F}"/>
              </a:ext>
            </a:extLst>
          </p:cNvPr>
          <p:cNvSpPr/>
          <p:nvPr/>
        </p:nvSpPr>
        <p:spPr>
          <a:xfrm>
            <a:off x="3484137" y="3560189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148403" y="0"/>
                </a:moveTo>
                <a:lnTo>
                  <a:pt x="105730" y="6291"/>
                </a:lnTo>
                <a:lnTo>
                  <a:pt x="67854" y="23924"/>
                </a:lnTo>
                <a:lnTo>
                  <a:pt x="36642" y="51032"/>
                </a:lnTo>
                <a:lnTo>
                  <a:pt x="13958" y="85752"/>
                </a:lnTo>
                <a:lnTo>
                  <a:pt x="1666" y="126219"/>
                </a:lnTo>
                <a:lnTo>
                  <a:pt x="0" y="1500676"/>
                </a:lnTo>
                <a:lnTo>
                  <a:pt x="722" y="1515319"/>
                </a:lnTo>
                <a:lnTo>
                  <a:pt x="11001" y="1556600"/>
                </a:lnTo>
                <a:lnTo>
                  <a:pt x="31999" y="1592462"/>
                </a:lnTo>
                <a:lnTo>
                  <a:pt x="61852" y="1621038"/>
                </a:lnTo>
                <a:lnTo>
                  <a:pt x="98695" y="1640466"/>
                </a:lnTo>
                <a:lnTo>
                  <a:pt x="140663" y="1648879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212">
            <a:extLst>
              <a:ext uri="{FF2B5EF4-FFF2-40B4-BE49-F238E27FC236}">
                <a16:creationId xmlns:a16="http://schemas.microsoft.com/office/drawing/2014/main" id="{9D90399D-9483-1A41-0D8B-21A5CA12DBC1}"/>
              </a:ext>
            </a:extLst>
          </p:cNvPr>
          <p:cNvSpPr/>
          <p:nvPr/>
        </p:nvSpPr>
        <p:spPr>
          <a:xfrm>
            <a:off x="3484137" y="3560189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25">
            <a:extLst>
              <a:ext uri="{FF2B5EF4-FFF2-40B4-BE49-F238E27FC236}">
                <a16:creationId xmlns:a16="http://schemas.microsoft.com/office/drawing/2014/main" id="{EBAA1031-013D-5D9F-C797-DA9D5558B956}"/>
              </a:ext>
            </a:extLst>
          </p:cNvPr>
          <p:cNvSpPr txBox="1"/>
          <p:nvPr/>
        </p:nvSpPr>
        <p:spPr>
          <a:xfrm>
            <a:off x="3673651" y="3632279"/>
            <a:ext cx="239649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синхронного перевода</a:t>
            </a:r>
            <a:endParaRPr sz="24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254">
            <a:extLst>
              <a:ext uri="{FF2B5EF4-FFF2-40B4-BE49-F238E27FC236}">
                <a16:creationId xmlns:a16="http://schemas.microsoft.com/office/drawing/2014/main" id="{EC32CB25-725F-EDF2-B4A3-0F6DCCF5B7B7}"/>
              </a:ext>
            </a:extLst>
          </p:cNvPr>
          <p:cNvSpPr/>
          <p:nvPr/>
        </p:nvSpPr>
        <p:spPr>
          <a:xfrm>
            <a:off x="6311265" y="3560189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87044" y="0"/>
                </a:moveTo>
                <a:lnTo>
                  <a:pt x="0" y="0"/>
                </a:lnTo>
                <a:lnTo>
                  <a:pt x="0" y="1649080"/>
                </a:lnTo>
                <a:lnTo>
                  <a:pt x="87044" y="1649080"/>
                </a:lnTo>
                <a:lnTo>
                  <a:pt x="101687" y="1648358"/>
                </a:lnTo>
                <a:lnTo>
                  <a:pt x="142968" y="1638079"/>
                </a:lnTo>
                <a:lnTo>
                  <a:pt x="178829" y="1617080"/>
                </a:lnTo>
                <a:lnTo>
                  <a:pt x="207406" y="1587228"/>
                </a:lnTo>
                <a:lnTo>
                  <a:pt x="226833" y="1550385"/>
                </a:lnTo>
                <a:lnTo>
                  <a:pt x="235247" y="1508417"/>
                </a:lnTo>
                <a:lnTo>
                  <a:pt x="235448" y="148403"/>
                </a:lnTo>
                <a:lnTo>
                  <a:pt x="234726" y="133761"/>
                </a:lnTo>
                <a:lnTo>
                  <a:pt x="224446" y="92479"/>
                </a:lnTo>
                <a:lnTo>
                  <a:pt x="203448" y="56618"/>
                </a:lnTo>
                <a:lnTo>
                  <a:pt x="173595" y="28041"/>
                </a:lnTo>
                <a:lnTo>
                  <a:pt x="136753" y="8614"/>
                </a:lnTo>
                <a:lnTo>
                  <a:pt x="94785" y="200"/>
                </a:lnTo>
                <a:lnTo>
                  <a:pt x="8704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77D05A7D-7CC9-5392-FF1D-284107335F4B}"/>
              </a:ext>
            </a:extLst>
          </p:cNvPr>
          <p:cNvSpPr/>
          <p:nvPr/>
        </p:nvSpPr>
        <p:spPr>
          <a:xfrm>
            <a:off x="786214" y="5225810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60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11">
            <a:extLst>
              <a:ext uri="{FF2B5EF4-FFF2-40B4-BE49-F238E27FC236}">
                <a16:creationId xmlns:a16="http://schemas.microsoft.com/office/drawing/2014/main" id="{E26A8EF2-0158-F7BB-8442-CBB1EAFE2FC9}"/>
              </a:ext>
            </a:extLst>
          </p:cNvPr>
          <p:cNvSpPr/>
          <p:nvPr/>
        </p:nvSpPr>
        <p:spPr>
          <a:xfrm>
            <a:off x="3487703" y="5225810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148403" y="0"/>
                </a:moveTo>
                <a:lnTo>
                  <a:pt x="105730" y="6291"/>
                </a:lnTo>
                <a:lnTo>
                  <a:pt x="67854" y="23924"/>
                </a:lnTo>
                <a:lnTo>
                  <a:pt x="36642" y="51032"/>
                </a:lnTo>
                <a:lnTo>
                  <a:pt x="13958" y="85752"/>
                </a:lnTo>
                <a:lnTo>
                  <a:pt x="1666" y="126219"/>
                </a:lnTo>
                <a:lnTo>
                  <a:pt x="0" y="1500676"/>
                </a:lnTo>
                <a:lnTo>
                  <a:pt x="722" y="1515319"/>
                </a:lnTo>
                <a:lnTo>
                  <a:pt x="11001" y="1556600"/>
                </a:lnTo>
                <a:lnTo>
                  <a:pt x="31999" y="1592462"/>
                </a:lnTo>
                <a:lnTo>
                  <a:pt x="61852" y="1621038"/>
                </a:lnTo>
                <a:lnTo>
                  <a:pt x="98695" y="1640466"/>
                </a:lnTo>
                <a:lnTo>
                  <a:pt x="140663" y="1648879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5" name="object 212">
            <a:extLst>
              <a:ext uri="{FF2B5EF4-FFF2-40B4-BE49-F238E27FC236}">
                <a16:creationId xmlns:a16="http://schemas.microsoft.com/office/drawing/2014/main" id="{98B53015-64DC-8B6E-4F06-075D0B30CC8C}"/>
              </a:ext>
            </a:extLst>
          </p:cNvPr>
          <p:cNvSpPr/>
          <p:nvPr/>
        </p:nvSpPr>
        <p:spPr>
          <a:xfrm>
            <a:off x="3487703" y="5225810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225">
            <a:extLst>
              <a:ext uri="{FF2B5EF4-FFF2-40B4-BE49-F238E27FC236}">
                <a16:creationId xmlns:a16="http://schemas.microsoft.com/office/drawing/2014/main" id="{4B04368D-7364-B9F7-203D-3C1918BB0804}"/>
              </a:ext>
            </a:extLst>
          </p:cNvPr>
          <p:cNvSpPr txBox="1"/>
          <p:nvPr/>
        </p:nvSpPr>
        <p:spPr>
          <a:xfrm>
            <a:off x="3673651" y="5308679"/>
            <a:ext cx="239649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обработки звука</a:t>
            </a:r>
            <a:endParaRPr sz="24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7" name="object 254">
            <a:extLst>
              <a:ext uri="{FF2B5EF4-FFF2-40B4-BE49-F238E27FC236}">
                <a16:creationId xmlns:a16="http://schemas.microsoft.com/office/drawing/2014/main" id="{62D29521-94E8-A88D-4642-BACF374096DD}"/>
              </a:ext>
            </a:extLst>
          </p:cNvPr>
          <p:cNvSpPr/>
          <p:nvPr/>
        </p:nvSpPr>
        <p:spPr>
          <a:xfrm>
            <a:off x="6314831" y="5225810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87044" y="0"/>
                </a:moveTo>
                <a:lnTo>
                  <a:pt x="0" y="0"/>
                </a:lnTo>
                <a:lnTo>
                  <a:pt x="0" y="1649080"/>
                </a:lnTo>
                <a:lnTo>
                  <a:pt x="87044" y="1649080"/>
                </a:lnTo>
                <a:lnTo>
                  <a:pt x="101687" y="1648358"/>
                </a:lnTo>
                <a:lnTo>
                  <a:pt x="142968" y="1638079"/>
                </a:lnTo>
                <a:lnTo>
                  <a:pt x="178829" y="1617080"/>
                </a:lnTo>
                <a:lnTo>
                  <a:pt x="207406" y="1587228"/>
                </a:lnTo>
                <a:lnTo>
                  <a:pt x="226833" y="1550385"/>
                </a:lnTo>
                <a:lnTo>
                  <a:pt x="235247" y="1508417"/>
                </a:lnTo>
                <a:lnTo>
                  <a:pt x="235448" y="148403"/>
                </a:lnTo>
                <a:lnTo>
                  <a:pt x="234726" y="133761"/>
                </a:lnTo>
                <a:lnTo>
                  <a:pt x="224446" y="92479"/>
                </a:lnTo>
                <a:lnTo>
                  <a:pt x="203448" y="56618"/>
                </a:lnTo>
                <a:lnTo>
                  <a:pt x="173595" y="28041"/>
                </a:lnTo>
                <a:lnTo>
                  <a:pt x="136753" y="8614"/>
                </a:lnTo>
                <a:lnTo>
                  <a:pt x="94785" y="200"/>
                </a:lnTo>
                <a:lnTo>
                  <a:pt x="8704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8">
            <a:extLst>
              <a:ext uri="{FF2B5EF4-FFF2-40B4-BE49-F238E27FC236}">
                <a16:creationId xmlns:a16="http://schemas.microsoft.com/office/drawing/2014/main" id="{03F79E53-700D-D0A8-918E-AB675D1931F1}"/>
              </a:ext>
            </a:extLst>
          </p:cNvPr>
          <p:cNvSpPr/>
          <p:nvPr/>
        </p:nvSpPr>
        <p:spPr>
          <a:xfrm>
            <a:off x="821859" y="6915805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60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211">
            <a:extLst>
              <a:ext uri="{FF2B5EF4-FFF2-40B4-BE49-F238E27FC236}">
                <a16:creationId xmlns:a16="http://schemas.microsoft.com/office/drawing/2014/main" id="{E7A0B60D-EF9F-9A61-2E3B-7E6A4F5270E8}"/>
              </a:ext>
            </a:extLst>
          </p:cNvPr>
          <p:cNvSpPr/>
          <p:nvPr/>
        </p:nvSpPr>
        <p:spPr>
          <a:xfrm>
            <a:off x="3523348" y="6915805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148403" y="0"/>
                </a:moveTo>
                <a:lnTo>
                  <a:pt x="105730" y="6291"/>
                </a:lnTo>
                <a:lnTo>
                  <a:pt x="67854" y="23924"/>
                </a:lnTo>
                <a:lnTo>
                  <a:pt x="36642" y="51032"/>
                </a:lnTo>
                <a:lnTo>
                  <a:pt x="13958" y="85752"/>
                </a:lnTo>
                <a:lnTo>
                  <a:pt x="1666" y="126219"/>
                </a:lnTo>
                <a:lnTo>
                  <a:pt x="0" y="1500676"/>
                </a:lnTo>
                <a:lnTo>
                  <a:pt x="722" y="1515319"/>
                </a:lnTo>
                <a:lnTo>
                  <a:pt x="11001" y="1556600"/>
                </a:lnTo>
                <a:lnTo>
                  <a:pt x="31999" y="1592462"/>
                </a:lnTo>
                <a:lnTo>
                  <a:pt x="61852" y="1621038"/>
                </a:lnTo>
                <a:lnTo>
                  <a:pt x="98695" y="1640466"/>
                </a:lnTo>
                <a:lnTo>
                  <a:pt x="140663" y="1648879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0" name="object 212">
            <a:extLst>
              <a:ext uri="{FF2B5EF4-FFF2-40B4-BE49-F238E27FC236}">
                <a16:creationId xmlns:a16="http://schemas.microsoft.com/office/drawing/2014/main" id="{F14C18B5-8B9D-76E0-9391-0D77B9FD0A62}"/>
              </a:ext>
            </a:extLst>
          </p:cNvPr>
          <p:cNvSpPr/>
          <p:nvPr/>
        </p:nvSpPr>
        <p:spPr>
          <a:xfrm>
            <a:off x="3523348" y="6915805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225">
            <a:extLst>
              <a:ext uri="{FF2B5EF4-FFF2-40B4-BE49-F238E27FC236}">
                <a16:creationId xmlns:a16="http://schemas.microsoft.com/office/drawing/2014/main" id="{68479C4F-A21B-0505-E7FD-4094A359E5EB}"/>
              </a:ext>
            </a:extLst>
          </p:cNvPr>
          <p:cNvSpPr txBox="1"/>
          <p:nvPr/>
        </p:nvSpPr>
        <p:spPr>
          <a:xfrm>
            <a:off x="3673651" y="7202011"/>
            <a:ext cx="239649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усиления звука</a:t>
            </a:r>
            <a:endParaRPr sz="24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2" name="object 254">
            <a:extLst>
              <a:ext uri="{FF2B5EF4-FFF2-40B4-BE49-F238E27FC236}">
                <a16:creationId xmlns:a16="http://schemas.microsoft.com/office/drawing/2014/main" id="{D452EA7E-A068-F6D5-1149-39B6966B1859}"/>
              </a:ext>
            </a:extLst>
          </p:cNvPr>
          <p:cNvSpPr/>
          <p:nvPr/>
        </p:nvSpPr>
        <p:spPr>
          <a:xfrm>
            <a:off x="6350476" y="6915805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87044" y="0"/>
                </a:moveTo>
                <a:lnTo>
                  <a:pt x="0" y="0"/>
                </a:lnTo>
                <a:lnTo>
                  <a:pt x="0" y="1649080"/>
                </a:lnTo>
                <a:lnTo>
                  <a:pt x="87044" y="1649080"/>
                </a:lnTo>
                <a:lnTo>
                  <a:pt x="101687" y="1648358"/>
                </a:lnTo>
                <a:lnTo>
                  <a:pt x="142968" y="1638079"/>
                </a:lnTo>
                <a:lnTo>
                  <a:pt x="178829" y="1617080"/>
                </a:lnTo>
                <a:lnTo>
                  <a:pt x="207406" y="1587228"/>
                </a:lnTo>
                <a:lnTo>
                  <a:pt x="226833" y="1550385"/>
                </a:lnTo>
                <a:lnTo>
                  <a:pt x="235247" y="1508417"/>
                </a:lnTo>
                <a:lnTo>
                  <a:pt x="235448" y="148403"/>
                </a:lnTo>
                <a:lnTo>
                  <a:pt x="234726" y="133761"/>
                </a:lnTo>
                <a:lnTo>
                  <a:pt x="224446" y="92479"/>
                </a:lnTo>
                <a:lnTo>
                  <a:pt x="203448" y="56618"/>
                </a:lnTo>
                <a:lnTo>
                  <a:pt x="173595" y="28041"/>
                </a:lnTo>
                <a:lnTo>
                  <a:pt x="136753" y="8614"/>
                </a:lnTo>
                <a:lnTo>
                  <a:pt x="94785" y="200"/>
                </a:lnTo>
                <a:lnTo>
                  <a:pt x="8704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8">
            <a:extLst>
              <a:ext uri="{FF2B5EF4-FFF2-40B4-BE49-F238E27FC236}">
                <a16:creationId xmlns:a16="http://schemas.microsoft.com/office/drawing/2014/main" id="{F9878F7A-D7B0-BC6C-5088-D4CCC73D2A12}"/>
              </a:ext>
            </a:extLst>
          </p:cNvPr>
          <p:cNvSpPr/>
          <p:nvPr/>
        </p:nvSpPr>
        <p:spPr>
          <a:xfrm>
            <a:off x="755650" y="8605800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60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211">
            <a:extLst>
              <a:ext uri="{FF2B5EF4-FFF2-40B4-BE49-F238E27FC236}">
                <a16:creationId xmlns:a16="http://schemas.microsoft.com/office/drawing/2014/main" id="{79590997-EB49-F508-542F-D05DD6425DBC}"/>
              </a:ext>
            </a:extLst>
          </p:cNvPr>
          <p:cNvSpPr/>
          <p:nvPr/>
        </p:nvSpPr>
        <p:spPr>
          <a:xfrm>
            <a:off x="3457139" y="8605800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148403" y="0"/>
                </a:moveTo>
                <a:lnTo>
                  <a:pt x="105730" y="6291"/>
                </a:lnTo>
                <a:lnTo>
                  <a:pt x="67854" y="23924"/>
                </a:lnTo>
                <a:lnTo>
                  <a:pt x="36642" y="51032"/>
                </a:lnTo>
                <a:lnTo>
                  <a:pt x="13958" y="85752"/>
                </a:lnTo>
                <a:lnTo>
                  <a:pt x="1666" y="126219"/>
                </a:lnTo>
                <a:lnTo>
                  <a:pt x="0" y="1500676"/>
                </a:lnTo>
                <a:lnTo>
                  <a:pt x="722" y="1515319"/>
                </a:lnTo>
                <a:lnTo>
                  <a:pt x="11001" y="1556600"/>
                </a:lnTo>
                <a:lnTo>
                  <a:pt x="31999" y="1592462"/>
                </a:lnTo>
                <a:lnTo>
                  <a:pt x="61852" y="1621038"/>
                </a:lnTo>
                <a:lnTo>
                  <a:pt x="98695" y="1640466"/>
                </a:lnTo>
                <a:lnTo>
                  <a:pt x="140663" y="1648879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5" name="object 212">
            <a:extLst>
              <a:ext uri="{FF2B5EF4-FFF2-40B4-BE49-F238E27FC236}">
                <a16:creationId xmlns:a16="http://schemas.microsoft.com/office/drawing/2014/main" id="{562367F2-88A4-59DF-6F27-7F9006A15504}"/>
              </a:ext>
            </a:extLst>
          </p:cNvPr>
          <p:cNvSpPr/>
          <p:nvPr/>
        </p:nvSpPr>
        <p:spPr>
          <a:xfrm>
            <a:off x="3457139" y="8605800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4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2914183" y="1649080"/>
                </a:lnTo>
                <a:lnTo>
                  <a:pt x="2928824" y="1648358"/>
                </a:lnTo>
                <a:lnTo>
                  <a:pt x="2970103" y="1638078"/>
                </a:lnTo>
                <a:lnTo>
                  <a:pt x="3005963" y="1617078"/>
                </a:lnTo>
                <a:lnTo>
                  <a:pt x="3034538" y="1587224"/>
                </a:lnTo>
                <a:lnTo>
                  <a:pt x="3053964" y="1550379"/>
                </a:lnTo>
                <a:lnTo>
                  <a:pt x="3062376" y="1508409"/>
                </a:lnTo>
                <a:lnTo>
                  <a:pt x="3062576" y="148403"/>
                </a:lnTo>
                <a:lnTo>
                  <a:pt x="3061854" y="133760"/>
                </a:lnTo>
                <a:lnTo>
                  <a:pt x="3051574" y="92477"/>
                </a:lnTo>
                <a:lnTo>
                  <a:pt x="3030575" y="56615"/>
                </a:lnTo>
                <a:lnTo>
                  <a:pt x="3000722" y="28038"/>
                </a:lnTo>
                <a:lnTo>
                  <a:pt x="2963880" y="8612"/>
                </a:lnTo>
                <a:lnTo>
                  <a:pt x="2921915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225">
            <a:extLst>
              <a:ext uri="{FF2B5EF4-FFF2-40B4-BE49-F238E27FC236}">
                <a16:creationId xmlns:a16="http://schemas.microsoft.com/office/drawing/2014/main" id="{A94A1FCF-61AC-1B0D-C412-F268313FE4EB}"/>
              </a:ext>
            </a:extLst>
          </p:cNvPr>
          <p:cNvSpPr txBox="1"/>
          <p:nvPr/>
        </p:nvSpPr>
        <p:spPr>
          <a:xfrm>
            <a:off x="3693160" y="8753812"/>
            <a:ext cx="2396490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2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ВКС и камеры для конференц-залов</a:t>
            </a:r>
            <a:endParaRPr sz="22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7" name="object 254">
            <a:extLst>
              <a:ext uri="{FF2B5EF4-FFF2-40B4-BE49-F238E27FC236}">
                <a16:creationId xmlns:a16="http://schemas.microsoft.com/office/drawing/2014/main" id="{28D8A8D2-BDC9-FC52-E62B-3F1FC19C44DB}"/>
              </a:ext>
            </a:extLst>
          </p:cNvPr>
          <p:cNvSpPr/>
          <p:nvPr/>
        </p:nvSpPr>
        <p:spPr>
          <a:xfrm>
            <a:off x="6284267" y="8605800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87044" y="0"/>
                </a:moveTo>
                <a:lnTo>
                  <a:pt x="0" y="0"/>
                </a:lnTo>
                <a:lnTo>
                  <a:pt x="0" y="1649080"/>
                </a:lnTo>
                <a:lnTo>
                  <a:pt x="87044" y="1649080"/>
                </a:lnTo>
                <a:lnTo>
                  <a:pt x="101687" y="1648358"/>
                </a:lnTo>
                <a:lnTo>
                  <a:pt x="142968" y="1638079"/>
                </a:lnTo>
                <a:lnTo>
                  <a:pt x="178829" y="1617080"/>
                </a:lnTo>
                <a:lnTo>
                  <a:pt x="207406" y="1587228"/>
                </a:lnTo>
                <a:lnTo>
                  <a:pt x="226833" y="1550385"/>
                </a:lnTo>
                <a:lnTo>
                  <a:pt x="235247" y="1508417"/>
                </a:lnTo>
                <a:lnTo>
                  <a:pt x="235448" y="148403"/>
                </a:lnTo>
                <a:lnTo>
                  <a:pt x="234726" y="133761"/>
                </a:lnTo>
                <a:lnTo>
                  <a:pt x="224446" y="92479"/>
                </a:lnTo>
                <a:lnTo>
                  <a:pt x="203448" y="56618"/>
                </a:lnTo>
                <a:lnTo>
                  <a:pt x="173595" y="28041"/>
                </a:lnTo>
                <a:lnTo>
                  <a:pt x="136753" y="8614"/>
                </a:lnTo>
                <a:lnTo>
                  <a:pt x="94785" y="200"/>
                </a:lnTo>
                <a:lnTo>
                  <a:pt x="8704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4">
            <a:extLst>
              <a:ext uri="{FF2B5EF4-FFF2-40B4-BE49-F238E27FC236}">
                <a16:creationId xmlns:a16="http://schemas.microsoft.com/office/drawing/2014/main" id="{36EB6771-FE87-9F70-4774-294E66EE84B2}"/>
              </a:ext>
            </a:extLst>
          </p:cNvPr>
          <p:cNvSpPr/>
          <p:nvPr/>
        </p:nvSpPr>
        <p:spPr>
          <a:xfrm>
            <a:off x="15452257" y="1870194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59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87">
            <a:extLst>
              <a:ext uri="{FF2B5EF4-FFF2-40B4-BE49-F238E27FC236}">
                <a16:creationId xmlns:a16="http://schemas.microsoft.com/office/drawing/2014/main" id="{064440B9-1519-7442-2314-1A1384E4F93D}"/>
              </a:ext>
            </a:extLst>
          </p:cNvPr>
          <p:cNvSpPr/>
          <p:nvPr/>
        </p:nvSpPr>
        <p:spPr>
          <a:xfrm>
            <a:off x="13361100" y="187019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2914173" y="0"/>
                </a:moveTo>
                <a:lnTo>
                  <a:pt x="140661" y="200"/>
                </a:lnTo>
                <a:lnTo>
                  <a:pt x="98696" y="8612"/>
                </a:lnTo>
                <a:lnTo>
                  <a:pt x="61854" y="28038"/>
                </a:lnTo>
                <a:lnTo>
                  <a:pt x="32001" y="56615"/>
                </a:lnTo>
                <a:lnTo>
                  <a:pt x="11002" y="92477"/>
                </a:lnTo>
                <a:lnTo>
                  <a:pt x="722" y="133760"/>
                </a:lnTo>
                <a:lnTo>
                  <a:pt x="0" y="148403"/>
                </a:lnTo>
                <a:lnTo>
                  <a:pt x="200" y="1508409"/>
                </a:lnTo>
                <a:lnTo>
                  <a:pt x="8612" y="1550379"/>
                </a:lnTo>
                <a:lnTo>
                  <a:pt x="28038" y="1587224"/>
                </a:lnTo>
                <a:lnTo>
                  <a:pt x="56613" y="1617078"/>
                </a:lnTo>
                <a:lnTo>
                  <a:pt x="92473" y="1638078"/>
                </a:lnTo>
                <a:lnTo>
                  <a:pt x="133752" y="1648358"/>
                </a:lnTo>
                <a:lnTo>
                  <a:pt x="148393" y="1649080"/>
                </a:lnTo>
                <a:lnTo>
                  <a:pt x="2921913" y="1648879"/>
                </a:lnTo>
                <a:lnTo>
                  <a:pt x="2963881" y="1640466"/>
                </a:lnTo>
                <a:lnTo>
                  <a:pt x="3000724" y="1621038"/>
                </a:lnTo>
                <a:lnTo>
                  <a:pt x="3030577" y="1592462"/>
                </a:lnTo>
                <a:lnTo>
                  <a:pt x="3051575" y="1556600"/>
                </a:lnTo>
                <a:lnTo>
                  <a:pt x="3061854" y="1515319"/>
                </a:lnTo>
                <a:lnTo>
                  <a:pt x="3062576" y="1500676"/>
                </a:lnTo>
                <a:lnTo>
                  <a:pt x="3062375" y="140663"/>
                </a:lnTo>
                <a:lnTo>
                  <a:pt x="3053962" y="98695"/>
                </a:lnTo>
                <a:lnTo>
                  <a:pt x="3034535" y="61852"/>
                </a:lnTo>
                <a:lnTo>
                  <a:pt x="3005958" y="31999"/>
                </a:lnTo>
                <a:lnTo>
                  <a:pt x="2970097" y="11001"/>
                </a:lnTo>
                <a:lnTo>
                  <a:pt x="2928815" y="722"/>
                </a:lnTo>
                <a:lnTo>
                  <a:pt x="291417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88">
            <a:extLst>
              <a:ext uri="{FF2B5EF4-FFF2-40B4-BE49-F238E27FC236}">
                <a16:creationId xmlns:a16="http://schemas.microsoft.com/office/drawing/2014/main" id="{B97E3A81-ECA3-8881-0409-C357F9F84511}"/>
              </a:ext>
            </a:extLst>
          </p:cNvPr>
          <p:cNvSpPr/>
          <p:nvPr/>
        </p:nvSpPr>
        <p:spPr>
          <a:xfrm>
            <a:off x="13395514" y="187019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3062576" y="1500676"/>
                </a:moveTo>
                <a:lnTo>
                  <a:pt x="3056285" y="1543350"/>
                </a:lnTo>
                <a:lnTo>
                  <a:pt x="3038652" y="1581225"/>
                </a:lnTo>
                <a:lnTo>
                  <a:pt x="3011543" y="1612437"/>
                </a:lnTo>
                <a:lnTo>
                  <a:pt x="2976824" y="1635122"/>
                </a:lnTo>
                <a:lnTo>
                  <a:pt x="2936357" y="1647414"/>
                </a:lnTo>
                <a:lnTo>
                  <a:pt x="148393" y="1649080"/>
                </a:lnTo>
                <a:lnTo>
                  <a:pt x="133752" y="1648358"/>
                </a:lnTo>
                <a:lnTo>
                  <a:pt x="92473" y="1638078"/>
                </a:lnTo>
                <a:lnTo>
                  <a:pt x="56613" y="1617078"/>
                </a:lnTo>
                <a:lnTo>
                  <a:pt x="28038" y="1587224"/>
                </a:lnTo>
                <a:lnTo>
                  <a:pt x="8612" y="1550379"/>
                </a:lnTo>
                <a:lnTo>
                  <a:pt x="200" y="1508409"/>
                </a:lnTo>
                <a:lnTo>
                  <a:pt x="0" y="148403"/>
                </a:lnTo>
                <a:lnTo>
                  <a:pt x="722" y="133760"/>
                </a:lnTo>
                <a:lnTo>
                  <a:pt x="11002" y="92477"/>
                </a:lnTo>
                <a:lnTo>
                  <a:pt x="32001" y="56615"/>
                </a:lnTo>
                <a:lnTo>
                  <a:pt x="61854" y="28038"/>
                </a:lnTo>
                <a:lnTo>
                  <a:pt x="98696" y="8612"/>
                </a:lnTo>
                <a:lnTo>
                  <a:pt x="140661" y="200"/>
                </a:lnTo>
                <a:lnTo>
                  <a:pt x="2914173" y="0"/>
                </a:lnTo>
                <a:lnTo>
                  <a:pt x="2928815" y="722"/>
                </a:lnTo>
                <a:lnTo>
                  <a:pt x="2970097" y="11001"/>
                </a:lnTo>
                <a:lnTo>
                  <a:pt x="3005958" y="31999"/>
                </a:lnTo>
                <a:lnTo>
                  <a:pt x="3034535" y="61852"/>
                </a:lnTo>
                <a:lnTo>
                  <a:pt x="3053962" y="98695"/>
                </a:lnTo>
                <a:lnTo>
                  <a:pt x="3062375" y="140663"/>
                </a:lnTo>
                <a:lnTo>
                  <a:pt x="3062576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228">
            <a:extLst>
              <a:ext uri="{FF2B5EF4-FFF2-40B4-BE49-F238E27FC236}">
                <a16:creationId xmlns:a16="http://schemas.microsoft.com/office/drawing/2014/main" id="{127E1C32-3E08-6639-737E-A205EFA4A0A6}"/>
              </a:ext>
            </a:extLst>
          </p:cNvPr>
          <p:cNvSpPr txBox="1"/>
          <p:nvPr/>
        </p:nvSpPr>
        <p:spPr>
          <a:xfrm>
            <a:off x="13862050" y="2408638"/>
            <a:ext cx="292281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-327660"/>
            <a:r>
              <a:rPr lang="ru-RU" sz="22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Видеокоммутация</a:t>
            </a:r>
            <a:endParaRPr sz="22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4" name="object 258">
            <a:extLst>
              <a:ext uri="{FF2B5EF4-FFF2-40B4-BE49-F238E27FC236}">
                <a16:creationId xmlns:a16="http://schemas.microsoft.com/office/drawing/2014/main" id="{66B9988E-821A-73D7-C649-029050021720}"/>
              </a:ext>
            </a:extLst>
          </p:cNvPr>
          <p:cNvSpPr/>
          <p:nvPr/>
        </p:nvSpPr>
        <p:spPr>
          <a:xfrm>
            <a:off x="13404850" y="1870194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235448" y="0"/>
                </a:moveTo>
                <a:lnTo>
                  <a:pt x="148403" y="0"/>
                </a:lnTo>
                <a:lnTo>
                  <a:pt x="140663" y="200"/>
                </a:lnTo>
                <a:lnTo>
                  <a:pt x="98695" y="8614"/>
                </a:lnTo>
                <a:lnTo>
                  <a:pt x="61852" y="28041"/>
                </a:lnTo>
                <a:lnTo>
                  <a:pt x="31999" y="56618"/>
                </a:lnTo>
                <a:lnTo>
                  <a:pt x="11001" y="92479"/>
                </a:lnTo>
                <a:lnTo>
                  <a:pt x="722" y="133761"/>
                </a:lnTo>
                <a:lnTo>
                  <a:pt x="0" y="148403"/>
                </a:lnTo>
                <a:lnTo>
                  <a:pt x="200" y="1508417"/>
                </a:lnTo>
                <a:lnTo>
                  <a:pt x="8614" y="1550385"/>
                </a:lnTo>
                <a:lnTo>
                  <a:pt x="28041" y="1587228"/>
                </a:lnTo>
                <a:lnTo>
                  <a:pt x="56618" y="1617080"/>
                </a:lnTo>
                <a:lnTo>
                  <a:pt x="92479" y="1638079"/>
                </a:lnTo>
                <a:lnTo>
                  <a:pt x="133761" y="1648358"/>
                </a:lnTo>
                <a:lnTo>
                  <a:pt x="148403" y="1649080"/>
                </a:lnTo>
                <a:lnTo>
                  <a:pt x="235448" y="1649080"/>
                </a:lnTo>
                <a:lnTo>
                  <a:pt x="2354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4">
            <a:extLst>
              <a:ext uri="{FF2B5EF4-FFF2-40B4-BE49-F238E27FC236}">
                <a16:creationId xmlns:a16="http://schemas.microsoft.com/office/drawing/2014/main" id="{890839AD-006B-411C-E79E-6E5EEBA44B80}"/>
              </a:ext>
            </a:extLst>
          </p:cNvPr>
          <p:cNvSpPr/>
          <p:nvPr/>
        </p:nvSpPr>
        <p:spPr>
          <a:xfrm>
            <a:off x="15419807" y="3483502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59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81">
            <a:extLst>
              <a:ext uri="{FF2B5EF4-FFF2-40B4-BE49-F238E27FC236}">
                <a16:creationId xmlns:a16="http://schemas.microsoft.com/office/drawing/2014/main" id="{9702A888-0E84-CE5B-2989-A86D0E242722}"/>
              </a:ext>
            </a:extLst>
          </p:cNvPr>
          <p:cNvSpPr/>
          <p:nvPr/>
        </p:nvSpPr>
        <p:spPr>
          <a:xfrm>
            <a:off x="13080971" y="4054475"/>
            <a:ext cx="148590" cy="120769"/>
          </a:xfrm>
          <a:custGeom>
            <a:avLst/>
            <a:gdLst/>
            <a:ahLst/>
            <a:cxnLst/>
            <a:rect l="l" t="t" r="r" b="b"/>
            <a:pathLst>
              <a:path w="148590" h="147955">
                <a:moveTo>
                  <a:pt x="64440" y="0"/>
                </a:moveTo>
                <a:lnTo>
                  <a:pt x="27922" y="15890"/>
                </a:lnTo>
                <a:lnTo>
                  <a:pt x="4806" y="49989"/>
                </a:lnTo>
                <a:lnTo>
                  <a:pt x="0" y="80576"/>
                </a:lnTo>
                <a:lnTo>
                  <a:pt x="2620" y="94291"/>
                </a:lnTo>
                <a:lnTo>
                  <a:pt x="24348" y="128312"/>
                </a:lnTo>
                <a:lnTo>
                  <a:pt x="62429" y="146384"/>
                </a:lnTo>
                <a:lnTo>
                  <a:pt x="77768" y="147695"/>
                </a:lnTo>
                <a:lnTo>
                  <a:pt x="92038" y="145558"/>
                </a:lnTo>
                <a:lnTo>
                  <a:pt x="127620" y="124769"/>
                </a:lnTo>
                <a:lnTo>
                  <a:pt x="146675" y="88091"/>
                </a:lnTo>
                <a:lnTo>
                  <a:pt x="148089" y="73598"/>
                </a:lnTo>
                <a:lnTo>
                  <a:pt x="147211" y="62201"/>
                </a:lnTo>
                <a:lnTo>
                  <a:pt x="130617" y="26748"/>
                </a:lnTo>
                <a:lnTo>
                  <a:pt x="95853" y="4489"/>
                </a:lnTo>
                <a:lnTo>
                  <a:pt x="64440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87">
            <a:extLst>
              <a:ext uri="{FF2B5EF4-FFF2-40B4-BE49-F238E27FC236}">
                <a16:creationId xmlns:a16="http://schemas.microsoft.com/office/drawing/2014/main" id="{146BF2B0-9BED-B23A-3E45-1F4AF0A7E6BC}"/>
              </a:ext>
            </a:extLst>
          </p:cNvPr>
          <p:cNvSpPr/>
          <p:nvPr/>
        </p:nvSpPr>
        <p:spPr>
          <a:xfrm>
            <a:off x="13328650" y="3483502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2914173" y="0"/>
                </a:moveTo>
                <a:lnTo>
                  <a:pt x="140661" y="200"/>
                </a:lnTo>
                <a:lnTo>
                  <a:pt x="98696" y="8612"/>
                </a:lnTo>
                <a:lnTo>
                  <a:pt x="61854" y="28038"/>
                </a:lnTo>
                <a:lnTo>
                  <a:pt x="32001" y="56615"/>
                </a:lnTo>
                <a:lnTo>
                  <a:pt x="11002" y="92477"/>
                </a:lnTo>
                <a:lnTo>
                  <a:pt x="722" y="133760"/>
                </a:lnTo>
                <a:lnTo>
                  <a:pt x="0" y="148403"/>
                </a:lnTo>
                <a:lnTo>
                  <a:pt x="200" y="1508409"/>
                </a:lnTo>
                <a:lnTo>
                  <a:pt x="8612" y="1550379"/>
                </a:lnTo>
                <a:lnTo>
                  <a:pt x="28038" y="1587224"/>
                </a:lnTo>
                <a:lnTo>
                  <a:pt x="56613" y="1617078"/>
                </a:lnTo>
                <a:lnTo>
                  <a:pt x="92473" y="1638078"/>
                </a:lnTo>
                <a:lnTo>
                  <a:pt x="133752" y="1648358"/>
                </a:lnTo>
                <a:lnTo>
                  <a:pt x="148393" y="1649080"/>
                </a:lnTo>
                <a:lnTo>
                  <a:pt x="2921913" y="1648879"/>
                </a:lnTo>
                <a:lnTo>
                  <a:pt x="2963881" y="1640466"/>
                </a:lnTo>
                <a:lnTo>
                  <a:pt x="3000724" y="1621038"/>
                </a:lnTo>
                <a:lnTo>
                  <a:pt x="3030577" y="1592462"/>
                </a:lnTo>
                <a:lnTo>
                  <a:pt x="3051575" y="1556600"/>
                </a:lnTo>
                <a:lnTo>
                  <a:pt x="3061854" y="1515319"/>
                </a:lnTo>
                <a:lnTo>
                  <a:pt x="3062576" y="1500676"/>
                </a:lnTo>
                <a:lnTo>
                  <a:pt x="3062375" y="140663"/>
                </a:lnTo>
                <a:lnTo>
                  <a:pt x="3053962" y="98695"/>
                </a:lnTo>
                <a:lnTo>
                  <a:pt x="3034535" y="61852"/>
                </a:lnTo>
                <a:lnTo>
                  <a:pt x="3005958" y="31999"/>
                </a:lnTo>
                <a:lnTo>
                  <a:pt x="2970097" y="11001"/>
                </a:lnTo>
                <a:lnTo>
                  <a:pt x="2928815" y="722"/>
                </a:lnTo>
                <a:lnTo>
                  <a:pt x="291417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188">
            <a:extLst>
              <a:ext uri="{FF2B5EF4-FFF2-40B4-BE49-F238E27FC236}">
                <a16:creationId xmlns:a16="http://schemas.microsoft.com/office/drawing/2014/main" id="{1615D23B-4B18-093D-0D70-0026DD849F87}"/>
              </a:ext>
            </a:extLst>
          </p:cNvPr>
          <p:cNvSpPr/>
          <p:nvPr/>
        </p:nvSpPr>
        <p:spPr>
          <a:xfrm>
            <a:off x="13363064" y="3483502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3062576" y="1500676"/>
                </a:moveTo>
                <a:lnTo>
                  <a:pt x="3056285" y="1543350"/>
                </a:lnTo>
                <a:lnTo>
                  <a:pt x="3038652" y="1581225"/>
                </a:lnTo>
                <a:lnTo>
                  <a:pt x="3011543" y="1612437"/>
                </a:lnTo>
                <a:lnTo>
                  <a:pt x="2976824" y="1635122"/>
                </a:lnTo>
                <a:lnTo>
                  <a:pt x="2936357" y="1647414"/>
                </a:lnTo>
                <a:lnTo>
                  <a:pt x="148393" y="1649080"/>
                </a:lnTo>
                <a:lnTo>
                  <a:pt x="133752" y="1648358"/>
                </a:lnTo>
                <a:lnTo>
                  <a:pt x="92473" y="1638078"/>
                </a:lnTo>
                <a:lnTo>
                  <a:pt x="56613" y="1617078"/>
                </a:lnTo>
                <a:lnTo>
                  <a:pt x="28038" y="1587224"/>
                </a:lnTo>
                <a:lnTo>
                  <a:pt x="8612" y="1550379"/>
                </a:lnTo>
                <a:lnTo>
                  <a:pt x="200" y="1508409"/>
                </a:lnTo>
                <a:lnTo>
                  <a:pt x="0" y="148403"/>
                </a:lnTo>
                <a:lnTo>
                  <a:pt x="722" y="133760"/>
                </a:lnTo>
                <a:lnTo>
                  <a:pt x="11002" y="92477"/>
                </a:lnTo>
                <a:lnTo>
                  <a:pt x="32001" y="56615"/>
                </a:lnTo>
                <a:lnTo>
                  <a:pt x="61854" y="28038"/>
                </a:lnTo>
                <a:lnTo>
                  <a:pt x="98696" y="8612"/>
                </a:lnTo>
                <a:lnTo>
                  <a:pt x="140661" y="200"/>
                </a:lnTo>
                <a:lnTo>
                  <a:pt x="2914173" y="0"/>
                </a:lnTo>
                <a:lnTo>
                  <a:pt x="2928815" y="722"/>
                </a:lnTo>
                <a:lnTo>
                  <a:pt x="2970097" y="11001"/>
                </a:lnTo>
                <a:lnTo>
                  <a:pt x="3005958" y="31999"/>
                </a:lnTo>
                <a:lnTo>
                  <a:pt x="3034535" y="61852"/>
                </a:lnTo>
                <a:lnTo>
                  <a:pt x="3053962" y="98695"/>
                </a:lnTo>
                <a:lnTo>
                  <a:pt x="3062375" y="140663"/>
                </a:lnTo>
                <a:lnTo>
                  <a:pt x="3062576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58">
            <a:extLst>
              <a:ext uri="{FF2B5EF4-FFF2-40B4-BE49-F238E27FC236}">
                <a16:creationId xmlns:a16="http://schemas.microsoft.com/office/drawing/2014/main" id="{641E3CF2-C9E4-AF13-B374-AD43142E520D}"/>
              </a:ext>
            </a:extLst>
          </p:cNvPr>
          <p:cNvSpPr/>
          <p:nvPr/>
        </p:nvSpPr>
        <p:spPr>
          <a:xfrm>
            <a:off x="13372400" y="3483502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235448" y="0"/>
                </a:moveTo>
                <a:lnTo>
                  <a:pt x="148403" y="0"/>
                </a:lnTo>
                <a:lnTo>
                  <a:pt x="140663" y="200"/>
                </a:lnTo>
                <a:lnTo>
                  <a:pt x="98695" y="8614"/>
                </a:lnTo>
                <a:lnTo>
                  <a:pt x="61852" y="28041"/>
                </a:lnTo>
                <a:lnTo>
                  <a:pt x="31999" y="56618"/>
                </a:lnTo>
                <a:lnTo>
                  <a:pt x="11001" y="92479"/>
                </a:lnTo>
                <a:lnTo>
                  <a:pt x="722" y="133761"/>
                </a:lnTo>
                <a:lnTo>
                  <a:pt x="0" y="148403"/>
                </a:lnTo>
                <a:lnTo>
                  <a:pt x="200" y="1508417"/>
                </a:lnTo>
                <a:lnTo>
                  <a:pt x="8614" y="1550385"/>
                </a:lnTo>
                <a:lnTo>
                  <a:pt x="28041" y="1587228"/>
                </a:lnTo>
                <a:lnTo>
                  <a:pt x="56618" y="1617080"/>
                </a:lnTo>
                <a:lnTo>
                  <a:pt x="92479" y="1638079"/>
                </a:lnTo>
                <a:lnTo>
                  <a:pt x="133761" y="1648358"/>
                </a:lnTo>
                <a:lnTo>
                  <a:pt x="148403" y="1649080"/>
                </a:lnTo>
                <a:lnTo>
                  <a:pt x="235448" y="1649080"/>
                </a:lnTo>
                <a:lnTo>
                  <a:pt x="2354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4">
            <a:extLst>
              <a:ext uri="{FF2B5EF4-FFF2-40B4-BE49-F238E27FC236}">
                <a16:creationId xmlns:a16="http://schemas.microsoft.com/office/drawing/2014/main" id="{FD5DEB72-4EF7-9799-F1E1-C30E96EC6649}"/>
              </a:ext>
            </a:extLst>
          </p:cNvPr>
          <p:cNvSpPr/>
          <p:nvPr/>
        </p:nvSpPr>
        <p:spPr>
          <a:xfrm>
            <a:off x="15440701" y="5162324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59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187">
            <a:extLst>
              <a:ext uri="{FF2B5EF4-FFF2-40B4-BE49-F238E27FC236}">
                <a16:creationId xmlns:a16="http://schemas.microsoft.com/office/drawing/2014/main" id="{5E747098-8661-92AF-3C90-E0960064EBEF}"/>
              </a:ext>
            </a:extLst>
          </p:cNvPr>
          <p:cNvSpPr/>
          <p:nvPr/>
        </p:nvSpPr>
        <p:spPr>
          <a:xfrm>
            <a:off x="13349544" y="516232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2914173" y="0"/>
                </a:moveTo>
                <a:lnTo>
                  <a:pt x="140661" y="200"/>
                </a:lnTo>
                <a:lnTo>
                  <a:pt x="98696" y="8612"/>
                </a:lnTo>
                <a:lnTo>
                  <a:pt x="61854" y="28038"/>
                </a:lnTo>
                <a:lnTo>
                  <a:pt x="32001" y="56615"/>
                </a:lnTo>
                <a:lnTo>
                  <a:pt x="11002" y="92477"/>
                </a:lnTo>
                <a:lnTo>
                  <a:pt x="722" y="133760"/>
                </a:lnTo>
                <a:lnTo>
                  <a:pt x="0" y="148403"/>
                </a:lnTo>
                <a:lnTo>
                  <a:pt x="200" y="1508409"/>
                </a:lnTo>
                <a:lnTo>
                  <a:pt x="8612" y="1550379"/>
                </a:lnTo>
                <a:lnTo>
                  <a:pt x="28038" y="1587224"/>
                </a:lnTo>
                <a:lnTo>
                  <a:pt x="56613" y="1617078"/>
                </a:lnTo>
                <a:lnTo>
                  <a:pt x="92473" y="1638078"/>
                </a:lnTo>
                <a:lnTo>
                  <a:pt x="133752" y="1648358"/>
                </a:lnTo>
                <a:lnTo>
                  <a:pt x="148393" y="1649080"/>
                </a:lnTo>
                <a:lnTo>
                  <a:pt x="2921913" y="1648879"/>
                </a:lnTo>
                <a:lnTo>
                  <a:pt x="2963881" y="1640466"/>
                </a:lnTo>
                <a:lnTo>
                  <a:pt x="3000724" y="1621038"/>
                </a:lnTo>
                <a:lnTo>
                  <a:pt x="3030577" y="1592462"/>
                </a:lnTo>
                <a:lnTo>
                  <a:pt x="3051575" y="1556600"/>
                </a:lnTo>
                <a:lnTo>
                  <a:pt x="3061854" y="1515319"/>
                </a:lnTo>
                <a:lnTo>
                  <a:pt x="3062576" y="1500676"/>
                </a:lnTo>
                <a:lnTo>
                  <a:pt x="3062375" y="140663"/>
                </a:lnTo>
                <a:lnTo>
                  <a:pt x="3053962" y="98695"/>
                </a:lnTo>
                <a:lnTo>
                  <a:pt x="3034535" y="61852"/>
                </a:lnTo>
                <a:lnTo>
                  <a:pt x="3005958" y="31999"/>
                </a:lnTo>
                <a:lnTo>
                  <a:pt x="2970097" y="11001"/>
                </a:lnTo>
                <a:lnTo>
                  <a:pt x="2928815" y="722"/>
                </a:lnTo>
                <a:lnTo>
                  <a:pt x="291417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188">
            <a:extLst>
              <a:ext uri="{FF2B5EF4-FFF2-40B4-BE49-F238E27FC236}">
                <a16:creationId xmlns:a16="http://schemas.microsoft.com/office/drawing/2014/main" id="{B697C55F-613A-D142-D085-2CA2A746A7DF}"/>
              </a:ext>
            </a:extLst>
          </p:cNvPr>
          <p:cNvSpPr/>
          <p:nvPr/>
        </p:nvSpPr>
        <p:spPr>
          <a:xfrm>
            <a:off x="13383958" y="516232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3062576" y="1500676"/>
                </a:moveTo>
                <a:lnTo>
                  <a:pt x="3056285" y="1543350"/>
                </a:lnTo>
                <a:lnTo>
                  <a:pt x="3038652" y="1581225"/>
                </a:lnTo>
                <a:lnTo>
                  <a:pt x="3011543" y="1612437"/>
                </a:lnTo>
                <a:lnTo>
                  <a:pt x="2976824" y="1635122"/>
                </a:lnTo>
                <a:lnTo>
                  <a:pt x="2936357" y="1647414"/>
                </a:lnTo>
                <a:lnTo>
                  <a:pt x="148393" y="1649080"/>
                </a:lnTo>
                <a:lnTo>
                  <a:pt x="133752" y="1648358"/>
                </a:lnTo>
                <a:lnTo>
                  <a:pt x="92473" y="1638078"/>
                </a:lnTo>
                <a:lnTo>
                  <a:pt x="56613" y="1617078"/>
                </a:lnTo>
                <a:lnTo>
                  <a:pt x="28038" y="1587224"/>
                </a:lnTo>
                <a:lnTo>
                  <a:pt x="8612" y="1550379"/>
                </a:lnTo>
                <a:lnTo>
                  <a:pt x="200" y="1508409"/>
                </a:lnTo>
                <a:lnTo>
                  <a:pt x="0" y="148403"/>
                </a:lnTo>
                <a:lnTo>
                  <a:pt x="722" y="133760"/>
                </a:lnTo>
                <a:lnTo>
                  <a:pt x="11002" y="92477"/>
                </a:lnTo>
                <a:lnTo>
                  <a:pt x="32001" y="56615"/>
                </a:lnTo>
                <a:lnTo>
                  <a:pt x="61854" y="28038"/>
                </a:lnTo>
                <a:lnTo>
                  <a:pt x="98696" y="8612"/>
                </a:lnTo>
                <a:lnTo>
                  <a:pt x="140661" y="200"/>
                </a:lnTo>
                <a:lnTo>
                  <a:pt x="2914173" y="0"/>
                </a:lnTo>
                <a:lnTo>
                  <a:pt x="2928815" y="722"/>
                </a:lnTo>
                <a:lnTo>
                  <a:pt x="2970097" y="11001"/>
                </a:lnTo>
                <a:lnTo>
                  <a:pt x="3005958" y="31999"/>
                </a:lnTo>
                <a:lnTo>
                  <a:pt x="3034535" y="61852"/>
                </a:lnTo>
                <a:lnTo>
                  <a:pt x="3053962" y="98695"/>
                </a:lnTo>
                <a:lnTo>
                  <a:pt x="3062375" y="140663"/>
                </a:lnTo>
                <a:lnTo>
                  <a:pt x="3062576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58">
            <a:extLst>
              <a:ext uri="{FF2B5EF4-FFF2-40B4-BE49-F238E27FC236}">
                <a16:creationId xmlns:a16="http://schemas.microsoft.com/office/drawing/2014/main" id="{DD632299-67B2-B312-418F-A2CF8348DA19}"/>
              </a:ext>
            </a:extLst>
          </p:cNvPr>
          <p:cNvSpPr/>
          <p:nvPr/>
        </p:nvSpPr>
        <p:spPr>
          <a:xfrm>
            <a:off x="13393294" y="5162324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235448" y="0"/>
                </a:moveTo>
                <a:lnTo>
                  <a:pt x="148403" y="0"/>
                </a:lnTo>
                <a:lnTo>
                  <a:pt x="140663" y="200"/>
                </a:lnTo>
                <a:lnTo>
                  <a:pt x="98695" y="8614"/>
                </a:lnTo>
                <a:lnTo>
                  <a:pt x="61852" y="28041"/>
                </a:lnTo>
                <a:lnTo>
                  <a:pt x="31999" y="56618"/>
                </a:lnTo>
                <a:lnTo>
                  <a:pt x="11001" y="92479"/>
                </a:lnTo>
                <a:lnTo>
                  <a:pt x="722" y="133761"/>
                </a:lnTo>
                <a:lnTo>
                  <a:pt x="0" y="148403"/>
                </a:lnTo>
                <a:lnTo>
                  <a:pt x="200" y="1508417"/>
                </a:lnTo>
                <a:lnTo>
                  <a:pt x="8614" y="1550385"/>
                </a:lnTo>
                <a:lnTo>
                  <a:pt x="28041" y="1587228"/>
                </a:lnTo>
                <a:lnTo>
                  <a:pt x="56618" y="1617080"/>
                </a:lnTo>
                <a:lnTo>
                  <a:pt x="92479" y="1638079"/>
                </a:lnTo>
                <a:lnTo>
                  <a:pt x="133761" y="1648358"/>
                </a:lnTo>
                <a:lnTo>
                  <a:pt x="148403" y="1649080"/>
                </a:lnTo>
                <a:lnTo>
                  <a:pt x="235448" y="1649080"/>
                </a:lnTo>
                <a:lnTo>
                  <a:pt x="2354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4">
            <a:extLst>
              <a:ext uri="{FF2B5EF4-FFF2-40B4-BE49-F238E27FC236}">
                <a16:creationId xmlns:a16="http://schemas.microsoft.com/office/drawing/2014/main" id="{DFD36A86-6C58-BF95-D049-5C4B85EC6997}"/>
              </a:ext>
            </a:extLst>
          </p:cNvPr>
          <p:cNvSpPr/>
          <p:nvPr/>
        </p:nvSpPr>
        <p:spPr>
          <a:xfrm>
            <a:off x="15482827" y="6871659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59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187">
            <a:extLst>
              <a:ext uri="{FF2B5EF4-FFF2-40B4-BE49-F238E27FC236}">
                <a16:creationId xmlns:a16="http://schemas.microsoft.com/office/drawing/2014/main" id="{2BE80CBA-EB20-3ABB-7C22-7DE08FB60029}"/>
              </a:ext>
            </a:extLst>
          </p:cNvPr>
          <p:cNvSpPr/>
          <p:nvPr/>
        </p:nvSpPr>
        <p:spPr>
          <a:xfrm>
            <a:off x="13391670" y="6871659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2914173" y="0"/>
                </a:moveTo>
                <a:lnTo>
                  <a:pt x="140661" y="200"/>
                </a:lnTo>
                <a:lnTo>
                  <a:pt x="98696" y="8612"/>
                </a:lnTo>
                <a:lnTo>
                  <a:pt x="61854" y="28038"/>
                </a:lnTo>
                <a:lnTo>
                  <a:pt x="32001" y="56615"/>
                </a:lnTo>
                <a:lnTo>
                  <a:pt x="11002" y="92477"/>
                </a:lnTo>
                <a:lnTo>
                  <a:pt x="722" y="133760"/>
                </a:lnTo>
                <a:lnTo>
                  <a:pt x="0" y="148403"/>
                </a:lnTo>
                <a:lnTo>
                  <a:pt x="200" y="1508409"/>
                </a:lnTo>
                <a:lnTo>
                  <a:pt x="8612" y="1550379"/>
                </a:lnTo>
                <a:lnTo>
                  <a:pt x="28038" y="1587224"/>
                </a:lnTo>
                <a:lnTo>
                  <a:pt x="56613" y="1617078"/>
                </a:lnTo>
                <a:lnTo>
                  <a:pt x="92473" y="1638078"/>
                </a:lnTo>
                <a:lnTo>
                  <a:pt x="133752" y="1648358"/>
                </a:lnTo>
                <a:lnTo>
                  <a:pt x="148393" y="1649080"/>
                </a:lnTo>
                <a:lnTo>
                  <a:pt x="2921913" y="1648879"/>
                </a:lnTo>
                <a:lnTo>
                  <a:pt x="2963881" y="1640466"/>
                </a:lnTo>
                <a:lnTo>
                  <a:pt x="3000724" y="1621038"/>
                </a:lnTo>
                <a:lnTo>
                  <a:pt x="3030577" y="1592462"/>
                </a:lnTo>
                <a:lnTo>
                  <a:pt x="3051575" y="1556600"/>
                </a:lnTo>
                <a:lnTo>
                  <a:pt x="3061854" y="1515319"/>
                </a:lnTo>
                <a:lnTo>
                  <a:pt x="3062576" y="1500676"/>
                </a:lnTo>
                <a:lnTo>
                  <a:pt x="3062375" y="140663"/>
                </a:lnTo>
                <a:lnTo>
                  <a:pt x="3053962" y="98695"/>
                </a:lnTo>
                <a:lnTo>
                  <a:pt x="3034535" y="61852"/>
                </a:lnTo>
                <a:lnTo>
                  <a:pt x="3005958" y="31999"/>
                </a:lnTo>
                <a:lnTo>
                  <a:pt x="2970097" y="11001"/>
                </a:lnTo>
                <a:lnTo>
                  <a:pt x="2928815" y="722"/>
                </a:lnTo>
                <a:lnTo>
                  <a:pt x="291417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188">
            <a:extLst>
              <a:ext uri="{FF2B5EF4-FFF2-40B4-BE49-F238E27FC236}">
                <a16:creationId xmlns:a16="http://schemas.microsoft.com/office/drawing/2014/main" id="{A6F1D376-5E79-60EB-E03B-662D2849097F}"/>
              </a:ext>
            </a:extLst>
          </p:cNvPr>
          <p:cNvSpPr/>
          <p:nvPr/>
        </p:nvSpPr>
        <p:spPr>
          <a:xfrm>
            <a:off x="13426084" y="6871659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3062576" y="1500676"/>
                </a:moveTo>
                <a:lnTo>
                  <a:pt x="3056285" y="1543350"/>
                </a:lnTo>
                <a:lnTo>
                  <a:pt x="3038652" y="1581225"/>
                </a:lnTo>
                <a:lnTo>
                  <a:pt x="3011543" y="1612437"/>
                </a:lnTo>
                <a:lnTo>
                  <a:pt x="2976824" y="1635122"/>
                </a:lnTo>
                <a:lnTo>
                  <a:pt x="2936357" y="1647414"/>
                </a:lnTo>
                <a:lnTo>
                  <a:pt x="148393" y="1649080"/>
                </a:lnTo>
                <a:lnTo>
                  <a:pt x="133752" y="1648358"/>
                </a:lnTo>
                <a:lnTo>
                  <a:pt x="92473" y="1638078"/>
                </a:lnTo>
                <a:lnTo>
                  <a:pt x="56613" y="1617078"/>
                </a:lnTo>
                <a:lnTo>
                  <a:pt x="28038" y="1587224"/>
                </a:lnTo>
                <a:lnTo>
                  <a:pt x="8612" y="1550379"/>
                </a:lnTo>
                <a:lnTo>
                  <a:pt x="200" y="1508409"/>
                </a:lnTo>
                <a:lnTo>
                  <a:pt x="0" y="148403"/>
                </a:lnTo>
                <a:lnTo>
                  <a:pt x="722" y="133760"/>
                </a:lnTo>
                <a:lnTo>
                  <a:pt x="11002" y="92477"/>
                </a:lnTo>
                <a:lnTo>
                  <a:pt x="32001" y="56615"/>
                </a:lnTo>
                <a:lnTo>
                  <a:pt x="61854" y="28038"/>
                </a:lnTo>
                <a:lnTo>
                  <a:pt x="98696" y="8612"/>
                </a:lnTo>
                <a:lnTo>
                  <a:pt x="140661" y="200"/>
                </a:lnTo>
                <a:lnTo>
                  <a:pt x="2914173" y="0"/>
                </a:lnTo>
                <a:lnTo>
                  <a:pt x="2928815" y="722"/>
                </a:lnTo>
                <a:lnTo>
                  <a:pt x="2970097" y="11001"/>
                </a:lnTo>
                <a:lnTo>
                  <a:pt x="3005958" y="31999"/>
                </a:lnTo>
                <a:lnTo>
                  <a:pt x="3034535" y="61852"/>
                </a:lnTo>
                <a:lnTo>
                  <a:pt x="3053962" y="98695"/>
                </a:lnTo>
                <a:lnTo>
                  <a:pt x="3062375" y="140663"/>
                </a:lnTo>
                <a:lnTo>
                  <a:pt x="3062576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58">
            <a:extLst>
              <a:ext uri="{FF2B5EF4-FFF2-40B4-BE49-F238E27FC236}">
                <a16:creationId xmlns:a16="http://schemas.microsoft.com/office/drawing/2014/main" id="{5A5F0EB0-1687-D4FD-6B74-7672731BB043}"/>
              </a:ext>
            </a:extLst>
          </p:cNvPr>
          <p:cNvSpPr/>
          <p:nvPr/>
        </p:nvSpPr>
        <p:spPr>
          <a:xfrm>
            <a:off x="13435420" y="6871659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235448" y="0"/>
                </a:moveTo>
                <a:lnTo>
                  <a:pt x="148403" y="0"/>
                </a:lnTo>
                <a:lnTo>
                  <a:pt x="140663" y="200"/>
                </a:lnTo>
                <a:lnTo>
                  <a:pt x="98695" y="8614"/>
                </a:lnTo>
                <a:lnTo>
                  <a:pt x="61852" y="28041"/>
                </a:lnTo>
                <a:lnTo>
                  <a:pt x="31999" y="56618"/>
                </a:lnTo>
                <a:lnTo>
                  <a:pt x="11001" y="92479"/>
                </a:lnTo>
                <a:lnTo>
                  <a:pt x="722" y="133761"/>
                </a:lnTo>
                <a:lnTo>
                  <a:pt x="0" y="148403"/>
                </a:lnTo>
                <a:lnTo>
                  <a:pt x="200" y="1508417"/>
                </a:lnTo>
                <a:lnTo>
                  <a:pt x="8614" y="1550385"/>
                </a:lnTo>
                <a:lnTo>
                  <a:pt x="28041" y="1587228"/>
                </a:lnTo>
                <a:lnTo>
                  <a:pt x="56618" y="1617080"/>
                </a:lnTo>
                <a:lnTo>
                  <a:pt x="92479" y="1638079"/>
                </a:lnTo>
                <a:lnTo>
                  <a:pt x="133761" y="1648358"/>
                </a:lnTo>
                <a:lnTo>
                  <a:pt x="148403" y="1649080"/>
                </a:lnTo>
                <a:lnTo>
                  <a:pt x="235448" y="1649080"/>
                </a:lnTo>
                <a:lnTo>
                  <a:pt x="2354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4">
            <a:extLst>
              <a:ext uri="{FF2B5EF4-FFF2-40B4-BE49-F238E27FC236}">
                <a16:creationId xmlns:a16="http://schemas.microsoft.com/office/drawing/2014/main" id="{B0DAC5FB-12ED-EAD2-D116-4C5725DFB886}"/>
              </a:ext>
            </a:extLst>
          </p:cNvPr>
          <p:cNvSpPr/>
          <p:nvPr/>
        </p:nvSpPr>
        <p:spPr>
          <a:xfrm>
            <a:off x="15520337" y="8499594"/>
            <a:ext cx="3680460" cy="1346081"/>
          </a:xfrm>
          <a:custGeom>
            <a:avLst/>
            <a:gdLst/>
            <a:ahLst/>
            <a:cxnLst/>
            <a:rect l="l" t="t" r="r" b="b"/>
            <a:pathLst>
              <a:path w="3680459" h="1649095">
                <a:moveTo>
                  <a:pt x="0" y="1500676"/>
                </a:moveTo>
                <a:lnTo>
                  <a:pt x="6291" y="1543350"/>
                </a:lnTo>
                <a:lnTo>
                  <a:pt x="23924" y="1581225"/>
                </a:lnTo>
                <a:lnTo>
                  <a:pt x="51032" y="1612437"/>
                </a:lnTo>
                <a:lnTo>
                  <a:pt x="85752" y="1635122"/>
                </a:lnTo>
                <a:lnTo>
                  <a:pt x="126219" y="1647414"/>
                </a:lnTo>
                <a:lnTo>
                  <a:pt x="3531965" y="1649080"/>
                </a:lnTo>
                <a:lnTo>
                  <a:pt x="3546607" y="1648358"/>
                </a:lnTo>
                <a:lnTo>
                  <a:pt x="3587885" y="1638078"/>
                </a:lnTo>
                <a:lnTo>
                  <a:pt x="3623745" y="1617078"/>
                </a:lnTo>
                <a:lnTo>
                  <a:pt x="3652320" y="1587224"/>
                </a:lnTo>
                <a:lnTo>
                  <a:pt x="3671747" y="1550379"/>
                </a:lnTo>
                <a:lnTo>
                  <a:pt x="3680158" y="1508409"/>
                </a:lnTo>
                <a:lnTo>
                  <a:pt x="3680359" y="148403"/>
                </a:lnTo>
                <a:lnTo>
                  <a:pt x="3679636" y="133760"/>
                </a:lnTo>
                <a:lnTo>
                  <a:pt x="3669357" y="92477"/>
                </a:lnTo>
                <a:lnTo>
                  <a:pt x="3648358" y="56615"/>
                </a:lnTo>
                <a:lnTo>
                  <a:pt x="3618504" y="28038"/>
                </a:lnTo>
                <a:lnTo>
                  <a:pt x="3581662" y="8612"/>
                </a:lnTo>
                <a:lnTo>
                  <a:pt x="3539697" y="200"/>
                </a:lnTo>
                <a:lnTo>
                  <a:pt x="148403" y="0"/>
                </a:lnTo>
                <a:lnTo>
                  <a:pt x="133761" y="722"/>
                </a:lnTo>
                <a:lnTo>
                  <a:pt x="92479" y="11001"/>
                </a:lnTo>
                <a:lnTo>
                  <a:pt x="56618" y="31999"/>
                </a:lnTo>
                <a:lnTo>
                  <a:pt x="28041" y="61852"/>
                </a:lnTo>
                <a:lnTo>
                  <a:pt x="8614" y="98695"/>
                </a:lnTo>
                <a:lnTo>
                  <a:pt x="200" y="140663"/>
                </a:lnTo>
                <a:lnTo>
                  <a:pt x="0" y="1500676"/>
                </a:lnTo>
                <a:close/>
              </a:path>
            </a:pathLst>
          </a:custGeom>
          <a:ln w="10470">
            <a:solidFill>
              <a:srgbClr val="B8BA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187">
            <a:extLst>
              <a:ext uri="{FF2B5EF4-FFF2-40B4-BE49-F238E27FC236}">
                <a16:creationId xmlns:a16="http://schemas.microsoft.com/office/drawing/2014/main" id="{FC6CDDB6-70CF-C613-42A7-9BFB57297CBE}"/>
              </a:ext>
            </a:extLst>
          </p:cNvPr>
          <p:cNvSpPr/>
          <p:nvPr/>
        </p:nvSpPr>
        <p:spPr>
          <a:xfrm>
            <a:off x="13429180" y="849959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2914173" y="0"/>
                </a:moveTo>
                <a:lnTo>
                  <a:pt x="140661" y="200"/>
                </a:lnTo>
                <a:lnTo>
                  <a:pt x="98696" y="8612"/>
                </a:lnTo>
                <a:lnTo>
                  <a:pt x="61854" y="28038"/>
                </a:lnTo>
                <a:lnTo>
                  <a:pt x="32001" y="56615"/>
                </a:lnTo>
                <a:lnTo>
                  <a:pt x="11002" y="92477"/>
                </a:lnTo>
                <a:lnTo>
                  <a:pt x="722" y="133760"/>
                </a:lnTo>
                <a:lnTo>
                  <a:pt x="0" y="148403"/>
                </a:lnTo>
                <a:lnTo>
                  <a:pt x="200" y="1508409"/>
                </a:lnTo>
                <a:lnTo>
                  <a:pt x="8612" y="1550379"/>
                </a:lnTo>
                <a:lnTo>
                  <a:pt x="28038" y="1587224"/>
                </a:lnTo>
                <a:lnTo>
                  <a:pt x="56613" y="1617078"/>
                </a:lnTo>
                <a:lnTo>
                  <a:pt x="92473" y="1638078"/>
                </a:lnTo>
                <a:lnTo>
                  <a:pt x="133752" y="1648358"/>
                </a:lnTo>
                <a:lnTo>
                  <a:pt x="148393" y="1649080"/>
                </a:lnTo>
                <a:lnTo>
                  <a:pt x="2921913" y="1648879"/>
                </a:lnTo>
                <a:lnTo>
                  <a:pt x="2963881" y="1640466"/>
                </a:lnTo>
                <a:lnTo>
                  <a:pt x="3000724" y="1621038"/>
                </a:lnTo>
                <a:lnTo>
                  <a:pt x="3030577" y="1592462"/>
                </a:lnTo>
                <a:lnTo>
                  <a:pt x="3051575" y="1556600"/>
                </a:lnTo>
                <a:lnTo>
                  <a:pt x="3061854" y="1515319"/>
                </a:lnTo>
                <a:lnTo>
                  <a:pt x="3062576" y="1500676"/>
                </a:lnTo>
                <a:lnTo>
                  <a:pt x="3062375" y="140663"/>
                </a:lnTo>
                <a:lnTo>
                  <a:pt x="3053962" y="98695"/>
                </a:lnTo>
                <a:lnTo>
                  <a:pt x="3034535" y="61852"/>
                </a:lnTo>
                <a:lnTo>
                  <a:pt x="3005958" y="31999"/>
                </a:lnTo>
                <a:lnTo>
                  <a:pt x="2970097" y="11001"/>
                </a:lnTo>
                <a:lnTo>
                  <a:pt x="2928815" y="722"/>
                </a:lnTo>
                <a:lnTo>
                  <a:pt x="2914173" y="0"/>
                </a:lnTo>
                <a:close/>
              </a:path>
            </a:pathLst>
          </a:custGeom>
          <a:solidFill>
            <a:srgbClr val="ECECE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188">
            <a:extLst>
              <a:ext uri="{FF2B5EF4-FFF2-40B4-BE49-F238E27FC236}">
                <a16:creationId xmlns:a16="http://schemas.microsoft.com/office/drawing/2014/main" id="{B08E4A96-8FF5-CF6A-E6E2-7EBF7F72E64D}"/>
              </a:ext>
            </a:extLst>
          </p:cNvPr>
          <p:cNvSpPr/>
          <p:nvPr/>
        </p:nvSpPr>
        <p:spPr>
          <a:xfrm>
            <a:off x="13463594" y="8499594"/>
            <a:ext cx="3062605" cy="1346081"/>
          </a:xfrm>
          <a:custGeom>
            <a:avLst/>
            <a:gdLst/>
            <a:ahLst/>
            <a:cxnLst/>
            <a:rect l="l" t="t" r="r" b="b"/>
            <a:pathLst>
              <a:path w="3062605" h="1649095">
                <a:moveTo>
                  <a:pt x="3062576" y="1500676"/>
                </a:moveTo>
                <a:lnTo>
                  <a:pt x="3056285" y="1543350"/>
                </a:lnTo>
                <a:lnTo>
                  <a:pt x="3038652" y="1581225"/>
                </a:lnTo>
                <a:lnTo>
                  <a:pt x="3011543" y="1612437"/>
                </a:lnTo>
                <a:lnTo>
                  <a:pt x="2976824" y="1635122"/>
                </a:lnTo>
                <a:lnTo>
                  <a:pt x="2936357" y="1647414"/>
                </a:lnTo>
                <a:lnTo>
                  <a:pt x="148393" y="1649080"/>
                </a:lnTo>
                <a:lnTo>
                  <a:pt x="133752" y="1648358"/>
                </a:lnTo>
                <a:lnTo>
                  <a:pt x="92473" y="1638078"/>
                </a:lnTo>
                <a:lnTo>
                  <a:pt x="56613" y="1617078"/>
                </a:lnTo>
                <a:lnTo>
                  <a:pt x="28038" y="1587224"/>
                </a:lnTo>
                <a:lnTo>
                  <a:pt x="8612" y="1550379"/>
                </a:lnTo>
                <a:lnTo>
                  <a:pt x="200" y="1508409"/>
                </a:lnTo>
                <a:lnTo>
                  <a:pt x="0" y="148403"/>
                </a:lnTo>
                <a:lnTo>
                  <a:pt x="722" y="133760"/>
                </a:lnTo>
                <a:lnTo>
                  <a:pt x="11002" y="92477"/>
                </a:lnTo>
                <a:lnTo>
                  <a:pt x="32001" y="56615"/>
                </a:lnTo>
                <a:lnTo>
                  <a:pt x="61854" y="28038"/>
                </a:lnTo>
                <a:lnTo>
                  <a:pt x="98696" y="8612"/>
                </a:lnTo>
                <a:lnTo>
                  <a:pt x="140661" y="200"/>
                </a:lnTo>
                <a:lnTo>
                  <a:pt x="2914173" y="0"/>
                </a:lnTo>
                <a:lnTo>
                  <a:pt x="2928815" y="722"/>
                </a:lnTo>
                <a:lnTo>
                  <a:pt x="2970097" y="11001"/>
                </a:lnTo>
                <a:lnTo>
                  <a:pt x="3005958" y="31999"/>
                </a:lnTo>
                <a:lnTo>
                  <a:pt x="3034535" y="61852"/>
                </a:lnTo>
                <a:lnTo>
                  <a:pt x="3053962" y="98695"/>
                </a:lnTo>
                <a:lnTo>
                  <a:pt x="3062375" y="140663"/>
                </a:lnTo>
                <a:lnTo>
                  <a:pt x="3062576" y="1500676"/>
                </a:lnTo>
                <a:close/>
              </a:path>
            </a:pathLst>
          </a:custGeom>
          <a:ln w="7853">
            <a:solidFill>
              <a:srgbClr val="CBCC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58">
            <a:extLst>
              <a:ext uri="{FF2B5EF4-FFF2-40B4-BE49-F238E27FC236}">
                <a16:creationId xmlns:a16="http://schemas.microsoft.com/office/drawing/2014/main" id="{33910F37-9707-17D3-5107-5BFB8B1B1758}"/>
              </a:ext>
            </a:extLst>
          </p:cNvPr>
          <p:cNvSpPr/>
          <p:nvPr/>
        </p:nvSpPr>
        <p:spPr>
          <a:xfrm>
            <a:off x="13472930" y="8499594"/>
            <a:ext cx="235585" cy="1346081"/>
          </a:xfrm>
          <a:custGeom>
            <a:avLst/>
            <a:gdLst/>
            <a:ahLst/>
            <a:cxnLst/>
            <a:rect l="l" t="t" r="r" b="b"/>
            <a:pathLst>
              <a:path w="235584" h="1649095">
                <a:moveTo>
                  <a:pt x="235448" y="0"/>
                </a:moveTo>
                <a:lnTo>
                  <a:pt x="148403" y="0"/>
                </a:lnTo>
                <a:lnTo>
                  <a:pt x="140663" y="200"/>
                </a:lnTo>
                <a:lnTo>
                  <a:pt x="98695" y="8614"/>
                </a:lnTo>
                <a:lnTo>
                  <a:pt x="61852" y="28041"/>
                </a:lnTo>
                <a:lnTo>
                  <a:pt x="31999" y="56618"/>
                </a:lnTo>
                <a:lnTo>
                  <a:pt x="11001" y="92479"/>
                </a:lnTo>
                <a:lnTo>
                  <a:pt x="722" y="133761"/>
                </a:lnTo>
                <a:lnTo>
                  <a:pt x="0" y="148403"/>
                </a:lnTo>
                <a:lnTo>
                  <a:pt x="200" y="1508417"/>
                </a:lnTo>
                <a:lnTo>
                  <a:pt x="8614" y="1550385"/>
                </a:lnTo>
                <a:lnTo>
                  <a:pt x="28041" y="1587228"/>
                </a:lnTo>
                <a:lnTo>
                  <a:pt x="56618" y="1617080"/>
                </a:lnTo>
                <a:lnTo>
                  <a:pt x="92479" y="1638079"/>
                </a:lnTo>
                <a:lnTo>
                  <a:pt x="133761" y="1648358"/>
                </a:lnTo>
                <a:lnTo>
                  <a:pt x="148403" y="1649080"/>
                </a:lnTo>
                <a:lnTo>
                  <a:pt x="235448" y="1649080"/>
                </a:lnTo>
                <a:lnTo>
                  <a:pt x="2354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08">
            <a:extLst>
              <a:ext uri="{FF2B5EF4-FFF2-40B4-BE49-F238E27FC236}">
                <a16:creationId xmlns:a16="http://schemas.microsoft.com/office/drawing/2014/main" id="{61A6B015-6E04-878A-407A-0E3910161AFC}"/>
              </a:ext>
            </a:extLst>
          </p:cNvPr>
          <p:cNvSpPr/>
          <p:nvPr/>
        </p:nvSpPr>
        <p:spPr>
          <a:xfrm>
            <a:off x="8041231" y="5782256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55" y="0"/>
                </a:moveTo>
                <a:lnTo>
                  <a:pt x="38868" y="10065"/>
                </a:lnTo>
                <a:lnTo>
                  <a:pt x="9740" y="37401"/>
                </a:lnTo>
                <a:lnTo>
                  <a:pt x="0" y="73607"/>
                </a:lnTo>
                <a:lnTo>
                  <a:pt x="1414" y="88098"/>
                </a:lnTo>
                <a:lnTo>
                  <a:pt x="20469" y="124774"/>
                </a:lnTo>
                <a:lnTo>
                  <a:pt x="56051" y="145567"/>
                </a:lnTo>
                <a:lnTo>
                  <a:pt x="70321" y="147704"/>
                </a:lnTo>
                <a:lnTo>
                  <a:pt x="85660" y="146393"/>
                </a:lnTo>
                <a:lnTo>
                  <a:pt x="123741" y="128317"/>
                </a:lnTo>
                <a:lnTo>
                  <a:pt x="145469" y="94296"/>
                </a:lnTo>
                <a:lnTo>
                  <a:pt x="148089" y="80584"/>
                </a:lnTo>
                <a:lnTo>
                  <a:pt x="146904" y="64619"/>
                </a:lnTo>
                <a:lnTo>
                  <a:pt x="129679" y="25467"/>
                </a:lnTo>
                <a:lnTo>
                  <a:pt x="96921" y="2993"/>
                </a:lnTo>
                <a:lnTo>
                  <a:pt x="83655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22" name="Прямая соединительная линия 221">
            <a:extLst>
              <a:ext uri="{FF2B5EF4-FFF2-40B4-BE49-F238E27FC236}">
                <a16:creationId xmlns:a16="http://schemas.microsoft.com/office/drawing/2014/main" id="{6913D59A-D6D8-8684-093C-58BF6047E467}"/>
              </a:ext>
            </a:extLst>
          </p:cNvPr>
          <p:cNvCxnSpPr>
            <a:cxnSpLocks/>
          </p:cNvCxnSpPr>
          <p:nvPr/>
        </p:nvCxnSpPr>
        <p:spPr>
          <a:xfrm flipV="1">
            <a:off x="6835770" y="5865560"/>
            <a:ext cx="1280754" cy="177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object 207">
            <a:extLst>
              <a:ext uri="{FF2B5EF4-FFF2-40B4-BE49-F238E27FC236}">
                <a16:creationId xmlns:a16="http://schemas.microsoft.com/office/drawing/2014/main" id="{2F5E2EE8-2894-8A2B-4435-0B91DC3E1706}"/>
              </a:ext>
            </a:extLst>
          </p:cNvPr>
          <p:cNvSpPr/>
          <p:nvPr/>
        </p:nvSpPr>
        <p:spPr>
          <a:xfrm>
            <a:off x="6931660" y="9240520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67" y="0"/>
                </a:moveTo>
                <a:lnTo>
                  <a:pt x="38874" y="10064"/>
                </a:lnTo>
                <a:lnTo>
                  <a:pt x="9744" y="37398"/>
                </a:lnTo>
                <a:lnTo>
                  <a:pt x="0" y="73606"/>
                </a:lnTo>
                <a:lnTo>
                  <a:pt x="1414" y="88096"/>
                </a:lnTo>
                <a:lnTo>
                  <a:pt x="20466" y="124774"/>
                </a:lnTo>
                <a:lnTo>
                  <a:pt x="56044" y="145574"/>
                </a:lnTo>
                <a:lnTo>
                  <a:pt x="70313" y="147713"/>
                </a:lnTo>
                <a:lnTo>
                  <a:pt x="85653" y="146402"/>
                </a:lnTo>
                <a:lnTo>
                  <a:pt x="123735" y="128326"/>
                </a:lnTo>
                <a:lnTo>
                  <a:pt x="145466" y="94307"/>
                </a:lnTo>
                <a:lnTo>
                  <a:pt x="148088" y="80597"/>
                </a:lnTo>
                <a:lnTo>
                  <a:pt x="146904" y="64632"/>
                </a:lnTo>
                <a:lnTo>
                  <a:pt x="129683" y="25476"/>
                </a:lnTo>
                <a:lnTo>
                  <a:pt x="96931" y="2995"/>
                </a:lnTo>
                <a:lnTo>
                  <a:pt x="83667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04">
            <a:extLst>
              <a:ext uri="{FF2B5EF4-FFF2-40B4-BE49-F238E27FC236}">
                <a16:creationId xmlns:a16="http://schemas.microsoft.com/office/drawing/2014/main" id="{7590DE2D-2DFD-4218-AD44-7622ED89CFBE}"/>
              </a:ext>
            </a:extLst>
          </p:cNvPr>
          <p:cNvSpPr/>
          <p:nvPr/>
        </p:nvSpPr>
        <p:spPr>
          <a:xfrm>
            <a:off x="9491435" y="6639035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67" y="0"/>
                </a:moveTo>
                <a:lnTo>
                  <a:pt x="38874" y="10062"/>
                </a:lnTo>
                <a:lnTo>
                  <a:pt x="9744" y="37394"/>
                </a:lnTo>
                <a:lnTo>
                  <a:pt x="0" y="73606"/>
                </a:lnTo>
                <a:lnTo>
                  <a:pt x="1414" y="88096"/>
                </a:lnTo>
                <a:lnTo>
                  <a:pt x="20466" y="124775"/>
                </a:lnTo>
                <a:lnTo>
                  <a:pt x="56044" y="145574"/>
                </a:lnTo>
                <a:lnTo>
                  <a:pt x="70313" y="147713"/>
                </a:lnTo>
                <a:lnTo>
                  <a:pt x="85653" y="146402"/>
                </a:lnTo>
                <a:lnTo>
                  <a:pt x="123735" y="128326"/>
                </a:lnTo>
                <a:lnTo>
                  <a:pt x="145466" y="94307"/>
                </a:lnTo>
                <a:lnTo>
                  <a:pt x="148088" y="80597"/>
                </a:lnTo>
                <a:lnTo>
                  <a:pt x="146904" y="64629"/>
                </a:lnTo>
                <a:lnTo>
                  <a:pt x="129683" y="25472"/>
                </a:lnTo>
                <a:lnTo>
                  <a:pt x="96931" y="2994"/>
                </a:lnTo>
                <a:lnTo>
                  <a:pt x="83667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4">
            <a:extLst>
              <a:ext uri="{FF2B5EF4-FFF2-40B4-BE49-F238E27FC236}">
                <a16:creationId xmlns:a16="http://schemas.microsoft.com/office/drawing/2014/main" id="{35BFB505-E25B-8B3B-6E9B-13EF26423EEE}"/>
              </a:ext>
            </a:extLst>
          </p:cNvPr>
          <p:cNvSpPr/>
          <p:nvPr/>
        </p:nvSpPr>
        <p:spPr>
          <a:xfrm>
            <a:off x="7005955" y="6712310"/>
            <a:ext cx="2581768" cy="2608353"/>
          </a:xfrm>
          <a:custGeom>
            <a:avLst/>
            <a:gdLst/>
            <a:ahLst/>
            <a:cxnLst/>
            <a:rect l="l" t="t" r="r" b="b"/>
            <a:pathLst>
              <a:path w="2640965" h="1158875">
                <a:moveTo>
                  <a:pt x="0" y="1158770"/>
                </a:moveTo>
                <a:lnTo>
                  <a:pt x="1921407" y="1158770"/>
                </a:lnTo>
                <a:lnTo>
                  <a:pt x="2640401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177">
            <a:extLst>
              <a:ext uri="{FF2B5EF4-FFF2-40B4-BE49-F238E27FC236}">
                <a16:creationId xmlns:a16="http://schemas.microsoft.com/office/drawing/2014/main" id="{76E05D4F-E87F-FFA0-185F-FE996343F92C}"/>
              </a:ext>
            </a:extLst>
          </p:cNvPr>
          <p:cNvSpPr/>
          <p:nvPr/>
        </p:nvSpPr>
        <p:spPr>
          <a:xfrm>
            <a:off x="12875260" y="2682875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64421" y="0"/>
                </a:moveTo>
                <a:lnTo>
                  <a:pt x="27912" y="15900"/>
                </a:lnTo>
                <a:lnTo>
                  <a:pt x="4804" y="50006"/>
                </a:lnTo>
                <a:lnTo>
                  <a:pt x="0" y="80597"/>
                </a:lnTo>
                <a:lnTo>
                  <a:pt x="2622" y="94307"/>
                </a:lnTo>
                <a:lnTo>
                  <a:pt x="24353" y="128326"/>
                </a:lnTo>
                <a:lnTo>
                  <a:pt x="62435" y="146402"/>
                </a:lnTo>
                <a:lnTo>
                  <a:pt x="77775" y="147713"/>
                </a:lnTo>
                <a:lnTo>
                  <a:pt x="92043" y="145574"/>
                </a:lnTo>
                <a:lnTo>
                  <a:pt x="127621" y="124775"/>
                </a:lnTo>
                <a:lnTo>
                  <a:pt x="146673" y="88096"/>
                </a:lnTo>
                <a:lnTo>
                  <a:pt x="148088" y="73606"/>
                </a:lnTo>
                <a:lnTo>
                  <a:pt x="147207" y="62188"/>
                </a:lnTo>
                <a:lnTo>
                  <a:pt x="130606" y="26742"/>
                </a:lnTo>
                <a:lnTo>
                  <a:pt x="95837" y="4487"/>
                </a:lnTo>
                <a:lnTo>
                  <a:pt x="64421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08">
            <a:extLst>
              <a:ext uri="{FF2B5EF4-FFF2-40B4-BE49-F238E27FC236}">
                <a16:creationId xmlns:a16="http://schemas.microsoft.com/office/drawing/2014/main" id="{EA48013C-E8AB-9B7B-A323-E4F4E5F174A4}"/>
              </a:ext>
            </a:extLst>
          </p:cNvPr>
          <p:cNvSpPr/>
          <p:nvPr/>
        </p:nvSpPr>
        <p:spPr>
          <a:xfrm>
            <a:off x="12951460" y="5883275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55" y="0"/>
                </a:moveTo>
                <a:lnTo>
                  <a:pt x="38868" y="10065"/>
                </a:lnTo>
                <a:lnTo>
                  <a:pt x="9740" y="37401"/>
                </a:lnTo>
                <a:lnTo>
                  <a:pt x="0" y="73607"/>
                </a:lnTo>
                <a:lnTo>
                  <a:pt x="1414" y="88098"/>
                </a:lnTo>
                <a:lnTo>
                  <a:pt x="20469" y="124774"/>
                </a:lnTo>
                <a:lnTo>
                  <a:pt x="56051" y="145567"/>
                </a:lnTo>
                <a:lnTo>
                  <a:pt x="70321" y="147704"/>
                </a:lnTo>
                <a:lnTo>
                  <a:pt x="85660" y="146393"/>
                </a:lnTo>
                <a:lnTo>
                  <a:pt x="123741" y="128317"/>
                </a:lnTo>
                <a:lnTo>
                  <a:pt x="145469" y="94296"/>
                </a:lnTo>
                <a:lnTo>
                  <a:pt x="148089" y="80584"/>
                </a:lnTo>
                <a:lnTo>
                  <a:pt x="146904" y="64619"/>
                </a:lnTo>
                <a:lnTo>
                  <a:pt x="129679" y="25467"/>
                </a:lnTo>
                <a:lnTo>
                  <a:pt x="96921" y="2993"/>
                </a:lnTo>
                <a:lnTo>
                  <a:pt x="83655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08">
            <a:extLst>
              <a:ext uri="{FF2B5EF4-FFF2-40B4-BE49-F238E27FC236}">
                <a16:creationId xmlns:a16="http://schemas.microsoft.com/office/drawing/2014/main" id="{7CDF77E7-DFA7-6308-F028-D6A32EE483CA}"/>
              </a:ext>
            </a:extLst>
          </p:cNvPr>
          <p:cNvSpPr/>
          <p:nvPr/>
        </p:nvSpPr>
        <p:spPr>
          <a:xfrm>
            <a:off x="11579860" y="5887720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55" y="0"/>
                </a:moveTo>
                <a:lnTo>
                  <a:pt x="38868" y="10065"/>
                </a:lnTo>
                <a:lnTo>
                  <a:pt x="9740" y="37401"/>
                </a:lnTo>
                <a:lnTo>
                  <a:pt x="0" y="73607"/>
                </a:lnTo>
                <a:lnTo>
                  <a:pt x="1414" y="88098"/>
                </a:lnTo>
                <a:lnTo>
                  <a:pt x="20469" y="124774"/>
                </a:lnTo>
                <a:lnTo>
                  <a:pt x="56051" y="145567"/>
                </a:lnTo>
                <a:lnTo>
                  <a:pt x="70321" y="147704"/>
                </a:lnTo>
                <a:lnTo>
                  <a:pt x="85660" y="146393"/>
                </a:lnTo>
                <a:lnTo>
                  <a:pt x="123741" y="128317"/>
                </a:lnTo>
                <a:lnTo>
                  <a:pt x="145469" y="94296"/>
                </a:lnTo>
                <a:lnTo>
                  <a:pt x="148089" y="80584"/>
                </a:lnTo>
                <a:lnTo>
                  <a:pt x="146904" y="64619"/>
                </a:lnTo>
                <a:lnTo>
                  <a:pt x="129679" y="25467"/>
                </a:lnTo>
                <a:lnTo>
                  <a:pt x="96921" y="2993"/>
                </a:lnTo>
                <a:lnTo>
                  <a:pt x="83655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32" name="Прямая соединительная линия 231">
            <a:extLst>
              <a:ext uri="{FF2B5EF4-FFF2-40B4-BE49-F238E27FC236}">
                <a16:creationId xmlns:a16="http://schemas.microsoft.com/office/drawing/2014/main" id="{23FFE9DF-BEF8-8592-3CDF-BDDF085E6586}"/>
              </a:ext>
            </a:extLst>
          </p:cNvPr>
          <p:cNvCxnSpPr>
            <a:cxnSpLocks/>
          </p:cNvCxnSpPr>
          <p:nvPr/>
        </p:nvCxnSpPr>
        <p:spPr>
          <a:xfrm flipV="1">
            <a:off x="11687593" y="5955062"/>
            <a:ext cx="1280754" cy="177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object 208">
            <a:extLst>
              <a:ext uri="{FF2B5EF4-FFF2-40B4-BE49-F238E27FC236}">
                <a16:creationId xmlns:a16="http://schemas.microsoft.com/office/drawing/2014/main" id="{15D7C153-4F38-92E5-47E0-1B2B957FD5AE}"/>
              </a:ext>
            </a:extLst>
          </p:cNvPr>
          <p:cNvSpPr/>
          <p:nvPr/>
        </p:nvSpPr>
        <p:spPr>
          <a:xfrm>
            <a:off x="13023850" y="7564120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55" y="0"/>
                </a:moveTo>
                <a:lnTo>
                  <a:pt x="38868" y="10065"/>
                </a:lnTo>
                <a:lnTo>
                  <a:pt x="9740" y="37401"/>
                </a:lnTo>
                <a:lnTo>
                  <a:pt x="0" y="73607"/>
                </a:lnTo>
                <a:lnTo>
                  <a:pt x="1414" y="88098"/>
                </a:lnTo>
                <a:lnTo>
                  <a:pt x="20469" y="124774"/>
                </a:lnTo>
                <a:lnTo>
                  <a:pt x="56051" y="145567"/>
                </a:lnTo>
                <a:lnTo>
                  <a:pt x="70321" y="147704"/>
                </a:lnTo>
                <a:lnTo>
                  <a:pt x="85660" y="146393"/>
                </a:lnTo>
                <a:lnTo>
                  <a:pt x="123741" y="128317"/>
                </a:lnTo>
                <a:lnTo>
                  <a:pt x="145469" y="94296"/>
                </a:lnTo>
                <a:lnTo>
                  <a:pt x="148089" y="80584"/>
                </a:lnTo>
                <a:lnTo>
                  <a:pt x="146904" y="64619"/>
                </a:lnTo>
                <a:lnTo>
                  <a:pt x="129679" y="25467"/>
                </a:lnTo>
                <a:lnTo>
                  <a:pt x="96921" y="2993"/>
                </a:lnTo>
                <a:lnTo>
                  <a:pt x="83655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24">
            <a:extLst>
              <a:ext uri="{FF2B5EF4-FFF2-40B4-BE49-F238E27FC236}">
                <a16:creationId xmlns:a16="http://schemas.microsoft.com/office/drawing/2014/main" id="{17C559E5-1C08-6E9C-07ED-8557901E556E}"/>
              </a:ext>
            </a:extLst>
          </p:cNvPr>
          <p:cNvSpPr/>
          <p:nvPr/>
        </p:nvSpPr>
        <p:spPr>
          <a:xfrm rot="3469418">
            <a:off x="10889326" y="6485249"/>
            <a:ext cx="2039165" cy="1351553"/>
          </a:xfrm>
          <a:custGeom>
            <a:avLst/>
            <a:gdLst/>
            <a:ahLst/>
            <a:cxnLst/>
            <a:rect l="l" t="t" r="r" b="b"/>
            <a:pathLst>
              <a:path w="2640965" h="1158875">
                <a:moveTo>
                  <a:pt x="0" y="1158770"/>
                </a:moveTo>
                <a:lnTo>
                  <a:pt x="1921407" y="1158770"/>
                </a:lnTo>
                <a:lnTo>
                  <a:pt x="2640401" y="0"/>
                </a:lnTo>
              </a:path>
            </a:pathLst>
          </a:custGeom>
          <a:ln w="314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08">
            <a:extLst>
              <a:ext uri="{FF2B5EF4-FFF2-40B4-BE49-F238E27FC236}">
                <a16:creationId xmlns:a16="http://schemas.microsoft.com/office/drawing/2014/main" id="{E10A5705-70A4-2F09-6D52-D29616FD62CE}"/>
              </a:ext>
            </a:extLst>
          </p:cNvPr>
          <p:cNvSpPr/>
          <p:nvPr/>
        </p:nvSpPr>
        <p:spPr>
          <a:xfrm>
            <a:off x="13023850" y="9011920"/>
            <a:ext cx="148590" cy="147955"/>
          </a:xfrm>
          <a:custGeom>
            <a:avLst/>
            <a:gdLst/>
            <a:ahLst/>
            <a:cxnLst/>
            <a:rect l="l" t="t" r="r" b="b"/>
            <a:pathLst>
              <a:path w="148590" h="147954">
                <a:moveTo>
                  <a:pt x="83655" y="0"/>
                </a:moveTo>
                <a:lnTo>
                  <a:pt x="38868" y="10065"/>
                </a:lnTo>
                <a:lnTo>
                  <a:pt x="9740" y="37401"/>
                </a:lnTo>
                <a:lnTo>
                  <a:pt x="0" y="73607"/>
                </a:lnTo>
                <a:lnTo>
                  <a:pt x="1414" y="88098"/>
                </a:lnTo>
                <a:lnTo>
                  <a:pt x="20469" y="124774"/>
                </a:lnTo>
                <a:lnTo>
                  <a:pt x="56051" y="145567"/>
                </a:lnTo>
                <a:lnTo>
                  <a:pt x="70321" y="147704"/>
                </a:lnTo>
                <a:lnTo>
                  <a:pt x="85660" y="146393"/>
                </a:lnTo>
                <a:lnTo>
                  <a:pt x="123741" y="128317"/>
                </a:lnTo>
                <a:lnTo>
                  <a:pt x="145469" y="94296"/>
                </a:lnTo>
                <a:lnTo>
                  <a:pt x="148089" y="80584"/>
                </a:lnTo>
                <a:lnTo>
                  <a:pt x="146904" y="64619"/>
                </a:lnTo>
                <a:lnTo>
                  <a:pt x="129679" y="25467"/>
                </a:lnTo>
                <a:lnTo>
                  <a:pt x="96921" y="2993"/>
                </a:lnTo>
                <a:lnTo>
                  <a:pt x="83655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25">
            <a:extLst>
              <a:ext uri="{FF2B5EF4-FFF2-40B4-BE49-F238E27FC236}">
                <a16:creationId xmlns:a16="http://schemas.microsoft.com/office/drawing/2014/main" id="{0B1A14DB-B15C-A88F-C329-18BB57302724}"/>
              </a:ext>
            </a:extLst>
          </p:cNvPr>
          <p:cNvSpPr txBox="1"/>
          <p:nvPr/>
        </p:nvSpPr>
        <p:spPr>
          <a:xfrm>
            <a:off x="13772108" y="3597275"/>
            <a:ext cx="239649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совместной работы</a:t>
            </a:r>
            <a:endParaRPr sz="24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7" name="object 225">
            <a:extLst>
              <a:ext uri="{FF2B5EF4-FFF2-40B4-BE49-F238E27FC236}">
                <a16:creationId xmlns:a16="http://schemas.microsoft.com/office/drawing/2014/main" id="{6571480F-0C61-9429-4265-93045928B241}"/>
              </a:ext>
            </a:extLst>
          </p:cNvPr>
          <p:cNvSpPr txBox="1"/>
          <p:nvPr/>
        </p:nvSpPr>
        <p:spPr>
          <a:xfrm>
            <a:off x="13776127" y="5435254"/>
            <a:ext cx="239649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отображения</a:t>
            </a:r>
            <a:endParaRPr sz="24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8" name="object 225">
            <a:extLst>
              <a:ext uri="{FF2B5EF4-FFF2-40B4-BE49-F238E27FC236}">
                <a16:creationId xmlns:a16="http://schemas.microsoft.com/office/drawing/2014/main" id="{72F45FAC-B194-2EBD-37E7-7F491DFD783A}"/>
              </a:ext>
            </a:extLst>
          </p:cNvPr>
          <p:cNvSpPr txBox="1"/>
          <p:nvPr/>
        </p:nvSpPr>
        <p:spPr>
          <a:xfrm>
            <a:off x="13765451" y="7140456"/>
            <a:ext cx="239649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управления</a:t>
            </a:r>
            <a:endParaRPr sz="24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9" name="object 225">
            <a:extLst>
              <a:ext uri="{FF2B5EF4-FFF2-40B4-BE49-F238E27FC236}">
                <a16:creationId xmlns:a16="http://schemas.microsoft.com/office/drawing/2014/main" id="{0BDABD41-8D85-54F2-A96E-CFA525B5A227}"/>
              </a:ext>
            </a:extLst>
          </p:cNvPr>
          <p:cNvSpPr txBox="1"/>
          <p:nvPr/>
        </p:nvSpPr>
        <p:spPr>
          <a:xfrm>
            <a:off x="13837375" y="8802211"/>
            <a:ext cx="239649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spc="75" dirty="0">
                <a:solidFill>
                  <a:srgbClr val="1D1C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Кронштейны, лючки, кабели</a:t>
            </a:r>
            <a:endParaRPr sz="2400" spc="75" dirty="0">
              <a:solidFill>
                <a:srgbClr val="1D1C1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0" name="Рисунок 239">
            <a:extLst>
              <a:ext uri="{FF2B5EF4-FFF2-40B4-BE49-F238E27FC236}">
                <a16:creationId xmlns:a16="http://schemas.microsoft.com/office/drawing/2014/main" id="{C1F8219A-2C79-B9E8-AC50-0CA2A10843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04" y="1838073"/>
            <a:ext cx="1212377" cy="14649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1" name="Рисунок 240">
            <a:extLst>
              <a:ext uri="{FF2B5EF4-FFF2-40B4-BE49-F238E27FC236}">
                <a16:creationId xmlns:a16="http://schemas.microsoft.com/office/drawing/2014/main" id="{DB50CEB6-1568-98BC-D8BD-F56CBF928F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574" y="2025608"/>
            <a:ext cx="1419385" cy="10898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3" name="Рисунок 242">
            <a:extLst>
              <a:ext uri="{FF2B5EF4-FFF2-40B4-BE49-F238E27FC236}">
                <a16:creationId xmlns:a16="http://schemas.microsoft.com/office/drawing/2014/main" id="{C2110D89-8D5B-2B14-AF65-A55D1F7394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17178" r="7338" b="23554"/>
          <a:stretch/>
        </p:blipFill>
        <p:spPr>
          <a:xfrm>
            <a:off x="860325" y="3868975"/>
            <a:ext cx="1676421" cy="9498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5" name="Рисунок 244">
            <a:extLst>
              <a:ext uri="{FF2B5EF4-FFF2-40B4-BE49-F238E27FC236}">
                <a16:creationId xmlns:a16="http://schemas.microsoft.com/office/drawing/2014/main" id="{6F4DEEC5-234B-EDF1-EC6C-39DA17944B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218" y="3665007"/>
            <a:ext cx="1534943" cy="11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7" name="Рисунок 246">
            <a:extLst>
              <a:ext uri="{FF2B5EF4-FFF2-40B4-BE49-F238E27FC236}">
                <a16:creationId xmlns:a16="http://schemas.microsoft.com/office/drawing/2014/main" id="{83359277-2C37-313B-93CC-589D205E53D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50" y="5482684"/>
            <a:ext cx="2304026" cy="531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9" name="Рисунок 248">
            <a:extLst>
              <a:ext uri="{FF2B5EF4-FFF2-40B4-BE49-F238E27FC236}">
                <a16:creationId xmlns:a16="http://schemas.microsoft.com/office/drawing/2014/main" id="{3D770249-DA2B-1C5D-9C05-1FFB15CBA9C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28" y="5918701"/>
            <a:ext cx="1714857" cy="531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9" name="Рисунок 258">
            <a:extLst>
              <a:ext uri="{FF2B5EF4-FFF2-40B4-BE49-F238E27FC236}">
                <a16:creationId xmlns:a16="http://schemas.microsoft.com/office/drawing/2014/main" id="{D2B749F0-52CD-88AD-DACE-49341BB185C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69"/>
          <a:stretch/>
        </p:blipFill>
        <p:spPr>
          <a:xfrm>
            <a:off x="16454275" y="2053491"/>
            <a:ext cx="1497501" cy="9166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1" name="Рисунок 260">
            <a:extLst>
              <a:ext uri="{FF2B5EF4-FFF2-40B4-BE49-F238E27FC236}">
                <a16:creationId xmlns:a16="http://schemas.microsoft.com/office/drawing/2014/main" id="{F1C7364C-A671-FC1A-018E-5CBEEE1F1AD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683" y="2351648"/>
            <a:ext cx="1196674" cy="4495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3" name="Рисунок 262">
            <a:extLst>
              <a:ext uri="{FF2B5EF4-FFF2-40B4-BE49-F238E27FC236}">
                <a16:creationId xmlns:a16="http://schemas.microsoft.com/office/drawing/2014/main" id="{95CFEB97-7AFC-46AC-BF66-2ED39E0247B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3686" y="3440189"/>
            <a:ext cx="1294490" cy="12944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5" name="Рисунок 264">
            <a:extLst>
              <a:ext uri="{FF2B5EF4-FFF2-40B4-BE49-F238E27FC236}">
                <a16:creationId xmlns:a16="http://schemas.microsoft.com/office/drawing/2014/main" id="{A4393751-9F30-1096-7295-EDFC26CF6C7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8867" y="3812210"/>
            <a:ext cx="1196674" cy="620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7" name="Рисунок 266">
            <a:extLst>
              <a:ext uri="{FF2B5EF4-FFF2-40B4-BE49-F238E27FC236}">
                <a16:creationId xmlns:a16="http://schemas.microsoft.com/office/drawing/2014/main" id="{0D2476B5-90E0-9364-22D1-39E8E952A58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1"/>
          <a:stretch/>
        </p:blipFill>
        <p:spPr>
          <a:xfrm>
            <a:off x="16427882" y="5484972"/>
            <a:ext cx="1683255" cy="994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9" name="Рисунок 268">
            <a:extLst>
              <a:ext uri="{FF2B5EF4-FFF2-40B4-BE49-F238E27FC236}">
                <a16:creationId xmlns:a16="http://schemas.microsoft.com/office/drawing/2014/main" id="{3206E9E5-501E-F050-FD3C-FF3C8C0E720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2" t="3333" r="17121" b="5556"/>
          <a:stretch/>
        </p:blipFill>
        <p:spPr>
          <a:xfrm>
            <a:off x="17837191" y="5380456"/>
            <a:ext cx="1121873" cy="873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A58D649D-39CA-09EF-4D41-9BBB120C201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311" y="6991338"/>
            <a:ext cx="1285382" cy="7969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A03479E0-B3F8-6C24-66B0-940C0B54AF5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6287" y="7227336"/>
            <a:ext cx="1376626" cy="9097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4B2CDD7E-F93D-24E1-139F-F5837B706B4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9774" y="8468615"/>
            <a:ext cx="1388402" cy="1388402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AAA3746C-B256-CCB2-4FD4-8669708914B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3677" y="8953321"/>
            <a:ext cx="1045016" cy="4131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F90781-F4FF-47D3-8F8B-B183C286BC9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5" b="31965"/>
          <a:stretch/>
        </p:blipFill>
        <p:spPr>
          <a:xfrm>
            <a:off x="927940" y="7169535"/>
            <a:ext cx="2307065" cy="83862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2172563-42B7-5A28-428F-F0D3D959371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22" y="6954837"/>
            <a:ext cx="638228" cy="13665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7B31AB2-139D-43ED-9252-B332C9D0F0F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10" y="8701133"/>
            <a:ext cx="1906721" cy="116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0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19850" y="10537780"/>
            <a:ext cx="838199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4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DF85462D-B338-7DC1-01B9-568357EB1ADD}"/>
              </a:ext>
            </a:extLst>
          </p:cNvPr>
          <p:cNvSpPr/>
          <p:nvPr/>
        </p:nvSpPr>
        <p:spPr>
          <a:xfrm>
            <a:off x="1032328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3EB98CEB-E2BF-51F4-1EA9-CD30BE3F68B9}"/>
              </a:ext>
            </a:extLst>
          </p:cNvPr>
          <p:cNvSpPr/>
          <p:nvPr/>
        </p:nvSpPr>
        <p:spPr>
          <a:xfrm>
            <a:off x="-615950" y="320675"/>
            <a:ext cx="75438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BB6F50-1D25-1DD5-14E1-56B34EE0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7426323" cy="538609"/>
          </a:xfrm>
        </p:spPr>
        <p:txBody>
          <a:bodyPr/>
          <a:lstStyle/>
          <a:p>
            <a:r>
              <a:rPr lang="ru-RU" sz="35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Аудиоплатформы</a:t>
            </a:r>
            <a:endParaRPr lang="ru-RU" sz="3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A1DB0567-D278-4017-B6EC-230D1F88E494}"/>
              </a:ext>
            </a:extLst>
          </p:cNvPr>
          <p:cNvSpPr/>
          <p:nvPr/>
        </p:nvSpPr>
        <p:spPr>
          <a:xfrm>
            <a:off x="7158446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2CE74000-5F15-4FE5-B58C-8F0F235A7ABD}"/>
              </a:ext>
            </a:extLst>
          </p:cNvPr>
          <p:cNvSpPr/>
          <p:nvPr/>
        </p:nvSpPr>
        <p:spPr>
          <a:xfrm>
            <a:off x="13224329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AFA874F-1658-4295-A587-ED9AB7640633}"/>
              </a:ext>
            </a:extLst>
          </p:cNvPr>
          <p:cNvSpPr/>
          <p:nvPr/>
        </p:nvSpPr>
        <p:spPr>
          <a:xfrm>
            <a:off x="1032328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2E4B887-47F1-47B6-ADB7-4B5DCC79805D}"/>
              </a:ext>
            </a:extLst>
          </p:cNvPr>
          <p:cNvSpPr/>
          <p:nvPr/>
        </p:nvSpPr>
        <p:spPr>
          <a:xfrm>
            <a:off x="7158446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52A3314B-A2A6-4D4F-A8D2-77525726A52E}"/>
              </a:ext>
            </a:extLst>
          </p:cNvPr>
          <p:cNvSpPr/>
          <p:nvPr/>
        </p:nvSpPr>
        <p:spPr>
          <a:xfrm>
            <a:off x="13224329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138798-EBF1-4311-946B-D39109FCB947}"/>
              </a:ext>
            </a:extLst>
          </p:cNvPr>
          <p:cNvSpPr txBox="1"/>
          <p:nvPr/>
        </p:nvSpPr>
        <p:spPr>
          <a:xfrm>
            <a:off x="1541688" y="1557878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Аудиоплатформы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фиксированной архитектурой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B71616-7898-45B0-A6CB-CB81AD6814D3}"/>
              </a:ext>
            </a:extLst>
          </p:cNvPr>
          <p:cNvSpPr txBox="1"/>
          <p:nvPr/>
        </p:nvSpPr>
        <p:spPr>
          <a:xfrm>
            <a:off x="7613650" y="1557878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Аудиоплатформы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полуоткрытой архитектурой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6D53A0-A68E-48DF-9D3F-624526CE1672}"/>
              </a:ext>
            </a:extLst>
          </p:cNvPr>
          <p:cNvSpPr txBox="1"/>
          <p:nvPr/>
        </p:nvSpPr>
        <p:spPr>
          <a:xfrm>
            <a:off x="13733689" y="1557878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Аудиоплатформы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открытой архитектурой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794B2-E0F3-4F3A-85AB-D5EF1CBB121F}"/>
              </a:ext>
            </a:extLst>
          </p:cNvPr>
          <p:cNvSpPr txBox="1"/>
          <p:nvPr/>
        </p:nvSpPr>
        <p:spPr>
          <a:xfrm>
            <a:off x="1365250" y="4130675"/>
            <a:ext cx="505323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Аудиопроцессор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фиксированным построением обработки.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от 4х4 до 16х16 аналоговых входов х выходов.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Встроенные алгоритмы обработки звука: AEC (эхоподавление), AFC (подавление обратной связи), ANS (шумоподавление), AGC (автоматическая регулировка усиления) и другие.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для настройки и контроля.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Встроенная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аудиокарта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USB (некоторые модели).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через Ethernet, дополнительные порты GPIO/RS232/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S-485.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Дисплей с индикацией уровней сигналов и настраиваемые кнопки для управления.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с поддержкой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02DE8-68B4-457F-9AE2-456460E7D01A}"/>
              </a:ext>
            </a:extLst>
          </p:cNvPr>
          <p:cNvSpPr txBox="1"/>
          <p:nvPr/>
        </p:nvSpPr>
        <p:spPr>
          <a:xfrm>
            <a:off x="7308850" y="4130675"/>
            <a:ext cx="5486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Аудиопроцессоры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выбором модулей обработки для входных и выходных каналов.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от 4х4 до 16х16 аналоговых входов х выходов.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Встроенные алгоритмы обработки звука: </a:t>
            </a:r>
          </a:p>
          <a:p>
            <a:pPr marL="800100" lvl="1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Входы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5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модулей с возможностью выбора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Expander/Compressor/GEQ/PEQ/AFC/Gate/Delay/Ducker/ANC.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Общие: AEC (эхоподавление), AFC (подавление обратной связи), ANS (шумоподавление), AGC (автоматическая регулировка усиления).</a:t>
            </a:r>
          </a:p>
          <a:p>
            <a:pPr marL="800100" lvl="1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Выходы : 4 модуля с возможностью выбора PEQ/GEQ/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Delay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/Filter/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Limiter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камерой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Visca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Pelco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Встроенная звуковая карта для подключения к ПК через USB.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через Ethernet, дополнительные порты GPIO/RS232/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S-485.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с поддержкой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E437E7-3FAF-419C-9DAD-94F20834266E}"/>
              </a:ext>
            </a:extLst>
          </p:cNvPr>
          <p:cNvSpPr txBox="1"/>
          <p:nvPr/>
        </p:nvSpPr>
        <p:spPr>
          <a:xfrm>
            <a:off x="13557250" y="4130675"/>
            <a:ext cx="5181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Аудиопроцессоры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со свободным программированием под задачи.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Фиксированные модели от 0х0 до 16х16 аналоговых входов х выходов, а также модели с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крейтом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со свободной набивкой (платы входов/выходов/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AEC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через Ethernet, дополнительные порты GPIO/RS232/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S-485.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Встроенная поддержка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dirty="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0000000-0008-0000-0200-000020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3" b="15830"/>
          <a:stretch/>
        </p:blipFill>
        <p:spPr>
          <a:xfrm>
            <a:off x="1746250" y="2588568"/>
            <a:ext cx="4547962" cy="1402561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49" y="2725857"/>
            <a:ext cx="4724401" cy="113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66850" y="2541258"/>
            <a:ext cx="3962401" cy="13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49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654B4AC0-22F2-454B-892B-62F550C181E0}"/>
              </a:ext>
            </a:extLst>
          </p:cNvPr>
          <p:cNvSpPr/>
          <p:nvPr/>
        </p:nvSpPr>
        <p:spPr>
          <a:xfrm>
            <a:off x="0" y="0"/>
            <a:ext cx="9497786" cy="1130935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83226" y="10537780"/>
            <a:ext cx="698624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5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3EB98CEB-E2BF-51F4-1EA9-CD30BE3F68B9}"/>
              </a:ext>
            </a:extLst>
          </p:cNvPr>
          <p:cNvSpPr/>
          <p:nvPr/>
        </p:nvSpPr>
        <p:spPr>
          <a:xfrm>
            <a:off x="-615950" y="320675"/>
            <a:ext cx="75438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BB6F50-1D25-1DD5-14E1-56B34EE0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7426323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Акустические системы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609364-CFFB-434C-8C2C-F1681FA0A186}"/>
              </a:ext>
            </a:extLst>
          </p:cNvPr>
          <p:cNvSpPr txBox="1"/>
          <p:nvPr/>
        </p:nvSpPr>
        <p:spPr>
          <a:xfrm>
            <a:off x="514796" y="1518167"/>
            <a:ext cx="8077200" cy="9270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03000"/>
              </a:lnSpc>
              <a:spcAft>
                <a:spcPts val="515"/>
              </a:spcAf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Потолочные акустические системы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Двух/трех/широкополосные и планарные акустические системы от 20 до 120 Вт. Пассивные и активные модели, модели со встроенным трансформатором. Подвесные и встраиваемые модели. Модели с изменяемым углом наклона. Модели со встроенным усилителем с </a:t>
            </a:r>
            <a:r>
              <a:rPr lang="ru-RU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Двухполосные акустические системы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Двухполосные акустические системы от 30 до 300 Вт. Инсталляционные и профессиональные решения. Пассивные и активные модели, модели со встроенным трансформатором. Активные модели с </a:t>
            </a:r>
            <a:r>
              <a:rPr lang="ru-RU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встроенным усилителем и DSP.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Звуковые колонны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Мощность от 50 до 450 Вт, каскадирование в линейные массивы. Инсталляционные и профессиональные решения. Фиксированные и изменяемые углы излучения по вертикали и горизонтали. Пассивные и активные модели, модели со встроенным трансформатором. Активные модели с </a:t>
            </a:r>
            <a:r>
              <a:rPr lang="ru-RU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встроенным усилителем и DSP.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Планарные акустические системы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Потолочные, напольные и настенные пассивные планарные акустические системы. Модели с возможностью скрытой установки с эксплуатацией без обслуживания до 20 лет. Под заказ модели под дизайн помещения, а также активные модели, модели с </a:t>
            </a: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Сабвуферы и мониторы сцены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Сабвуферы для разных задач – от небольших помещений до универсальных залов. Мониторы сцены. Готовые решения для озвучивания.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Аналоговые усилители мощности и усилители с DSP/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endParaRPr 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0F8BAB-E64C-41A8-B798-98FEC82EF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531" y="367865"/>
            <a:ext cx="2710080" cy="17956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DFF69E5-AFD5-41AF-B482-B3A73599AE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2"/>
          <a:stretch/>
        </p:blipFill>
        <p:spPr>
          <a:xfrm>
            <a:off x="14580213" y="615161"/>
            <a:ext cx="1360276" cy="5461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0CC61E0-EBE4-4ACC-B1E3-FC371AEB03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287" y="1886177"/>
            <a:ext cx="3184262" cy="477639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6BC5398-4877-4E37-9359-CF24BE2A7E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513" y="6750038"/>
            <a:ext cx="2767809" cy="402908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DAB56A8-1C56-4E98-8879-A1C51E465B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4881" y="3063875"/>
            <a:ext cx="2717158" cy="681170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6388D6E-2507-4AE8-81FD-51D3F32A17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665" y="6669084"/>
            <a:ext cx="3725669" cy="372923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84B9793-32AB-42E0-9B8B-C343031D4F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3693" y="739402"/>
            <a:ext cx="2319533" cy="1557531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7588673E-D50B-4DDE-B0EC-B3E495524F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58"/>
          <a:stretch/>
        </p:blipFill>
        <p:spPr>
          <a:xfrm>
            <a:off x="13481050" y="615161"/>
            <a:ext cx="131445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81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E9CDEC-E7DB-4DBC-B266-C82FAC447842}"/>
              </a:ext>
            </a:extLst>
          </p:cNvPr>
          <p:cNvSpPr/>
          <p:nvPr/>
        </p:nvSpPr>
        <p:spPr>
          <a:xfrm>
            <a:off x="3117850" y="1463675"/>
            <a:ext cx="13792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54197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6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DF85462D-B338-7DC1-01B9-568357EB1ADD}"/>
              </a:ext>
            </a:extLst>
          </p:cNvPr>
          <p:cNvSpPr/>
          <p:nvPr/>
        </p:nvSpPr>
        <p:spPr>
          <a:xfrm>
            <a:off x="3117850" y="2530475"/>
            <a:ext cx="4495800" cy="74676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3EB98CEB-E2BF-51F4-1EA9-CD30BE3F68B9}"/>
              </a:ext>
            </a:extLst>
          </p:cNvPr>
          <p:cNvSpPr/>
          <p:nvPr/>
        </p:nvSpPr>
        <p:spPr>
          <a:xfrm>
            <a:off x="-615950" y="320675"/>
            <a:ext cx="75438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BB6F50-1D25-1DD5-14E1-56B34EE0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7426323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Конференц-системы</a:t>
            </a: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BCA65DC6-FD52-4906-B9A7-4EBBB01FB56B}"/>
              </a:ext>
            </a:extLst>
          </p:cNvPr>
          <p:cNvSpPr/>
          <p:nvPr/>
        </p:nvSpPr>
        <p:spPr>
          <a:xfrm>
            <a:off x="7766050" y="2530475"/>
            <a:ext cx="4495800" cy="74676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5F253972-B2F8-415D-87AF-3DDBF4B31E8E}"/>
              </a:ext>
            </a:extLst>
          </p:cNvPr>
          <p:cNvSpPr/>
          <p:nvPr/>
        </p:nvSpPr>
        <p:spPr>
          <a:xfrm>
            <a:off x="12414250" y="2530475"/>
            <a:ext cx="4495800" cy="74676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F4A08F-58FB-471A-94A6-5422B578DAFD}"/>
              </a:ext>
            </a:extLst>
          </p:cNvPr>
          <p:cNvSpPr txBox="1"/>
          <p:nvPr/>
        </p:nvSpPr>
        <p:spPr>
          <a:xfrm>
            <a:off x="4405161" y="1680488"/>
            <a:ext cx="1989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DCS-</a:t>
            </a:r>
            <a:r>
              <a:rPr lang="ru-RU" sz="3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US" sz="3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6A5FE5-D3B7-4334-8455-211221EA1B2C}"/>
              </a:ext>
            </a:extLst>
          </p:cNvPr>
          <p:cNvSpPr txBox="1"/>
          <p:nvPr/>
        </p:nvSpPr>
        <p:spPr>
          <a:xfrm>
            <a:off x="8985250" y="1680488"/>
            <a:ext cx="1989289" cy="52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03000"/>
              </a:lnSpc>
              <a:spcAft>
                <a:spcPts val="515"/>
              </a:spcAft>
            </a:pPr>
            <a:r>
              <a:rPr lang="ru-RU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UHF-100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ACEAD6-B189-464A-866E-484EFDA5994F}"/>
              </a:ext>
            </a:extLst>
          </p:cNvPr>
          <p:cNvSpPr txBox="1"/>
          <p:nvPr/>
        </p:nvSpPr>
        <p:spPr>
          <a:xfrm>
            <a:off x="13625361" y="1680488"/>
            <a:ext cx="1989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DCS-</a:t>
            </a:r>
            <a:r>
              <a:rPr lang="ru-RU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3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3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56499-0E6E-46EA-AB66-E6EEF985B93B}"/>
              </a:ext>
            </a:extLst>
          </p:cNvPr>
          <p:cNvSpPr txBox="1"/>
          <p:nvPr/>
        </p:nvSpPr>
        <p:spPr>
          <a:xfrm>
            <a:off x="3346450" y="4111258"/>
            <a:ext cx="4191000" cy="571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Цифровая конференц-система для большинства задач</a:t>
            </a:r>
            <a:endParaRPr lang="ru-RU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Цифровая шина передачи аудиосигнала.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</a:t>
            </a:r>
            <a:r>
              <a:rPr lang="ru-RU" sz="16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Индивидуальные регулировки диаграммы направленности и чувствительности каждого микрофона.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Типы микрофонных пультов: настольные пульты с гусиной шеей/микрофоном-пушкой, микрофонные массивы, врезные микрофонные пульты разных типов и дизайна.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Моторизованные решения, возможность производства моделей микрофонных пультов под заказ.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Рэковые</a:t>
            </a: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портативные центральные блоки с поддержкой питания </a:t>
            </a:r>
            <a:r>
              <a:rPr lang="ru-RU" sz="16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PoE</a:t>
            </a: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Выносная панель настройки и управления.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D471EB-3DE4-48DF-850C-40DFA60FE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19" y="1915326"/>
            <a:ext cx="1876675" cy="2267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5E85E1-DE7A-4A7C-8080-3BCB3B74DA75}"/>
              </a:ext>
            </a:extLst>
          </p:cNvPr>
          <p:cNvSpPr txBox="1"/>
          <p:nvPr/>
        </p:nvSpPr>
        <p:spPr>
          <a:xfrm>
            <a:off x="8007296" y="4111258"/>
            <a:ext cx="3925987" cy="2788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Беспроводная конференц-система для простых задач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сигнала до 30 м.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Подключение до 32 микрофонных пультов.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Простая установка и настройка.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питания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PoE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точки доступа.</a:t>
            </a: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3D4C5E-517B-4D1B-AD1D-14E95779DA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119" y="2176112"/>
            <a:ext cx="2259480" cy="16804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8E756C-18EE-45E0-ACE1-C035A88B1F4E}"/>
              </a:ext>
            </a:extLst>
          </p:cNvPr>
          <p:cNvSpPr txBox="1"/>
          <p:nvPr/>
        </p:nvSpPr>
        <p:spPr>
          <a:xfrm>
            <a:off x="12642850" y="4111258"/>
            <a:ext cx="4114800" cy="5515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Многофункциональная проводная/беспроводная цифровая конференц-система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голосования, синхронного перевода и других функций.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Типы микрофонных пультов: проводные, беспроводные и универсальные проводные/беспроводные настольные пульты, мультимедийные универсальные пульты, врезные решения.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Собственная технология передачи аудиосигнала по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Коммутация всех устройств по сети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поддержка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PoE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микрофонных пультов.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Горячее резервирование элементов, в том числе центральных блоков.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Dante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8FE69AF-73B4-4602-8569-4837F2C86E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435" y="2260010"/>
            <a:ext cx="2259480" cy="1734958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FC7EB54-83EA-439E-A285-9960F4823A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79" y="1843531"/>
            <a:ext cx="1762835" cy="117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5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">
            <a:extLst>
              <a:ext uri="{FF2B5EF4-FFF2-40B4-BE49-F238E27FC236}">
                <a16:creationId xmlns:a16="http://schemas.microsoft.com/office/drawing/2014/main" id="{6D7B34FB-AEB3-4D0D-8E67-B4C064B29BFE}"/>
              </a:ext>
            </a:extLst>
          </p:cNvPr>
          <p:cNvSpPr/>
          <p:nvPr/>
        </p:nvSpPr>
        <p:spPr>
          <a:xfrm>
            <a:off x="0" y="1"/>
            <a:ext cx="10341455" cy="11309349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272250" y="10531475"/>
            <a:ext cx="54514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7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3EB98CEB-E2BF-51F4-1EA9-CD30BE3F68B9}"/>
              </a:ext>
            </a:extLst>
          </p:cNvPr>
          <p:cNvSpPr/>
          <p:nvPr/>
        </p:nvSpPr>
        <p:spPr>
          <a:xfrm>
            <a:off x="-615950" y="320674"/>
            <a:ext cx="10308312" cy="1031013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BB6F50-1D25-1DD5-14E1-56B34EE0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3075"/>
            <a:ext cx="11084830" cy="1092607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синхронного перевода </a:t>
            </a:r>
            <a:r>
              <a:rPr lang="ru-RU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DIR-220</a:t>
            </a:r>
            <a:br>
              <a:rPr lang="ru-RU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3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198F28-1107-4EE4-BFDE-6AE69660AED9}"/>
              </a:ext>
            </a:extLst>
          </p:cNvPr>
          <p:cNvSpPr txBox="1"/>
          <p:nvPr/>
        </p:nvSpPr>
        <p:spPr>
          <a:xfrm>
            <a:off x="768611" y="2987675"/>
            <a:ext cx="8804231" cy="4900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Полностью цифровая технология беспроводной передачи.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Стандарт IEC 61603-7.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до 16 каналов/языков.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Высокая степень безопасности.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Эффективная передача звука с низкими потерями.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Расстояние передачи более 30 метров.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Пульты переводчика и приемники имеют ЖК-дисплей с индикацией заряда и информацией о каналах.</a:t>
            </a:r>
          </a:p>
          <a:p>
            <a:endParaRPr lang="ru-RU" sz="25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F5B24A-D636-425B-9C83-89E597EB4F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8" r="16204"/>
          <a:stretch/>
        </p:blipFill>
        <p:spPr>
          <a:xfrm>
            <a:off x="11957050" y="1845151"/>
            <a:ext cx="6553200" cy="761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073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61817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8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66CB8A9-B430-3087-3F9B-4C159AE91244}"/>
              </a:ext>
            </a:extLst>
          </p:cNvPr>
          <p:cNvSpPr/>
          <p:nvPr/>
        </p:nvSpPr>
        <p:spPr>
          <a:xfrm>
            <a:off x="9608909" y="-1882820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86A9D2D-9C9B-E4A0-B3F7-7881D08AEB62}"/>
              </a:ext>
            </a:extLst>
          </p:cNvPr>
          <p:cNvSpPr/>
          <p:nvPr/>
        </p:nvSpPr>
        <p:spPr>
          <a:xfrm>
            <a:off x="-2292350" y="1043807"/>
            <a:ext cx="13258800" cy="1413586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CD52E7-D0AE-186E-1088-AD0FD85E54A2}"/>
              </a:ext>
            </a:extLst>
          </p:cNvPr>
          <p:cNvSpPr txBox="1"/>
          <p:nvPr/>
        </p:nvSpPr>
        <p:spPr>
          <a:xfrm>
            <a:off x="11520356" y="1616075"/>
            <a:ext cx="7292481" cy="6702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одновременного подключения до 6/8 источников.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одновременного отображения до 4 источников.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Airplay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Miracast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DLNA.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Беспроводной прием контента с опционального универсального устройства беспроводной передачи контента USB/Type-C/HDMI.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Разрешение до 4K/30.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Де-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звука.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работы с сенсорными экранами и досками, функция интерактивной доски.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обратного управления подключенного ПК с сенсорного экрана.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68BD74-43FA-D7D5-AA6E-EA512A1CB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850" y="701675"/>
            <a:ext cx="8044260" cy="80442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71D5F2-C065-850A-C5C4-D734EEBA9F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88" y="7930133"/>
            <a:ext cx="5012856" cy="28158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213F6F3-62DA-3F5A-CAA6-042D413931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989" y="2563415"/>
            <a:ext cx="5299848" cy="2977024"/>
          </a:xfrm>
          <a:prstGeom prst="rect">
            <a:avLst/>
          </a:prstGeom>
        </p:spPr>
      </p:pic>
      <p:sp>
        <p:nvSpPr>
          <p:cNvPr id="9" name="Параллелограмм 8">
            <a:extLst>
              <a:ext uri="{FF2B5EF4-FFF2-40B4-BE49-F238E27FC236}">
                <a16:creationId xmlns:a16="http://schemas.microsoft.com/office/drawing/2014/main" id="{DCE062F6-95D9-4203-8276-4017FE9494B2}"/>
              </a:ext>
            </a:extLst>
          </p:cNvPr>
          <p:cNvSpPr/>
          <p:nvPr/>
        </p:nvSpPr>
        <p:spPr>
          <a:xfrm>
            <a:off x="-615950" y="320675"/>
            <a:ext cx="75438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5B76DF6-0C34-4596-B9FE-EEA4BE94E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7426323" cy="538609"/>
          </a:xfrm>
        </p:spPr>
        <p:txBody>
          <a:bodyPr/>
          <a:lstStyle/>
          <a:p>
            <a:r>
              <a:rPr 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BYOD</a:t>
            </a:r>
            <a:endParaRPr lang="ru-RU" sz="3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94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9">
            <a:extLst>
              <a:ext uri="{FF2B5EF4-FFF2-40B4-BE49-F238E27FC236}">
                <a16:creationId xmlns:a16="http://schemas.microsoft.com/office/drawing/2014/main" id="{3A9E081F-C84B-9882-A890-C6B5E0E3FEE0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727033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9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BEB0B43-9415-4578-8A07-6C804B00B1F3}"/>
              </a:ext>
            </a:extLst>
          </p:cNvPr>
          <p:cNvSpPr/>
          <p:nvPr/>
        </p:nvSpPr>
        <p:spPr>
          <a:xfrm>
            <a:off x="4536" y="4358822"/>
            <a:ext cx="6525986" cy="548685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87C48E01-9737-2090-A7CF-E829D8C5AB90}"/>
              </a:ext>
            </a:extLst>
          </p:cNvPr>
          <p:cNvSpPr/>
          <p:nvPr/>
        </p:nvSpPr>
        <p:spPr>
          <a:xfrm>
            <a:off x="6732223" y="4358367"/>
            <a:ext cx="6525986" cy="548685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ABDD9D0-2C85-9299-0BC3-32D865898330}"/>
              </a:ext>
            </a:extLst>
          </p:cNvPr>
          <p:cNvSpPr/>
          <p:nvPr/>
        </p:nvSpPr>
        <p:spPr>
          <a:xfrm>
            <a:off x="13540920" y="4358367"/>
            <a:ext cx="6563180" cy="548685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88CD14-8B18-2496-59CB-E16E9BFC8432}"/>
              </a:ext>
            </a:extLst>
          </p:cNvPr>
          <p:cNvSpPr txBox="1"/>
          <p:nvPr/>
        </p:nvSpPr>
        <p:spPr>
          <a:xfrm>
            <a:off x="7223292" y="5883275"/>
            <a:ext cx="54195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входа, разрешение 4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кнопками, RS-232, ИК, автоматическая коммутация.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Скалирование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бесподрывная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коммутация, поворот изображения.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56FFD8-B5B8-44EA-A2AD-2109B1FE60DB}"/>
              </a:ext>
            </a:extLst>
          </p:cNvPr>
          <p:cNvSpPr txBox="1"/>
          <p:nvPr/>
        </p:nvSpPr>
        <p:spPr>
          <a:xfrm>
            <a:off x="13933119" y="5883275"/>
            <a:ext cx="53764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входы от 4 до 5, выходы от 1 до 2.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Бесподрывная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коммутация, поддержка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KVM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USB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roaming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Мультивьюер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8 режимов.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Интерфейсы: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HDBT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Управление: кнопками,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-интерфейс,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-232, ИК,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hotkey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C9D84B-56A2-1910-DB98-D5EACC7DD5D8}"/>
              </a:ext>
            </a:extLst>
          </p:cNvPr>
          <p:cNvSpPr txBox="1"/>
          <p:nvPr/>
        </p:nvSpPr>
        <p:spPr>
          <a:xfrm>
            <a:off x="549243" y="4639012"/>
            <a:ext cx="5823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Усилители-распределители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ECD28-80CA-4C7E-62C5-D15E96FC6B4B}"/>
              </a:ext>
            </a:extLst>
          </p:cNvPr>
          <p:cNvSpPr txBox="1"/>
          <p:nvPr/>
        </p:nvSpPr>
        <p:spPr>
          <a:xfrm>
            <a:off x="7872064" y="4639012"/>
            <a:ext cx="4790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Коммутаторы </a:t>
            </a:r>
            <a:r>
              <a:rPr lang="en-US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</a:t>
            </a:r>
            <a:endParaRPr lang="ru-RU" sz="3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FAA13-42F3-933B-73E2-466ED279A869}"/>
              </a:ext>
            </a:extLst>
          </p:cNvPr>
          <p:cNvSpPr txBox="1"/>
          <p:nvPr/>
        </p:nvSpPr>
        <p:spPr>
          <a:xfrm>
            <a:off x="13723752" y="4639012"/>
            <a:ext cx="63431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Бесподрывные коммутаторы-</a:t>
            </a:r>
            <a:r>
              <a:rPr lang="ru-RU" sz="30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мультивьюеры</a:t>
            </a:r>
            <a:endParaRPr lang="ru-RU" sz="3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7589D-5D03-8BEB-6BAC-A28B13B7F181}"/>
              </a:ext>
            </a:extLst>
          </p:cNvPr>
          <p:cNvSpPr txBox="1"/>
          <p:nvPr/>
        </p:nvSpPr>
        <p:spPr>
          <a:xfrm>
            <a:off x="609603" y="5883275"/>
            <a:ext cx="53321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Широкий модельный ряд от 1:2 до 1:16.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Разрешение до 8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поддержка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HDCP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Скалирование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де-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настройка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EDID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0D9D7F56-CA55-4445-AF5E-03C089BF56B1}"/>
              </a:ext>
            </a:extLst>
          </p:cNvPr>
          <p:cNvSpPr/>
          <p:nvPr/>
        </p:nvSpPr>
        <p:spPr>
          <a:xfrm>
            <a:off x="-615950" y="320675"/>
            <a:ext cx="81534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A90164B-FCC0-433A-BFA0-F746E3CB9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7426323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Коммутаторы и распределители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000000-0008-0000-0800-000050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2208387"/>
            <a:ext cx="4576532" cy="171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0000000-0008-0000-0800-000027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9479" y="1919137"/>
            <a:ext cx="6310129" cy="197994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0000000-0008-0000-0800-000047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8229" y="1746879"/>
            <a:ext cx="5441345" cy="232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40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DF0A62A3-85E8-1F6B-DF80-114B984DCB06}"/>
              </a:ext>
            </a:extLst>
          </p:cNvPr>
          <p:cNvSpPr/>
          <p:nvPr/>
        </p:nvSpPr>
        <p:spPr>
          <a:xfrm>
            <a:off x="9594850" y="-1840611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60E3C48-725A-11DF-B0D1-117F275DA4B7}"/>
              </a:ext>
            </a:extLst>
          </p:cNvPr>
          <p:cNvSpPr/>
          <p:nvPr/>
        </p:nvSpPr>
        <p:spPr>
          <a:xfrm>
            <a:off x="-1752705" y="2169438"/>
            <a:ext cx="12980207" cy="1293749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DE6BAB-04CF-BB3E-30A0-E968EE2EEC54}"/>
              </a:ext>
            </a:extLst>
          </p:cNvPr>
          <p:cNvSpPr txBox="1"/>
          <p:nvPr/>
        </p:nvSpPr>
        <p:spPr>
          <a:xfrm>
            <a:off x="11479027" y="2563887"/>
            <a:ext cx="7473022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Модельный ряд 4х4, 8х8, 16х16.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Коммутация через чёрное поле и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бесподрывная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видеостен и многооконных изображений.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Де-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звука.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с поддержкой разрешения до 8К.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EDID.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кнопками, IP,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-интерфейс, RS-232, ИК.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2B5A85-5391-0553-6881-A5AE2B67F7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7" y="4004190"/>
            <a:ext cx="7230807" cy="13482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869999-0694-2AEA-0F44-1CF1F653F9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386" y="5986075"/>
            <a:ext cx="7200000" cy="14096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63947F0-8008-1915-C62B-B6BAE69404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0" y="9011897"/>
            <a:ext cx="7200000" cy="8426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328CB88-0849-BBE5-1B40-165EB3F755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7" y="8169275"/>
            <a:ext cx="8024812" cy="842622"/>
          </a:xfrm>
          <a:prstGeom prst="rect">
            <a:avLst/>
          </a:prstGeom>
        </p:spPr>
      </p:pic>
      <p:sp>
        <p:nvSpPr>
          <p:cNvPr id="11" name="object 49">
            <a:extLst>
              <a:ext uri="{FF2B5EF4-FFF2-40B4-BE49-F238E27FC236}">
                <a16:creationId xmlns:a16="http://schemas.microsoft.com/office/drawing/2014/main" id="{0DDDB845-87DD-1C2C-1CD1-9FDBEF0C453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727033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10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2" name="Параллелограмм 11">
            <a:extLst>
              <a:ext uri="{FF2B5EF4-FFF2-40B4-BE49-F238E27FC236}">
                <a16:creationId xmlns:a16="http://schemas.microsoft.com/office/drawing/2014/main" id="{6D3C263F-B3E4-49AC-8922-A824CE19AB77}"/>
              </a:ext>
            </a:extLst>
          </p:cNvPr>
          <p:cNvSpPr/>
          <p:nvPr/>
        </p:nvSpPr>
        <p:spPr>
          <a:xfrm>
            <a:off x="-615950" y="320675"/>
            <a:ext cx="10363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E8CE8FD8-AFE3-4282-9696-DF77DB502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8570230" cy="1077218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Фиксированные матричные коммутаторы</a:t>
            </a:r>
          </a:p>
        </p:txBody>
      </p:sp>
    </p:spTree>
    <p:extLst>
      <p:ext uri="{BB962C8B-B14F-4D97-AF65-F5344CB8AC3E}">
        <p14:creationId xmlns:p14="http://schemas.microsoft.com/office/powerpoint/2010/main" val="1471788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19850" y="10537780"/>
            <a:ext cx="8382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11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DF85462D-B338-7DC1-01B9-568357EB1ADD}"/>
              </a:ext>
            </a:extLst>
          </p:cNvPr>
          <p:cNvSpPr/>
          <p:nvPr/>
        </p:nvSpPr>
        <p:spPr>
          <a:xfrm>
            <a:off x="1032328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3EB98CEB-E2BF-51F4-1EA9-CD30BE3F68B9}"/>
              </a:ext>
            </a:extLst>
          </p:cNvPr>
          <p:cNvSpPr/>
          <p:nvPr/>
        </p:nvSpPr>
        <p:spPr>
          <a:xfrm>
            <a:off x="-615950" y="320675"/>
            <a:ext cx="9220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BB6F50-1D25-1DD5-14E1-56B34EE0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8341630" cy="1077218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Модульные матричные коммутаторы</a:t>
            </a: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A1DB0567-D278-4017-B6EC-230D1F88E494}"/>
              </a:ext>
            </a:extLst>
          </p:cNvPr>
          <p:cNvSpPr/>
          <p:nvPr/>
        </p:nvSpPr>
        <p:spPr>
          <a:xfrm>
            <a:off x="7158446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2CE74000-5F15-4FE5-B58C-8F0F235A7ABD}"/>
              </a:ext>
            </a:extLst>
          </p:cNvPr>
          <p:cNvSpPr/>
          <p:nvPr/>
        </p:nvSpPr>
        <p:spPr>
          <a:xfrm>
            <a:off x="13169900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AFA874F-1658-4295-A587-ED9AB7640633}"/>
              </a:ext>
            </a:extLst>
          </p:cNvPr>
          <p:cNvSpPr/>
          <p:nvPr/>
        </p:nvSpPr>
        <p:spPr>
          <a:xfrm>
            <a:off x="1032328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2E4B887-47F1-47B6-ADB7-4B5DCC79805D}"/>
              </a:ext>
            </a:extLst>
          </p:cNvPr>
          <p:cNvSpPr/>
          <p:nvPr/>
        </p:nvSpPr>
        <p:spPr>
          <a:xfrm>
            <a:off x="7158446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52A3314B-A2A6-4D4F-A8D2-77525726A52E}"/>
              </a:ext>
            </a:extLst>
          </p:cNvPr>
          <p:cNvSpPr/>
          <p:nvPr/>
        </p:nvSpPr>
        <p:spPr>
          <a:xfrm>
            <a:off x="13224329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138798-EBF1-4311-946B-D39109FCB947}"/>
              </a:ext>
            </a:extLst>
          </p:cNvPr>
          <p:cNvSpPr txBox="1"/>
          <p:nvPr/>
        </p:nvSpPr>
        <p:spPr>
          <a:xfrm>
            <a:off x="1541688" y="1557878"/>
            <a:ext cx="4876800" cy="69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03000"/>
              </a:lnSpc>
              <a:spcAft>
                <a:spcPts val="515"/>
              </a:spcAft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Модульный матричный коммутатор серии Альфа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794B2-E0F3-4F3A-85AB-D5EF1CBB121F}"/>
              </a:ext>
            </a:extLst>
          </p:cNvPr>
          <p:cNvSpPr txBox="1"/>
          <p:nvPr/>
        </p:nvSpPr>
        <p:spPr>
          <a:xfrm>
            <a:off x="1389380" y="5193516"/>
            <a:ext cx="50532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Матричное шасси с 9 входными и 9 выходными слотами (другие размерности под заказ).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Однопортовые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платы входов и выходов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DVI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/3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GSDI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HDBaseT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Fiber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Разрешения до 4K60.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видеостен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бесподрывного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переключения, масштабирования.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де-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звука.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через Ethernet, RS232 и кнопки на передней панели.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Горячее резервирование портов управления LAN и RS232.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02DE8-68B4-457F-9AE2-456460E7D01A}"/>
              </a:ext>
            </a:extLst>
          </p:cNvPr>
          <p:cNvSpPr txBox="1"/>
          <p:nvPr/>
        </p:nvSpPr>
        <p:spPr>
          <a:xfrm>
            <a:off x="7308850" y="5193516"/>
            <a:ext cx="548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Матричное шасси от 8х8 до 140х140.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Четырехпортовые платы входов и выходов HDMI/DVI/VGA/SDI/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HDBaseT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Fiber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Разрешения до 4K60.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видеостен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бесподрывного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переключения, масштабирования.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де-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звука.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через Ethernet, Web, APP, RS232 и кнопки на передней панели.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Резервирование блока питания.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наложения текста на изображение.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E437E7-3FAF-419C-9DAD-94F20834266E}"/>
              </a:ext>
            </a:extLst>
          </p:cNvPr>
          <p:cNvSpPr txBox="1"/>
          <p:nvPr/>
        </p:nvSpPr>
        <p:spPr>
          <a:xfrm>
            <a:off x="13557250" y="5193516"/>
            <a:ext cx="5181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Матричное шасси от 8х8 до 180х160.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Четырехпортовые платы входов и выходов HDMI/DVI/SDI/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HDBaseT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Fiber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265.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Платы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квадратора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 video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платы контроллера (в т.ч. с ПО из реестра российского ПО).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Разрешения до 4K60.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видеостен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бесподрывного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переключения, масштабирования.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де-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звука.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через Ethernet, Web, APP, RS232 и кнопки на передней панели.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Резервирование блока питания.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162A92-EC21-43AF-9EED-EEFB3F8E931E}"/>
              </a:ext>
            </a:extLst>
          </p:cNvPr>
          <p:cNvSpPr txBox="1"/>
          <p:nvPr/>
        </p:nvSpPr>
        <p:spPr>
          <a:xfrm>
            <a:off x="7667806" y="1545884"/>
            <a:ext cx="4876800" cy="69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03000"/>
              </a:lnSpc>
              <a:spcAft>
                <a:spcPts val="515"/>
              </a:spcAft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Модульный матричный коммутатор серии Бета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BF49F6-EFA4-43A8-B40C-370AA37D3108}"/>
              </a:ext>
            </a:extLst>
          </p:cNvPr>
          <p:cNvSpPr txBox="1"/>
          <p:nvPr/>
        </p:nvSpPr>
        <p:spPr>
          <a:xfrm>
            <a:off x="13557250" y="1543383"/>
            <a:ext cx="4876800" cy="69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03000"/>
              </a:lnSpc>
              <a:spcAft>
                <a:spcPts val="515"/>
              </a:spcAft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Модульный матричный коммутатор серии Дельта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E6EA19-1F13-481C-AC1A-C71E225126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35" b="27261"/>
          <a:stretch/>
        </p:blipFill>
        <p:spPr>
          <a:xfrm>
            <a:off x="1476650" y="2613152"/>
            <a:ext cx="4901747" cy="105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8F1603-BCA3-44F6-AD0A-74E0867DC0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49" y="3775265"/>
            <a:ext cx="4438645" cy="105900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0000000-0008-0000-0800-000006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2923094"/>
            <a:ext cx="4305300" cy="15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863BB12-99FF-4A64-B645-324A0F3575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310" y="2490689"/>
            <a:ext cx="2442580" cy="25162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D651F55-82F0-4E8A-B0D5-542E8D90CE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358" y="1656713"/>
            <a:ext cx="1762835" cy="117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54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9">
            <a:extLst>
              <a:ext uri="{FF2B5EF4-FFF2-40B4-BE49-F238E27FC236}">
                <a16:creationId xmlns:a16="http://schemas.microsoft.com/office/drawing/2014/main" id="{A7EE8762-5992-1AC6-A13E-1C859D500CBE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61817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12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5AF4950-1F87-B928-E4B9-65878E40F862}"/>
              </a:ext>
            </a:extLst>
          </p:cNvPr>
          <p:cNvSpPr/>
          <p:nvPr/>
        </p:nvSpPr>
        <p:spPr>
          <a:xfrm>
            <a:off x="9594850" y="-1840611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F738258-EC1C-0F77-B911-D9DE43CBBF44}"/>
              </a:ext>
            </a:extLst>
          </p:cNvPr>
          <p:cNvSpPr/>
          <p:nvPr/>
        </p:nvSpPr>
        <p:spPr>
          <a:xfrm>
            <a:off x="-1752705" y="2169438"/>
            <a:ext cx="12980207" cy="1293749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99379B-7E1D-882E-63DD-6C5610760A05}"/>
              </a:ext>
            </a:extLst>
          </p:cNvPr>
          <p:cNvSpPr txBox="1"/>
          <p:nvPr/>
        </p:nvSpPr>
        <p:spPr>
          <a:xfrm>
            <a:off x="11731845" y="2348317"/>
            <a:ext cx="72009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Разные модели шасси от 8х8 до 80х40 входов/выходов.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Карты входов: 4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DVI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FHD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4/8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FHD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 4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Карты выходов: 4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DVI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FHD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4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FHD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 4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окон на одну выходную плату 4K60/4K30/FHD: 2/0/0, 1/1/1, 1/0/4, 0/3/0, 0/2/2, 0/1/5, 0/0/8.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масштабирования, роуминга, наложения и PIP.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бесподрывного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переключения.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управления несколькими группами видеостен с помощью одного контроллера.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Функция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зеркалирования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сигнала.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Мониторинг в режиме реального времени.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интегрированного переключения аудио и видео.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Гибкие настройки EDID.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 работы 24/7.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Интуитивно-понятный интерфейс.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C9B722B-E8B3-5EA8-49D7-95B694998ADE}"/>
              </a:ext>
            </a:extLst>
          </p:cNvPr>
          <p:cNvSpPr txBox="1">
            <a:spLocks/>
          </p:cNvSpPr>
          <p:nvPr/>
        </p:nvSpPr>
        <p:spPr>
          <a:xfrm>
            <a:off x="10045700" y="1445182"/>
            <a:ext cx="838200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0" i="0">
                <a:solidFill>
                  <a:srgbClr val="8A1C1B"/>
                </a:solidFill>
                <a:latin typeface="PF Din Text Comp Pro Medium"/>
                <a:ea typeface="+mj-ea"/>
                <a:cs typeface="PF Din Text Comp Pro Medium"/>
              </a:defRPr>
            </a:lvl1pPr>
          </a:lstStyle>
          <a:p>
            <a:r>
              <a:rPr lang="ru-RU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Контроллер видеостен серии Омега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1C2AA8-B0EC-1A1A-0A47-3952147EF5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645" y="5448210"/>
            <a:ext cx="4680000" cy="4350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25F355-EEF1-FE19-B65E-46C09C38AE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1" y="4968875"/>
            <a:ext cx="4680000" cy="4350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9D3E71-E8D6-E983-A617-2214623A6D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7" y="3871302"/>
            <a:ext cx="4320000" cy="27748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7BE46B-ADD7-06BE-5690-3B92F17C03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7" y="6688068"/>
            <a:ext cx="4320000" cy="27766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883C3DC-BD89-6C6D-DBC2-D3F9399DC1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538" y="6526729"/>
            <a:ext cx="5263907" cy="14538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2B7F2FA-BF33-241F-1260-49F0CA0CA8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373" y="8041487"/>
            <a:ext cx="5257800" cy="1469136"/>
          </a:xfrm>
          <a:prstGeom prst="rect">
            <a:avLst/>
          </a:prstGeom>
        </p:spPr>
      </p:pic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C8572E12-90B7-4846-95BC-18FAC1C13FDB}"/>
              </a:ext>
            </a:extLst>
          </p:cNvPr>
          <p:cNvSpPr/>
          <p:nvPr/>
        </p:nvSpPr>
        <p:spPr>
          <a:xfrm>
            <a:off x="-615950" y="320675"/>
            <a:ext cx="9220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2E24615-5774-4248-85B6-1601B990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8341630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Видеопроцессоры</a:t>
            </a:r>
          </a:p>
        </p:txBody>
      </p:sp>
    </p:spTree>
    <p:extLst>
      <p:ext uri="{BB962C8B-B14F-4D97-AF65-F5344CB8AC3E}">
        <p14:creationId xmlns:p14="http://schemas.microsoft.com/office/powerpoint/2010/main" val="26508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19850" y="10537780"/>
            <a:ext cx="7620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13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DF85462D-B338-7DC1-01B9-568357EB1ADD}"/>
              </a:ext>
            </a:extLst>
          </p:cNvPr>
          <p:cNvSpPr/>
          <p:nvPr/>
        </p:nvSpPr>
        <p:spPr>
          <a:xfrm>
            <a:off x="1032328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3EB98CEB-E2BF-51F4-1EA9-CD30BE3F68B9}"/>
              </a:ext>
            </a:extLst>
          </p:cNvPr>
          <p:cNvSpPr/>
          <p:nvPr/>
        </p:nvSpPr>
        <p:spPr>
          <a:xfrm>
            <a:off x="-615950" y="320675"/>
            <a:ext cx="9220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BB6F50-1D25-1DD5-14E1-56B34EE0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8341630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для передачи сигналов по </a:t>
            </a:r>
            <a:r>
              <a:rPr 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</a:t>
            </a:r>
            <a:endParaRPr lang="ru-RU" sz="3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A1DB0567-D278-4017-B6EC-230D1F88E494}"/>
              </a:ext>
            </a:extLst>
          </p:cNvPr>
          <p:cNvSpPr/>
          <p:nvPr/>
        </p:nvSpPr>
        <p:spPr>
          <a:xfrm>
            <a:off x="7158446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2CE74000-5F15-4FE5-B58C-8F0F235A7ABD}"/>
              </a:ext>
            </a:extLst>
          </p:cNvPr>
          <p:cNvSpPr/>
          <p:nvPr/>
        </p:nvSpPr>
        <p:spPr>
          <a:xfrm>
            <a:off x="13169900" y="2454275"/>
            <a:ext cx="5867400" cy="7772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AFA874F-1658-4295-A587-ED9AB7640633}"/>
              </a:ext>
            </a:extLst>
          </p:cNvPr>
          <p:cNvSpPr/>
          <p:nvPr/>
        </p:nvSpPr>
        <p:spPr>
          <a:xfrm>
            <a:off x="1032328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2E4B887-47F1-47B6-ADB7-4B5DCC79805D}"/>
              </a:ext>
            </a:extLst>
          </p:cNvPr>
          <p:cNvSpPr/>
          <p:nvPr/>
        </p:nvSpPr>
        <p:spPr>
          <a:xfrm>
            <a:off x="7158446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52A3314B-A2A6-4D4F-A8D2-77525726A52E}"/>
              </a:ext>
            </a:extLst>
          </p:cNvPr>
          <p:cNvSpPr/>
          <p:nvPr/>
        </p:nvSpPr>
        <p:spPr>
          <a:xfrm>
            <a:off x="13224329" y="1463675"/>
            <a:ext cx="5895521" cy="896293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138798-EBF1-4311-946B-D39109FCB947}"/>
              </a:ext>
            </a:extLst>
          </p:cNvPr>
          <p:cNvSpPr txBox="1"/>
          <p:nvPr/>
        </p:nvSpPr>
        <p:spPr>
          <a:xfrm>
            <a:off x="1527171" y="1690542"/>
            <a:ext cx="4876800" cy="382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03000"/>
              </a:lnSpc>
              <a:spcAft>
                <a:spcPts val="515"/>
              </a:spcAft>
            </a:pPr>
            <a: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 over IP H.265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794B2-E0F3-4F3A-85AB-D5EF1CBB121F}"/>
              </a:ext>
            </a:extLst>
          </p:cNvPr>
          <p:cNvSpPr txBox="1"/>
          <p:nvPr/>
        </p:nvSpPr>
        <p:spPr>
          <a:xfrm>
            <a:off x="1389380" y="5193516"/>
            <a:ext cx="50532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Универсальные переключаемые модели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энкодер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/декодер.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разрешений до 4K60 и сжатия H.265.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Независимая коммутация видео/аудио/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-232/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видеостен и многооконных изображений,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KVM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Скалирование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сигналов,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наложения текста.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POE.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Порты RJ-45/оптический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1G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с распределенным управлением и с единым контроллером.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02DE8-68B4-457F-9AE2-456460E7D01A}"/>
              </a:ext>
            </a:extLst>
          </p:cNvPr>
          <p:cNvSpPr txBox="1"/>
          <p:nvPr/>
        </p:nvSpPr>
        <p:spPr>
          <a:xfrm>
            <a:off x="7308850" y="5193516"/>
            <a:ext cx="5486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разрешений до 4K60 и сжатия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JPEG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2000.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Независимая коммутация видео/аудио/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-232/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видеостен,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KVM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Скалирование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сигналов,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де-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дополнительного потока H.264.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POE.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Кнопки с дисплеем для выбора канала.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2.0 (в т.ч. передача потокового видео).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Порты RJ-45/оптический 1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с единым контроллером.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E437E7-3FAF-419C-9DAD-94F20834266E}"/>
              </a:ext>
            </a:extLst>
          </p:cNvPr>
          <p:cNvSpPr txBox="1"/>
          <p:nvPr/>
        </p:nvSpPr>
        <p:spPr>
          <a:xfrm>
            <a:off x="13557250" y="5193516"/>
            <a:ext cx="5181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Универсальные переключаемые модели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энкодер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/декодер.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разрешений до 4K60 и сжатия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SDVoE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Независимая коммутация видео/аудио/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-232/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видеостен и многооконных изображений,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KVM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Скалирование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сигналов,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де-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дополнительного потока H.264/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.265.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POE.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2.0.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Порты RJ-45/оптический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10G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Дополнительный порт 1G.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с единым контроллером.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162A92-EC21-43AF-9EED-EEFB3F8E931E}"/>
              </a:ext>
            </a:extLst>
          </p:cNvPr>
          <p:cNvSpPr txBox="1"/>
          <p:nvPr/>
        </p:nvSpPr>
        <p:spPr>
          <a:xfrm>
            <a:off x="7667806" y="1690542"/>
            <a:ext cx="4876800" cy="382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03000"/>
              </a:lnSpc>
              <a:spcAft>
                <a:spcPts val="515"/>
              </a:spcAft>
            </a:pPr>
            <a: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 over IP JPEG2000 (4K) 4:4:4 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BF49F6-EFA4-43A8-B40C-370AA37D3108}"/>
              </a:ext>
            </a:extLst>
          </p:cNvPr>
          <p:cNvSpPr txBox="1"/>
          <p:nvPr/>
        </p:nvSpPr>
        <p:spPr>
          <a:xfrm>
            <a:off x="13665200" y="1690542"/>
            <a:ext cx="4876800" cy="382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03000"/>
              </a:lnSpc>
              <a:spcAft>
                <a:spcPts val="515"/>
              </a:spcAft>
            </a:pPr>
            <a: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 over IP SDVOE (4K) 4:4:4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0000000-0008-0000-0800-000069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2" b="190"/>
          <a:stretch/>
        </p:blipFill>
        <p:spPr>
          <a:xfrm>
            <a:off x="1734223" y="2768235"/>
            <a:ext cx="4431627" cy="195570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0000000-0008-0000-0800-000049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43" y="3166595"/>
            <a:ext cx="5128526" cy="1557347"/>
          </a:xfrm>
          <a:prstGeom prst="rect">
            <a:avLst/>
          </a:prstGeom>
        </p:spPr>
      </p:pic>
      <p:pic>
        <p:nvPicPr>
          <p:cNvPr id="32" name="Picture 475" descr="Изображение выглядит как электроника, Электронное устройство, Электронная техника, схема&#10;&#10;Автоматически созданное описание">
            <a:extLst>
              <a:ext uri="{FF2B5EF4-FFF2-40B4-BE49-F238E27FC236}">
                <a16:creationId xmlns:a16="http://schemas.microsoft.com/office/drawing/2014/main" id="{00000000-0008-0000-0800-000046000000}"/>
              </a:ext>
            </a:extLst>
          </p:cNvPr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62050" y="2768235"/>
            <a:ext cx="4679950" cy="196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59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A6CF9F28-2B77-4394-80E2-D2E275E699D3}"/>
              </a:ext>
            </a:extLst>
          </p:cNvPr>
          <p:cNvSpPr/>
          <p:nvPr/>
        </p:nvSpPr>
        <p:spPr>
          <a:xfrm>
            <a:off x="0" y="0"/>
            <a:ext cx="9497786" cy="1130935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61817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14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6113E1D-63E9-4E32-8E99-1790267A26CC}"/>
              </a:ext>
            </a:extLst>
          </p:cNvPr>
          <p:cNvSpPr/>
          <p:nvPr/>
        </p:nvSpPr>
        <p:spPr>
          <a:xfrm>
            <a:off x="-615950" y="320675"/>
            <a:ext cx="8077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EFBCD68-DCC9-4EAB-A039-47D433F5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7426323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сигналов по кабелю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49E13-7B30-4AEA-BFE5-33FDE3DCC969}"/>
              </a:ext>
            </a:extLst>
          </p:cNvPr>
          <p:cNvSpPr txBox="1"/>
          <p:nvPr/>
        </p:nvSpPr>
        <p:spPr>
          <a:xfrm>
            <a:off x="679450" y="1997075"/>
            <a:ext cx="7239907" cy="7896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03000"/>
              </a:lnSpc>
              <a:spcAft>
                <a:spcPts val="515"/>
              </a:spcAf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сигналов по витой паре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HDBaseT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сигнала HDMI без сжатия и задержек. Поддержка 4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 4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:2:0 или 4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4:4:4. Передача сигнала по одному кабелю CAT5e/CAT6/CAT7 1080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100 метров, 4K60 до 70 метров.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tabLst>
                <a:tab pos="45720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сигналов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витой паре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сигнала по протоколу USB 2.0, скорость передачи до 480 Мбит/с. Передача сигнала по одному кабелю CAT5e/CAT6/ CAT6е на расстояние до 100 м.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tabLst>
                <a:tab pos="457200" algn="l"/>
              </a:tabLst>
            </a:pPr>
            <a:r>
              <a: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сигналов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витой паре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видео 4K/60 4:4:4 по одному кабелю CAT6/ CAT6е на расстояние до 100 м. Высокоскоростной USB 2.0, LAN и двусторонняя передача данных по ИК-порту и RS-232. Модели с собственным протоколом и с поддержкой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HDBaseT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3.0.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tabLst>
                <a:tab pos="457200" algn="l"/>
              </a:tabLst>
            </a:pP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видеосигналов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оптическому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кабелю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несжатого видео до 8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оптическому кабелю 1LC до 2 км/SM или 300 м/MM.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tabLst>
                <a:tab pos="45720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сигналов по оптическому кабелю с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Передача видео 4K4:4:4 по CAT5е/ CAT6 до 150 м, по оптическому кабелю 1LC до 2 км. Поддержка JPEG2000, HDCP1.4,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эмбедирование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звука.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140F025-1AF4-408F-A504-2E8D5E0BDF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22" y="802668"/>
            <a:ext cx="5400000" cy="24475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0641D99-7575-451A-9BB8-F02E62A08B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677" y="3063875"/>
            <a:ext cx="5400000" cy="241033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090E65-12DB-4047-AB9A-448F259385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2712" y="6159122"/>
            <a:ext cx="5400000" cy="268756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DC84D75-EF9E-49AF-A504-D0C23E1472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9" r="7674"/>
          <a:stretch/>
        </p:blipFill>
        <p:spPr>
          <a:xfrm>
            <a:off x="8450677" y="4214496"/>
            <a:ext cx="5400000" cy="304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12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9">
            <a:extLst>
              <a:ext uri="{FF2B5EF4-FFF2-40B4-BE49-F238E27FC236}">
                <a16:creationId xmlns:a16="http://schemas.microsoft.com/office/drawing/2014/main" id="{60B9AA19-2DE3-32D9-1406-9FA9EF91E09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96051" y="10537780"/>
            <a:ext cx="54514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15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B94F447-92A7-6471-07C4-0D1F2D3F3F0E}"/>
              </a:ext>
            </a:extLst>
          </p:cNvPr>
          <p:cNvSpPr/>
          <p:nvPr/>
        </p:nvSpPr>
        <p:spPr>
          <a:xfrm>
            <a:off x="9608909" y="-1882820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178C55B-4601-C2D0-11F7-6665DBF156C6}"/>
              </a:ext>
            </a:extLst>
          </p:cNvPr>
          <p:cNvSpPr/>
          <p:nvPr/>
        </p:nvSpPr>
        <p:spPr>
          <a:xfrm>
            <a:off x="-1301750" y="824876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514BB0-41AE-E98A-1571-9A7312C80302}"/>
              </a:ext>
            </a:extLst>
          </p:cNvPr>
          <p:cNvSpPr txBox="1"/>
          <p:nvPr/>
        </p:nvSpPr>
        <p:spPr>
          <a:xfrm>
            <a:off x="933654" y="2835275"/>
            <a:ext cx="834163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Запись и трансляция 4K с выгрузкой на FTP сервер.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Запись до 5-ти 4K источников в многооконном режиме на флешку/встраиваемый диск.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Входное разрешение HDMI 4K30.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Жесткий диск 1 Тб - опция.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Кодирование H.265.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Входы 5хHDMI, выходы 1/2хHDMI.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Сенсорный дисплей 7 дюймов в одной моделей.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Аналоговый аудио вход/выход.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Формат записи MP4.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 записи: многопоточный </a:t>
            </a:r>
            <a:r>
              <a:rPr lang="ru-RU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многоэкранный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/однопоточный </a:t>
            </a:r>
            <a:r>
              <a:rPr lang="ru-RU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одноэкранный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(режим видео)/однопоточный </a:t>
            </a:r>
            <a:r>
              <a:rPr lang="ru-RU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многоэкранный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(картинка в картинке).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 Ethernet. 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RS-232 с возможностью управления камерами через интерфейс управления.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279AAD-D88F-0277-77D1-8CF5078428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324" y="2682875"/>
            <a:ext cx="8649727" cy="4892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Параллелограмм 7">
            <a:extLst>
              <a:ext uri="{FF2B5EF4-FFF2-40B4-BE49-F238E27FC236}">
                <a16:creationId xmlns:a16="http://schemas.microsoft.com/office/drawing/2014/main" id="{94173E7A-C1D6-4944-9BD5-80507BA039AA}"/>
              </a:ext>
            </a:extLst>
          </p:cNvPr>
          <p:cNvSpPr/>
          <p:nvPr/>
        </p:nvSpPr>
        <p:spPr>
          <a:xfrm>
            <a:off x="-615950" y="320675"/>
            <a:ext cx="9220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77F847F-C425-4283-B7EA-050830934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220" y="470098"/>
            <a:ext cx="8341630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записи и трансляции</a:t>
            </a:r>
          </a:p>
        </p:txBody>
      </p:sp>
    </p:spTree>
    <p:extLst>
      <p:ext uri="{BB962C8B-B14F-4D97-AF65-F5344CB8AC3E}">
        <p14:creationId xmlns:p14="http://schemas.microsoft.com/office/powerpoint/2010/main" val="550444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19850" y="10537780"/>
            <a:ext cx="8382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16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DF85462D-B338-7DC1-01B9-568357EB1ADD}"/>
              </a:ext>
            </a:extLst>
          </p:cNvPr>
          <p:cNvSpPr/>
          <p:nvPr/>
        </p:nvSpPr>
        <p:spPr>
          <a:xfrm>
            <a:off x="984250" y="2073275"/>
            <a:ext cx="18135600" cy="2916647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3EB98CEB-E2BF-51F4-1EA9-CD30BE3F68B9}"/>
              </a:ext>
            </a:extLst>
          </p:cNvPr>
          <p:cNvSpPr/>
          <p:nvPr/>
        </p:nvSpPr>
        <p:spPr>
          <a:xfrm>
            <a:off x="-615950" y="320675"/>
            <a:ext cx="8494031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BB6F50-1D25-1DD5-14E1-56B34EE0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3075"/>
            <a:ext cx="8494031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управления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42108B-1121-4642-8607-6A8DCF8759A8}"/>
              </a:ext>
            </a:extLst>
          </p:cNvPr>
          <p:cNvSpPr txBox="1"/>
          <p:nvPr/>
        </p:nvSpPr>
        <p:spPr>
          <a:xfrm>
            <a:off x="1019881" y="2670628"/>
            <a:ext cx="3097258" cy="1644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03000"/>
              </a:lnSpc>
              <a:spcAft>
                <a:spcPts val="515"/>
              </a:spcAft>
            </a:pPr>
            <a:r>
              <a:rPr lang="ru-RU" sz="25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Контроллеры системы управления Basic</a:t>
            </a:r>
            <a:endParaRPr lang="ru-RU" sz="2500" dirty="0"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01C50D1-C29E-4578-AC9D-8DC63997E6AF}"/>
              </a:ext>
            </a:extLst>
          </p:cNvPr>
          <p:cNvSpPr/>
          <p:nvPr/>
        </p:nvSpPr>
        <p:spPr>
          <a:xfrm>
            <a:off x="4145894" y="2073275"/>
            <a:ext cx="5141230" cy="2895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83B83A-9097-4B13-9BC6-D6414E3D8537}"/>
              </a:ext>
            </a:extLst>
          </p:cNvPr>
          <p:cNvSpPr txBox="1"/>
          <p:nvPr/>
        </p:nvSpPr>
        <p:spPr>
          <a:xfrm>
            <a:off x="9867626" y="2441388"/>
            <a:ext cx="83058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Кнопочные панели, настольные и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рэковые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контроллеры, контроллер-плата для модульного коммутатора серии Дельта.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Стандартные порты управления.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Модульное программирование через Web-интерфейс на основе JavaScript (возможность создание собственных модулей).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установки ПО управления РМС Платформа (в реестре российского ПО).</a:t>
            </a:r>
          </a:p>
          <a:p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0000000-0008-0000-0C00-0000120000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835" y="2810782"/>
            <a:ext cx="2305048" cy="136386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000000-0008-0000-0C00-000011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9" y="2818819"/>
            <a:ext cx="1503269" cy="1347786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CE86B4E7-3916-4953-AFCA-DFA54699B430}"/>
              </a:ext>
            </a:extLst>
          </p:cNvPr>
          <p:cNvSpPr/>
          <p:nvPr/>
        </p:nvSpPr>
        <p:spPr>
          <a:xfrm>
            <a:off x="988786" y="5197475"/>
            <a:ext cx="18135600" cy="2916647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A9B1C7-DDDD-4A44-90B4-FB21BB9024EC}"/>
              </a:ext>
            </a:extLst>
          </p:cNvPr>
          <p:cNvSpPr txBox="1"/>
          <p:nvPr/>
        </p:nvSpPr>
        <p:spPr>
          <a:xfrm>
            <a:off x="1015093" y="5794828"/>
            <a:ext cx="3097258" cy="1644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03000"/>
              </a:lnSpc>
              <a:spcAft>
                <a:spcPts val="515"/>
              </a:spcAft>
            </a:pPr>
            <a:r>
              <a:rPr lang="ru-RU" sz="25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Контроллеры системы управления </a:t>
            </a:r>
            <a:r>
              <a:rPr lang="en-US" sz="25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</a:t>
            </a:r>
            <a:endParaRPr lang="ru-RU" sz="2500" dirty="0"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E4E8EBD-0190-4221-916E-D72AC02CDD2D}"/>
              </a:ext>
            </a:extLst>
          </p:cNvPr>
          <p:cNvSpPr/>
          <p:nvPr/>
        </p:nvSpPr>
        <p:spPr>
          <a:xfrm>
            <a:off x="4150430" y="5197475"/>
            <a:ext cx="5141230" cy="2895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4D2DAF-E8BE-4826-83D2-C8714562CFA4}"/>
              </a:ext>
            </a:extLst>
          </p:cNvPr>
          <p:cNvSpPr txBox="1"/>
          <p:nvPr/>
        </p:nvSpPr>
        <p:spPr>
          <a:xfrm>
            <a:off x="9867626" y="5647416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разной мощности процессора, разным количеством портов и исполнения.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Стандартные порты управления.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Предустановленный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Linux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ПО управления РМС Платформа (в реестре российского ПО).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Программирование на основе JavaScript.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E9086C-C9A6-4794-A6B3-54A25914564F}"/>
              </a:ext>
            </a:extLst>
          </p:cNvPr>
          <p:cNvSpPr/>
          <p:nvPr/>
        </p:nvSpPr>
        <p:spPr>
          <a:xfrm>
            <a:off x="977014" y="8321675"/>
            <a:ext cx="18142836" cy="1600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DE3889-98C5-47C4-A3F0-B3756C2F6F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" y="8454131"/>
            <a:ext cx="1761498" cy="12104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4C9387-BDF9-43AD-86E9-E1876F4B3880}"/>
              </a:ext>
            </a:extLst>
          </p:cNvPr>
          <p:cNvSpPr txBox="1"/>
          <p:nvPr/>
        </p:nvSpPr>
        <p:spPr>
          <a:xfrm>
            <a:off x="2154740" y="9219293"/>
            <a:ext cx="32340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PF Din Text Comp Pro Medium" panose="02000500000000020004" pitchFamily="2" charset="0"/>
              </a:rPr>
              <a:t>ПЛАТФОРМА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FB685D-3251-4214-9C2F-BB63D1C11CEC}"/>
              </a:ext>
            </a:extLst>
          </p:cNvPr>
          <p:cNvSpPr txBox="1"/>
          <p:nvPr/>
        </p:nvSpPr>
        <p:spPr>
          <a:xfrm>
            <a:off x="4228274" y="8622483"/>
            <a:ext cx="13458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ru-RU" sz="25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Клиент-серверное решение для автоматизации управления комплексом мультимедийного оборудования и системами видеосвязи. В реестре российского ПО.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0000000-0008-0000-0C00-0000210000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330" y="5515354"/>
            <a:ext cx="4596384" cy="103022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0000000-0008-0000-0C00-00001F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50" y="6491967"/>
            <a:ext cx="2314519" cy="144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45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9">
            <a:extLst>
              <a:ext uri="{FF2B5EF4-FFF2-40B4-BE49-F238E27FC236}">
                <a16:creationId xmlns:a16="http://schemas.microsoft.com/office/drawing/2014/main" id="{9506EF0C-73DC-00DD-76EF-EC15AE2A306D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76422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17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AE5298F8-F6D3-97C1-50B0-A4440A3A8210}"/>
              </a:ext>
            </a:extLst>
          </p:cNvPr>
          <p:cNvSpPr/>
          <p:nvPr/>
        </p:nvSpPr>
        <p:spPr>
          <a:xfrm>
            <a:off x="20864" y="1539875"/>
            <a:ext cx="2008323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1B8A5B-D414-1912-830E-592D02D56D0C}"/>
              </a:ext>
            </a:extLst>
          </p:cNvPr>
          <p:cNvSpPr txBox="1"/>
          <p:nvPr/>
        </p:nvSpPr>
        <p:spPr>
          <a:xfrm>
            <a:off x="1441450" y="1844675"/>
            <a:ext cx="15849600" cy="2599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03000"/>
              </a:lnSpc>
              <a:spcAft>
                <a:spcPts val="515"/>
              </a:spcAft>
              <a:buClr>
                <a:srgbClr val="002060"/>
              </a:buClr>
              <a:buSzPct val="120000"/>
              <a:tabLst>
                <a:tab pos="9017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Профессиональные ЖК панели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002060"/>
              </a:buClr>
              <a:buSzPct val="120000"/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от 43 до 110 дюймов без WiFi, Bluetooth, ОС, разрешение до 4K. 3D-шумоподавление и низкое энергопотребление в режиме ожидания. Яркость 350 и 500 кд/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кв.м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buClr>
                <a:srgbClr val="002060"/>
              </a:buClr>
              <a:buSzPct val="120000"/>
              <a:tabLst>
                <a:tab pos="9017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Интерактивные и смарт ЖК панели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002060"/>
              </a:buClr>
              <a:buSzPct val="120000"/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от 55 до 110 дюймов, разрешение 4К. Яркость от 350 кд/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кв.м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Технология ИК нового поколения (20 касаний) или емкостная.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buClr>
                <a:srgbClr val="002060"/>
              </a:buClr>
              <a:buSzPct val="120000"/>
              <a:tabLst>
                <a:tab pos="9017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ЖК панели для видеостен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002060"/>
              </a:buClr>
              <a:buSzPct val="120000"/>
              <a:tabLst>
                <a:tab pos="457200" algn="l"/>
              </a:tabLs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46, 49, 55 и 65 дюймов, матрицы LG и BOE.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Межэкранный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зазор 0,88/1,8/3,5 мм.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1204EF-BBC3-4ADB-F809-75C5914CFC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30" y="4410227"/>
            <a:ext cx="5965427" cy="5965427"/>
          </a:xfrm>
          <a:prstGeom prst="rect">
            <a:avLst/>
          </a:prstGeom>
        </p:spPr>
      </p:pic>
      <p:sp>
        <p:nvSpPr>
          <p:cNvPr id="9" name="Параллелограмм 8">
            <a:extLst>
              <a:ext uri="{FF2B5EF4-FFF2-40B4-BE49-F238E27FC236}">
                <a16:creationId xmlns:a16="http://schemas.microsoft.com/office/drawing/2014/main" id="{96BF942B-407B-4322-933C-F5A7D65BF618}"/>
              </a:ext>
            </a:extLst>
          </p:cNvPr>
          <p:cNvSpPr/>
          <p:nvPr/>
        </p:nvSpPr>
        <p:spPr>
          <a:xfrm>
            <a:off x="-615950" y="320675"/>
            <a:ext cx="9220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8201ABF-EEC0-4634-881D-87FB2DAB8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220" y="470098"/>
            <a:ext cx="8341630" cy="538609"/>
          </a:xfrm>
        </p:spPr>
        <p:txBody>
          <a:bodyPr/>
          <a:lstStyle/>
          <a:p>
            <a:r>
              <a:rPr lang="ru-RU" sz="35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Видеопанели</a:t>
            </a:r>
            <a:endParaRPr lang="ru-RU" sz="3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A4018E-1C49-42A7-A7ED-7371148B27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8"/>
          <a:stretch/>
        </p:blipFill>
        <p:spPr>
          <a:xfrm>
            <a:off x="6282657" y="5655255"/>
            <a:ext cx="7046916" cy="36291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2E8F43E-9AE0-448C-B44F-CBCBF28EFC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" t="5109" r="3899" b="5109"/>
          <a:stretch/>
        </p:blipFill>
        <p:spPr>
          <a:xfrm>
            <a:off x="13714917" y="6188076"/>
            <a:ext cx="5334000" cy="331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8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загнутый угол 2">
            <a:extLst>
              <a:ext uri="{FF2B5EF4-FFF2-40B4-BE49-F238E27FC236}">
                <a16:creationId xmlns:a16="http://schemas.microsoft.com/office/drawing/2014/main" id="{AED3D097-0933-E05E-7529-0095B7CC8635}"/>
              </a:ext>
            </a:extLst>
          </p:cNvPr>
          <p:cNvSpPr/>
          <p:nvPr/>
        </p:nvSpPr>
        <p:spPr>
          <a:xfrm>
            <a:off x="11158855" y="2320683"/>
            <a:ext cx="8338911" cy="6961503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bject 49">
            <a:extLst>
              <a:ext uri="{FF2B5EF4-FFF2-40B4-BE49-F238E27FC236}">
                <a16:creationId xmlns:a16="http://schemas.microsoft.com/office/drawing/2014/main" id="{CCB6590D-0F8E-F191-1EE8-AB95762B68A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96051" y="10537780"/>
            <a:ext cx="54514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18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DD87A82-4275-7DB7-8946-4DC520876235}"/>
              </a:ext>
            </a:extLst>
          </p:cNvPr>
          <p:cNvSpPr/>
          <p:nvPr/>
        </p:nvSpPr>
        <p:spPr>
          <a:xfrm>
            <a:off x="9979" y="2320683"/>
            <a:ext cx="11221214" cy="6961504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51B53F-3489-C1B4-9A32-60BF69B10E18}"/>
              </a:ext>
            </a:extLst>
          </p:cNvPr>
          <p:cNvSpPr txBox="1"/>
          <p:nvPr/>
        </p:nvSpPr>
        <p:spPr>
          <a:xfrm>
            <a:off x="11729574" y="2870810"/>
            <a:ext cx="7446835" cy="486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Диагональ от 10 до 24 дюймов.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Вертикальный подъём с регулировкой угла наклона или с выдвижением дисплея вперёд.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Опционально: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Сенсорный дисплей.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Камера.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Независимо или одновременно поднимаемый микрофон.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ПК.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производства с дизайном под заказ.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AB31E3-5CC0-A798-27A0-878A8C0CE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757" y="2616987"/>
            <a:ext cx="6525680" cy="45940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58AB1D-BD7D-551E-823D-FE48A6E8FA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" y="5270543"/>
            <a:ext cx="3694259" cy="46954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8B9D15-8745-6B3B-DB42-253AD8121E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022" y="2149475"/>
            <a:ext cx="6134770" cy="34737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B77539-3827-FB63-4F09-F96319FF8EF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28" y="4965530"/>
            <a:ext cx="9726918" cy="4435475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C91C7182-1226-49B8-8478-33A85956BD36}"/>
              </a:ext>
            </a:extLst>
          </p:cNvPr>
          <p:cNvSpPr/>
          <p:nvPr/>
        </p:nvSpPr>
        <p:spPr>
          <a:xfrm>
            <a:off x="-615950" y="320675"/>
            <a:ext cx="92202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B9C9633-F655-413C-BFAF-A6A79E71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220" y="470098"/>
            <a:ext cx="8341630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Моторизированные мониторы</a:t>
            </a:r>
          </a:p>
        </p:txBody>
      </p:sp>
    </p:spTree>
    <p:extLst>
      <p:ext uri="{BB962C8B-B14F-4D97-AF65-F5344CB8AC3E}">
        <p14:creationId xmlns:p14="http://schemas.microsoft.com/office/powerpoint/2010/main" val="2355809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96051" y="10537780"/>
            <a:ext cx="54514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19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930E2E3-BAB4-3714-9161-8FC8FFB821C2}"/>
              </a:ext>
            </a:extLst>
          </p:cNvPr>
          <p:cNvSpPr/>
          <p:nvPr/>
        </p:nvSpPr>
        <p:spPr>
          <a:xfrm>
            <a:off x="9608909" y="-1882820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CB72DBE-BCC6-36EC-5BFB-41E903EDBF38}"/>
              </a:ext>
            </a:extLst>
          </p:cNvPr>
          <p:cNvSpPr/>
          <p:nvPr/>
        </p:nvSpPr>
        <p:spPr>
          <a:xfrm>
            <a:off x="-1722122" y="1783781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2B9E56-41AF-3900-3032-988071233BBA}"/>
              </a:ext>
            </a:extLst>
          </p:cNvPr>
          <p:cNvSpPr txBox="1"/>
          <p:nvPr/>
        </p:nvSpPr>
        <p:spPr>
          <a:xfrm>
            <a:off x="11271250" y="3216275"/>
            <a:ext cx="8153400" cy="3861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Легкосборная</a:t>
            </a: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конструкция, любые размеры, фронтальное обслуживание.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 пикселя от 1,6 мм. до 0,4 мм.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Яркость до 1000 </a:t>
            </a:r>
            <a:r>
              <a:rPr lang="ru-RU" sz="2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нит</a:t>
            </a: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частота обновления 3840 Гц.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 обзора 170/170 градусов.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Контрастность 20000:1.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 со сверхнизким энергопотреблением (до 50 Вт/</a:t>
            </a:r>
            <a:r>
              <a:rPr lang="ru-RU" sz="2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кв.м</a:t>
            </a: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D5A85C-CBCA-E913-1EC4-5E07D8B1D3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2707" y="3597275"/>
            <a:ext cx="11226800" cy="5473700"/>
          </a:xfrm>
          <a:prstGeom prst="rect">
            <a:avLst/>
          </a:prstGeom>
        </p:spPr>
      </p:pic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B2D68920-6618-4195-AA17-B099AA4B5305}"/>
              </a:ext>
            </a:extLst>
          </p:cNvPr>
          <p:cNvSpPr/>
          <p:nvPr/>
        </p:nvSpPr>
        <p:spPr>
          <a:xfrm>
            <a:off x="-615951" y="320675"/>
            <a:ext cx="13335001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9418BD4-5A66-4DC5-82B2-9D321F34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8" y="520704"/>
            <a:ext cx="12290242" cy="508281"/>
          </a:xfrm>
        </p:spPr>
        <p:txBody>
          <a:bodyPr/>
          <a:lstStyle/>
          <a:p>
            <a:pPr marL="457200" lvl="1" algn="l">
              <a:lnSpc>
                <a:spcPct val="103000"/>
              </a:lnSpc>
              <a:spcAft>
                <a:spcPts val="515"/>
              </a:spcAft>
            </a:pPr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Видеостены светодиодные </a:t>
            </a:r>
            <a:r>
              <a:rPr lang="ru-RU" sz="35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FlipChip</a:t>
            </a:r>
            <a:r>
              <a:rPr 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 с общим катодом</a:t>
            </a:r>
          </a:p>
        </p:txBody>
      </p:sp>
    </p:spTree>
    <p:extLst>
      <p:ext uri="{BB962C8B-B14F-4D97-AF65-F5344CB8AC3E}">
        <p14:creationId xmlns:p14="http://schemas.microsoft.com/office/powerpoint/2010/main" val="4209556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96051" y="10537780"/>
            <a:ext cx="54514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20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930E2E3-BAB4-3714-9161-8FC8FFB821C2}"/>
              </a:ext>
            </a:extLst>
          </p:cNvPr>
          <p:cNvSpPr/>
          <p:nvPr/>
        </p:nvSpPr>
        <p:spPr>
          <a:xfrm>
            <a:off x="9608909" y="-1882820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CB72DBE-BCC6-36EC-5BFB-41E903EDBF38}"/>
              </a:ext>
            </a:extLst>
          </p:cNvPr>
          <p:cNvSpPr/>
          <p:nvPr/>
        </p:nvSpPr>
        <p:spPr>
          <a:xfrm>
            <a:off x="-1722122" y="1783781"/>
            <a:ext cx="12163881" cy="1211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2B9E56-41AF-3900-3032-988071233BBA}"/>
              </a:ext>
            </a:extLst>
          </p:cNvPr>
          <p:cNvSpPr txBox="1"/>
          <p:nvPr/>
        </p:nvSpPr>
        <p:spPr>
          <a:xfrm>
            <a:off x="822109" y="4453452"/>
            <a:ext cx="8153400" cy="3124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Легкосборная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конструкция «все в одном».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Технология </a:t>
            </a:r>
            <a:r>
              <a:rPr lang="ru-RU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FlipChip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COB с общим катодом.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Единая конструкция: экран, напольная стойка или настенное крепление, встроенные контроллер и акустические системы.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Мобильные раскладывающиеся модели. </a:t>
            </a:r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B2D68920-6618-4195-AA17-B099AA4B5305}"/>
              </a:ext>
            </a:extLst>
          </p:cNvPr>
          <p:cNvSpPr/>
          <p:nvPr/>
        </p:nvSpPr>
        <p:spPr>
          <a:xfrm>
            <a:off x="-615951" y="320675"/>
            <a:ext cx="13335001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9418BD4-5A66-4DC5-82B2-9D321F34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8" y="520704"/>
            <a:ext cx="12290242" cy="508281"/>
          </a:xfrm>
        </p:spPr>
        <p:txBody>
          <a:bodyPr/>
          <a:lstStyle/>
          <a:p>
            <a:pPr marL="457200" lvl="1" algn="l">
              <a:lnSpc>
                <a:spcPct val="103000"/>
              </a:lnSpc>
              <a:spcAft>
                <a:spcPts val="515"/>
              </a:spcAft>
            </a:pPr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Решения All-</a:t>
            </a:r>
            <a:r>
              <a:rPr 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n-</a:t>
            </a:r>
            <a:r>
              <a:rPr lang="ru-RU" sz="35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основе светодиодных экранов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43D695-35A6-4FD1-B843-AD5D8BEE0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759" y="1435104"/>
            <a:ext cx="8482539" cy="75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40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A6CF9F28-2B77-4394-80E2-D2E275E699D3}"/>
              </a:ext>
            </a:extLst>
          </p:cNvPr>
          <p:cNvSpPr/>
          <p:nvPr/>
        </p:nvSpPr>
        <p:spPr>
          <a:xfrm>
            <a:off x="0" y="0"/>
            <a:ext cx="9497786" cy="1130935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46" name="object 49">
            <a:extLst>
              <a:ext uri="{FF2B5EF4-FFF2-40B4-BE49-F238E27FC236}">
                <a16:creationId xmlns:a16="http://schemas.microsoft.com/office/drawing/2014/main" id="{765EF90D-5680-1698-EA0D-9F3CFA4121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339873" y="10537780"/>
            <a:ext cx="61817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21</a:t>
            </a:fld>
            <a:endParaRPr dirty="0">
              <a:latin typeface="PF Din Text Comp Pro"/>
              <a:cs typeface="PF Din Text Comp Pro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4BF96B-774D-2C2C-5E1B-E5A202EA30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8" b="27615"/>
          <a:stretch/>
        </p:blipFill>
        <p:spPr>
          <a:xfrm>
            <a:off x="13168792" y="3673475"/>
            <a:ext cx="6935308" cy="3175500"/>
          </a:xfrm>
          <a:prstGeom prst="rect">
            <a:avLst/>
          </a:prstGeom>
        </p:spPr>
      </p:pic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6113E1D-63E9-4E32-8E99-1790267A26CC}"/>
              </a:ext>
            </a:extLst>
          </p:cNvPr>
          <p:cNvSpPr/>
          <p:nvPr/>
        </p:nvSpPr>
        <p:spPr>
          <a:xfrm>
            <a:off x="-615950" y="320675"/>
            <a:ext cx="7543800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EFBCD68-DCC9-4EAB-A039-47D433F5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0098"/>
            <a:ext cx="7426323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Конференц-связь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49E13-7B30-4AEA-BFE5-33FDE3DCC969}"/>
              </a:ext>
            </a:extLst>
          </p:cNvPr>
          <p:cNvSpPr txBox="1"/>
          <p:nvPr/>
        </p:nvSpPr>
        <p:spPr>
          <a:xfrm>
            <a:off x="876292" y="1555750"/>
            <a:ext cx="7543800" cy="927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03000"/>
              </a:lnSpc>
              <a:spcAft>
                <a:spcPts val="515"/>
              </a:spcAft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Кодеки ВКС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</a:pPr>
            <a:r>
              <a:rPr 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стандартных протоколов H.323 и SIP.  Кодеки ВКС и готовые терминалы. Поддержка разрешений до 4К. Опциональный </a:t>
            </a:r>
            <a:r>
              <a:rPr lang="en-US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MCU </a:t>
            </a:r>
            <a:r>
              <a:rPr 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1+5. Поддержка записи на USB накопитель.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Решения все-в-одном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Единые решения, включающие в себя ПК/камеру/микрофонный массив/динамики/интерактивную ЖК панель. Встроенный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Android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установки любых приложений для видеосвязи.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Автотрекинг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эхоподавление и другие функции. Опционально слот OPS.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</a:pPr>
            <a:r>
              <a:rPr lang="ru-RU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Видеобары</a:t>
            </a:r>
            <a:endParaRPr lang="ru-RU" sz="2200" b="1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Единое решение, включающее в себя камеру, микрофон и динамики. Разрешение 4К. Модели с одной и двумя камерами. Модели </a:t>
            </a:r>
            <a:r>
              <a:rPr lang="ru-RU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выносными и встроенными микрофонами.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endParaRPr lang="ru-RU" sz="2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>
              <a:lnSpc>
                <a:spcPct val="103000"/>
              </a:lnSpc>
              <a:spcAft>
                <a:spcPts val="515"/>
              </a:spcAft>
              <a:tabLst>
                <a:tab pos="180340" algn="l"/>
              </a:tabLst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Камеры</a:t>
            </a:r>
          </a:p>
          <a:p>
            <a:pPr marL="0" lvl="1">
              <a:lnSpc>
                <a:spcPct val="103000"/>
              </a:lnSpc>
              <a:spcAft>
                <a:spcPts val="515"/>
              </a:spcAft>
              <a:buClr>
                <a:schemeClr val="tx2">
                  <a:lumMod val="75000"/>
                </a:schemeClr>
              </a:buClr>
              <a:tabLst>
                <a:tab pos="90170" algn="l"/>
              </a:tabLs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Поворотные камеры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FHD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4К, в том числе с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автотрекингом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1080р и 4К. Модели с оптическим зумом 12х, 20х, 30х. Поддержка интерфейсов (выходы):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SDI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Ethernet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USB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2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C002180-C9C3-4B34-8467-E0587CDD51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340" y="320675"/>
            <a:ext cx="6639682" cy="3175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278278-9A36-4A8E-AB5A-D6FB3A3D51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866" y="4968875"/>
            <a:ext cx="4849594" cy="484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34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9">
            <a:extLst>
              <a:ext uri="{FF2B5EF4-FFF2-40B4-BE49-F238E27FC236}">
                <a16:creationId xmlns:a16="http://schemas.microsoft.com/office/drawing/2014/main" id="{FC6D9A06-DC7C-E64F-C1E1-A29E40F101A9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96051" y="10537780"/>
            <a:ext cx="54514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22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2" name="Параллелограмм 11">
            <a:extLst>
              <a:ext uri="{FF2B5EF4-FFF2-40B4-BE49-F238E27FC236}">
                <a16:creationId xmlns:a16="http://schemas.microsoft.com/office/drawing/2014/main" id="{6C63B253-97E4-4F99-93AA-D88B0EC9F8BD}"/>
              </a:ext>
            </a:extLst>
          </p:cNvPr>
          <p:cNvSpPr/>
          <p:nvPr/>
        </p:nvSpPr>
        <p:spPr>
          <a:xfrm>
            <a:off x="-615950" y="320675"/>
            <a:ext cx="8494031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515EE59-9F2F-4016-B75F-5F1320A47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3075"/>
            <a:ext cx="8494031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Кронштейны</a:t>
            </a: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9C47A3B9-67B2-470D-A0C4-7D9BFF9C4060}"/>
              </a:ext>
            </a:extLst>
          </p:cNvPr>
          <p:cNvSpPr/>
          <p:nvPr/>
        </p:nvSpPr>
        <p:spPr>
          <a:xfrm>
            <a:off x="568233" y="2055223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3D89062B-AC36-4AA4-A02D-90876A065A1B}"/>
              </a:ext>
            </a:extLst>
          </p:cNvPr>
          <p:cNvSpPr/>
          <p:nvPr/>
        </p:nvSpPr>
        <p:spPr>
          <a:xfrm>
            <a:off x="5341619" y="2055223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75D8B6A6-8484-4CAC-9834-2152792ACEE2}"/>
              </a:ext>
            </a:extLst>
          </p:cNvPr>
          <p:cNvSpPr/>
          <p:nvPr/>
        </p:nvSpPr>
        <p:spPr>
          <a:xfrm>
            <a:off x="10106478" y="2055223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3DA810DE-81C2-4CF9-8643-143C9453948E}"/>
              </a:ext>
            </a:extLst>
          </p:cNvPr>
          <p:cNvSpPr/>
          <p:nvPr/>
        </p:nvSpPr>
        <p:spPr>
          <a:xfrm>
            <a:off x="14879864" y="2055223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AF70A87F-C4AE-4058-8D44-E48F15AEF78C}"/>
              </a:ext>
            </a:extLst>
          </p:cNvPr>
          <p:cNvSpPr/>
          <p:nvPr/>
        </p:nvSpPr>
        <p:spPr>
          <a:xfrm>
            <a:off x="568233" y="6035675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C9643895-49DA-4E98-82A8-2B91A22E72E3}"/>
              </a:ext>
            </a:extLst>
          </p:cNvPr>
          <p:cNvSpPr/>
          <p:nvPr/>
        </p:nvSpPr>
        <p:spPr>
          <a:xfrm>
            <a:off x="5341619" y="6094830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EC3598A5-D91E-4CCF-B85D-FBF7162DE37B}"/>
              </a:ext>
            </a:extLst>
          </p:cNvPr>
          <p:cNvSpPr/>
          <p:nvPr/>
        </p:nvSpPr>
        <p:spPr>
          <a:xfrm>
            <a:off x="10106478" y="6035675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DCADF8C9-7E27-45A5-B904-AD383E9BB1C6}"/>
              </a:ext>
            </a:extLst>
          </p:cNvPr>
          <p:cNvSpPr/>
          <p:nvPr/>
        </p:nvSpPr>
        <p:spPr>
          <a:xfrm>
            <a:off x="14879864" y="6035675"/>
            <a:ext cx="4620986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49A7C-D963-44C2-85F5-B179FE628E0D}"/>
              </a:ext>
            </a:extLst>
          </p:cNvPr>
          <p:cNvSpPr txBox="1"/>
          <p:nvPr/>
        </p:nvSpPr>
        <p:spPr>
          <a:xfrm>
            <a:off x="908050" y="2225675"/>
            <a:ext cx="396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Кронштейны для видеостен</a:t>
            </a:r>
            <a:endParaRPr lang="ru-RU" sz="22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B6F038-60DB-492E-A774-3A851E41C970}"/>
              </a:ext>
            </a:extLst>
          </p:cNvPr>
          <p:cNvSpPr txBox="1"/>
          <p:nvPr/>
        </p:nvSpPr>
        <p:spPr>
          <a:xfrm>
            <a:off x="5529036" y="2225675"/>
            <a:ext cx="40658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Настенные кронштейны для мониторов и панелей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D951B5-C909-4E65-993D-49B4F6704DAE}"/>
              </a:ext>
            </a:extLst>
          </p:cNvPr>
          <p:cNvSpPr txBox="1"/>
          <p:nvPr/>
        </p:nvSpPr>
        <p:spPr>
          <a:xfrm>
            <a:off x="10337438" y="2225675"/>
            <a:ext cx="4065814" cy="114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Настенные выдвижные и подъемные кронштейны для мониторов и панелей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1F3E85-5AE2-40FE-9078-392B2A4BB5EE}"/>
              </a:ext>
            </a:extLst>
          </p:cNvPr>
          <p:cNvSpPr txBox="1"/>
          <p:nvPr/>
        </p:nvSpPr>
        <p:spPr>
          <a:xfrm>
            <a:off x="15093406" y="2225675"/>
            <a:ext cx="4065814" cy="78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Потолочные кронштейны для мониторов и панелей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3ACC9C-B2D6-44E2-9C8F-7BB3BB343F6B}"/>
              </a:ext>
            </a:extLst>
          </p:cNvPr>
          <p:cNvSpPr txBox="1"/>
          <p:nvPr/>
        </p:nvSpPr>
        <p:spPr>
          <a:xfrm>
            <a:off x="908050" y="6264275"/>
            <a:ext cx="3962400" cy="78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Напольные стойки для мониторов и панелей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E60F67-B7CC-4E52-8A00-EF50523BED31}"/>
              </a:ext>
            </a:extLst>
          </p:cNvPr>
          <p:cNvSpPr txBox="1"/>
          <p:nvPr/>
        </p:nvSpPr>
        <p:spPr>
          <a:xfrm>
            <a:off x="5681617" y="6264275"/>
            <a:ext cx="3962400" cy="114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90170" algn="l"/>
                <a:tab pos="540385" algn="l"/>
              </a:tabLst>
            </a:pP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Напольно-потолочные распорные стойки для мониторов и панелей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4FF00C-78F3-4E44-B9F9-97A4DE008040}"/>
              </a:ext>
            </a:extLst>
          </p:cNvPr>
          <p:cNvSpPr txBox="1"/>
          <p:nvPr/>
        </p:nvSpPr>
        <p:spPr>
          <a:xfrm>
            <a:off x="10440852" y="6264275"/>
            <a:ext cx="3962400" cy="114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90170" algn="l"/>
                <a:tab pos="540385" algn="l"/>
              </a:tabLst>
            </a:pP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Напольно-настенные стойки для мониторов и панелей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3F9FAF6-16AD-4DC9-822B-695B8A7F10C6}"/>
              </a:ext>
            </a:extLst>
          </p:cNvPr>
          <p:cNvSpPr txBox="1"/>
          <p:nvPr/>
        </p:nvSpPr>
        <p:spPr>
          <a:xfrm>
            <a:off x="15251250" y="6264275"/>
            <a:ext cx="3962400" cy="78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90170" algn="l"/>
                <a:tab pos="540385" algn="l"/>
              </a:tabLst>
            </a:pP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Настольные стойки для мониторов 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0000000-0008-0000-0F00-000002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650" y="3218776"/>
            <a:ext cx="1711210" cy="21554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54.png">
            <a:extLst>
              <a:ext uri="{FF2B5EF4-FFF2-40B4-BE49-F238E27FC236}">
                <a16:creationId xmlns:a16="http://schemas.microsoft.com/office/drawing/2014/main" id="{00000000-0008-0000-0F00-00005F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0100" r="-7792" b="18170"/>
          <a:stretch/>
        </p:blipFill>
        <p:spPr>
          <a:xfrm>
            <a:off x="2729054" y="3166203"/>
            <a:ext cx="2172208" cy="215281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0000000-0008-0000-0F00-000003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82130" y="3236246"/>
            <a:ext cx="2069997" cy="9706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0000000-0008-0000-0F00-0000F50000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638" y="3081256"/>
            <a:ext cx="969139" cy="1016962"/>
          </a:xfrm>
          <a:prstGeom prst="rect">
            <a:avLst/>
          </a:prstGeom>
        </p:spPr>
      </p:pic>
      <p:pic>
        <p:nvPicPr>
          <p:cNvPr id="38" name="image41.jpeg">
            <a:extLst>
              <a:ext uri="{FF2B5EF4-FFF2-40B4-BE49-F238E27FC236}">
                <a16:creationId xmlns:a16="http://schemas.microsoft.com/office/drawing/2014/main" id="{00000000-0008-0000-0F00-00007200000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722" y="4430032"/>
            <a:ext cx="1187780" cy="87477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00000000-0008-0000-0F00-0000F6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626" y="4231098"/>
            <a:ext cx="913544" cy="973665"/>
          </a:xfrm>
          <a:prstGeom prst="rect">
            <a:avLst/>
          </a:prstGeom>
        </p:spPr>
      </p:pic>
      <p:pic>
        <p:nvPicPr>
          <p:cNvPr id="40" name="图片 19">
            <a:extLst>
              <a:ext uri="{FF2B5EF4-FFF2-40B4-BE49-F238E27FC236}">
                <a16:creationId xmlns:a16="http://schemas.microsoft.com/office/drawing/2014/main" id="{00000000-0008-0000-0F00-00006D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0925" y="3721560"/>
            <a:ext cx="1360689" cy="131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图片 18">
            <a:extLst>
              <a:ext uri="{FF2B5EF4-FFF2-40B4-BE49-F238E27FC236}">
                <a16:creationId xmlns:a16="http://schemas.microsoft.com/office/drawing/2014/main" id="{00000000-0008-0000-0F00-000024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813" y="3843105"/>
            <a:ext cx="1996058" cy="131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26.png">
            <a:extLst>
              <a:ext uri="{FF2B5EF4-FFF2-40B4-BE49-F238E27FC236}">
                <a16:creationId xmlns:a16="http://schemas.microsoft.com/office/drawing/2014/main" id="{00000000-0008-0000-0F00-000086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842" b="74328"/>
          <a:stretch/>
        </p:blipFill>
        <p:spPr>
          <a:xfrm>
            <a:off x="17431911" y="3234515"/>
            <a:ext cx="1794496" cy="974090"/>
          </a:xfrm>
          <a:prstGeom prst="rect">
            <a:avLst/>
          </a:prstGeom>
        </p:spPr>
      </p:pic>
      <p:pic>
        <p:nvPicPr>
          <p:cNvPr id="43" name="图片 25">
            <a:extLst>
              <a:ext uri="{FF2B5EF4-FFF2-40B4-BE49-F238E27FC236}">
                <a16:creationId xmlns:a16="http://schemas.microsoft.com/office/drawing/2014/main" id="{00000000-0008-0000-0F00-00002700000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7407" y="3246016"/>
            <a:ext cx="565835" cy="125332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0000000-0008-0000-0F00-0000F100000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856" y="3277591"/>
            <a:ext cx="684816" cy="1342594"/>
          </a:xfrm>
          <a:prstGeom prst="rect">
            <a:avLst/>
          </a:prstGeom>
        </p:spPr>
      </p:pic>
      <p:pic>
        <p:nvPicPr>
          <p:cNvPr id="45" name="image26.png">
            <a:extLst>
              <a:ext uri="{FF2B5EF4-FFF2-40B4-BE49-F238E27FC236}">
                <a16:creationId xmlns:a16="http://schemas.microsoft.com/office/drawing/2014/main" id="{00000000-0008-0000-0F00-000087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66" r="-7777" b="38693"/>
          <a:stretch/>
        </p:blipFill>
        <p:spPr>
          <a:xfrm>
            <a:off x="17443674" y="4157982"/>
            <a:ext cx="1810185" cy="841114"/>
          </a:xfrm>
          <a:prstGeom prst="rect">
            <a:avLst/>
          </a:prstGeom>
        </p:spPr>
      </p:pic>
      <p:pic>
        <p:nvPicPr>
          <p:cNvPr id="46" name="image36.png">
            <a:extLst>
              <a:ext uri="{FF2B5EF4-FFF2-40B4-BE49-F238E27FC236}">
                <a16:creationId xmlns:a16="http://schemas.microsoft.com/office/drawing/2014/main" id="{00000000-0008-0000-0F00-00006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33" r="-4987"/>
          <a:stretch/>
        </p:blipFill>
        <p:spPr>
          <a:xfrm>
            <a:off x="908050" y="7182033"/>
            <a:ext cx="1801169" cy="1869620"/>
          </a:xfrm>
          <a:prstGeom prst="rect">
            <a:avLst/>
          </a:prstGeom>
        </p:spPr>
      </p:pic>
      <p:pic>
        <p:nvPicPr>
          <p:cNvPr id="47" name="image33.png">
            <a:extLst>
              <a:ext uri="{FF2B5EF4-FFF2-40B4-BE49-F238E27FC236}">
                <a16:creationId xmlns:a16="http://schemas.microsoft.com/office/drawing/2014/main" id="{00000000-0008-0000-0F00-000064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4" r="-11894"/>
          <a:stretch/>
        </p:blipFill>
        <p:spPr>
          <a:xfrm>
            <a:off x="2831555" y="7214763"/>
            <a:ext cx="2185852" cy="1940658"/>
          </a:xfrm>
          <a:prstGeom prst="rect">
            <a:avLst/>
          </a:prstGeom>
        </p:spPr>
      </p:pic>
      <p:pic>
        <p:nvPicPr>
          <p:cNvPr id="48" name="image22.png">
            <a:extLst>
              <a:ext uri="{FF2B5EF4-FFF2-40B4-BE49-F238E27FC236}">
                <a16:creationId xmlns:a16="http://schemas.microsoft.com/office/drawing/2014/main" id="{00000000-0008-0000-0F00-00003E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49"/>
          <a:stretch/>
        </p:blipFill>
        <p:spPr>
          <a:xfrm>
            <a:off x="5813479" y="7349126"/>
            <a:ext cx="560293" cy="1905001"/>
          </a:xfrm>
          <a:prstGeom prst="rect">
            <a:avLst/>
          </a:prstGeom>
        </p:spPr>
      </p:pic>
      <p:pic>
        <p:nvPicPr>
          <p:cNvPr id="49" name="image18.jpeg">
            <a:extLst>
              <a:ext uri="{FF2B5EF4-FFF2-40B4-BE49-F238E27FC236}">
                <a16:creationId xmlns:a16="http://schemas.microsoft.com/office/drawing/2014/main" id="{00000000-0008-0000-0F00-00003800000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344" y="7717646"/>
            <a:ext cx="390054" cy="1442229"/>
          </a:xfrm>
          <a:prstGeom prst="rect">
            <a:avLst/>
          </a:prstGeom>
        </p:spPr>
      </p:pic>
      <p:pic>
        <p:nvPicPr>
          <p:cNvPr id="50" name="image19.jpeg">
            <a:extLst>
              <a:ext uri="{FF2B5EF4-FFF2-40B4-BE49-F238E27FC236}">
                <a16:creationId xmlns:a16="http://schemas.microsoft.com/office/drawing/2014/main" id="{00000000-0008-0000-0F00-000039000000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036" y="7604164"/>
            <a:ext cx="489858" cy="1521425"/>
          </a:xfrm>
          <a:prstGeom prst="rect">
            <a:avLst/>
          </a:prstGeom>
        </p:spPr>
      </p:pic>
      <p:pic>
        <p:nvPicPr>
          <p:cNvPr id="51" name="image51.png">
            <a:extLst>
              <a:ext uri="{FF2B5EF4-FFF2-40B4-BE49-F238E27FC236}">
                <a16:creationId xmlns:a16="http://schemas.microsoft.com/office/drawing/2014/main" id="{00000000-0008-0000-0F00-000090000000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694" y="7446340"/>
            <a:ext cx="491686" cy="1709081"/>
          </a:xfrm>
          <a:prstGeom prst="rect">
            <a:avLst/>
          </a:prstGeom>
        </p:spPr>
      </p:pic>
      <p:pic>
        <p:nvPicPr>
          <p:cNvPr id="52" name="image23.png">
            <a:extLst>
              <a:ext uri="{FF2B5EF4-FFF2-40B4-BE49-F238E27FC236}">
                <a16:creationId xmlns:a16="http://schemas.microsoft.com/office/drawing/2014/main" id="{00000000-0008-0000-0F00-000040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081"/>
          <a:stretch/>
        </p:blipFill>
        <p:spPr>
          <a:xfrm>
            <a:off x="11750073" y="7379823"/>
            <a:ext cx="1013465" cy="1970105"/>
          </a:xfrm>
          <a:prstGeom prst="rect">
            <a:avLst/>
          </a:prstGeom>
        </p:spPr>
      </p:pic>
      <p:pic>
        <p:nvPicPr>
          <p:cNvPr id="53" name="image23.png">
            <a:extLst>
              <a:ext uri="{FF2B5EF4-FFF2-40B4-BE49-F238E27FC236}">
                <a16:creationId xmlns:a16="http://schemas.microsoft.com/office/drawing/2014/main" id="{00000000-0008-0000-0F00-000041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964"/>
          <a:stretch/>
        </p:blipFill>
        <p:spPr>
          <a:xfrm>
            <a:off x="10213267" y="7235808"/>
            <a:ext cx="1630137" cy="2523108"/>
          </a:xfrm>
          <a:prstGeom prst="rect">
            <a:avLst/>
          </a:prstGeom>
        </p:spPr>
      </p:pic>
      <p:pic>
        <p:nvPicPr>
          <p:cNvPr id="54" name="image23.png">
            <a:extLst>
              <a:ext uri="{FF2B5EF4-FFF2-40B4-BE49-F238E27FC236}">
                <a16:creationId xmlns:a16="http://schemas.microsoft.com/office/drawing/2014/main" id="{00000000-0008-0000-0F00-00004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862"/>
          <a:stretch/>
        </p:blipFill>
        <p:spPr>
          <a:xfrm>
            <a:off x="12914566" y="7172222"/>
            <a:ext cx="998609" cy="2297645"/>
          </a:xfrm>
          <a:prstGeom prst="rect">
            <a:avLst/>
          </a:prstGeom>
        </p:spPr>
      </p:pic>
      <p:pic>
        <p:nvPicPr>
          <p:cNvPr id="55" name="image71.jpeg">
            <a:extLst>
              <a:ext uri="{FF2B5EF4-FFF2-40B4-BE49-F238E27FC236}">
                <a16:creationId xmlns:a16="http://schemas.microsoft.com/office/drawing/2014/main" id="{00000000-0008-0000-0F00-00004F000000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986" y="7439647"/>
            <a:ext cx="828944" cy="1095755"/>
          </a:xfrm>
          <a:prstGeom prst="rect">
            <a:avLst/>
          </a:prstGeom>
        </p:spPr>
      </p:pic>
      <p:pic>
        <p:nvPicPr>
          <p:cNvPr id="56" name="image73.jpeg">
            <a:extLst>
              <a:ext uri="{FF2B5EF4-FFF2-40B4-BE49-F238E27FC236}">
                <a16:creationId xmlns:a16="http://schemas.microsoft.com/office/drawing/2014/main" id="{00000000-0008-0000-0F00-000051000000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0160" y="7496395"/>
            <a:ext cx="1403502" cy="1021298"/>
          </a:xfrm>
          <a:prstGeom prst="rect">
            <a:avLst/>
          </a:prstGeom>
        </p:spPr>
      </p:pic>
      <p:pic>
        <p:nvPicPr>
          <p:cNvPr id="57" name="image77.jpeg">
            <a:extLst>
              <a:ext uri="{FF2B5EF4-FFF2-40B4-BE49-F238E27FC236}">
                <a16:creationId xmlns:a16="http://schemas.microsoft.com/office/drawing/2014/main" id="{00000000-0008-0000-0F00-000055000000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468" y="7682599"/>
            <a:ext cx="1482979" cy="61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92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>
            <a:extLst>
              <a:ext uri="{FF2B5EF4-FFF2-40B4-BE49-F238E27FC236}">
                <a16:creationId xmlns:a16="http://schemas.microsoft.com/office/drawing/2014/main" id="{A389274C-6264-44A0-8EE9-106A82E1B008}"/>
              </a:ext>
            </a:extLst>
          </p:cNvPr>
          <p:cNvSpPr/>
          <p:nvPr/>
        </p:nvSpPr>
        <p:spPr>
          <a:xfrm>
            <a:off x="12909872" y="1991226"/>
            <a:ext cx="5600378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dist="241300" dir="2700000" algn="tl" rotWithShape="0">
              <a:schemeClr val="tx2">
                <a:lumMod val="75000"/>
              </a:schemeClr>
            </a:outerShdw>
          </a:effectLst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CAD9B966-AD2A-4E50-9703-0BE4B0EB6579}"/>
              </a:ext>
            </a:extLst>
          </p:cNvPr>
          <p:cNvSpPr/>
          <p:nvPr/>
        </p:nvSpPr>
        <p:spPr>
          <a:xfrm>
            <a:off x="6936824" y="2055223"/>
            <a:ext cx="5600378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dist="241300" dir="2700000" algn="tl" rotWithShape="0">
              <a:schemeClr val="tx2">
                <a:lumMod val="75000"/>
              </a:schemeClr>
            </a:outerShdw>
          </a:effectLst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3" name="object 49">
            <a:extLst>
              <a:ext uri="{FF2B5EF4-FFF2-40B4-BE49-F238E27FC236}">
                <a16:creationId xmlns:a16="http://schemas.microsoft.com/office/drawing/2014/main" id="{FC6D9A06-DC7C-E64F-C1E1-A29E40F101A9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9196051" y="10537780"/>
            <a:ext cx="54514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fld id="{81D60167-4931-47E6-BA6A-407CBD079E47}" type="slidenum">
              <a:rPr dirty="0">
                <a:latin typeface="PF Din Text Comp Pro"/>
                <a:cs typeface="PF Din Text Comp Pro"/>
              </a:rPr>
              <a:pPr marL="119380">
                <a:lnSpc>
                  <a:spcPct val="100000"/>
                </a:lnSpc>
              </a:pPr>
              <a:t>23</a:t>
            </a:fld>
            <a:endParaRPr dirty="0">
              <a:latin typeface="PF Din Text Comp Pro"/>
              <a:cs typeface="PF Din Text Comp Pro"/>
            </a:endParaRPr>
          </a:p>
        </p:txBody>
      </p:sp>
      <p:sp>
        <p:nvSpPr>
          <p:cNvPr id="12" name="Параллелограмм 11">
            <a:extLst>
              <a:ext uri="{FF2B5EF4-FFF2-40B4-BE49-F238E27FC236}">
                <a16:creationId xmlns:a16="http://schemas.microsoft.com/office/drawing/2014/main" id="{6C63B253-97E4-4F99-93AA-D88B0EC9F8BD}"/>
              </a:ext>
            </a:extLst>
          </p:cNvPr>
          <p:cNvSpPr/>
          <p:nvPr/>
        </p:nvSpPr>
        <p:spPr>
          <a:xfrm>
            <a:off x="-615950" y="320675"/>
            <a:ext cx="8494031" cy="9144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515EE59-9F2F-4016-B75F-5F1320A47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20" y="473075"/>
            <a:ext cx="8494031" cy="538609"/>
          </a:xfrm>
        </p:spPr>
        <p:txBody>
          <a:bodyPr/>
          <a:lstStyle/>
          <a:p>
            <a:r>
              <a:rPr lang="ru-RU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Кабели</a:t>
            </a: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9C47A3B9-67B2-470D-A0C4-7D9BFF9C4060}"/>
              </a:ext>
            </a:extLst>
          </p:cNvPr>
          <p:cNvSpPr/>
          <p:nvPr/>
        </p:nvSpPr>
        <p:spPr>
          <a:xfrm>
            <a:off x="963776" y="2055223"/>
            <a:ext cx="5600378" cy="3581400"/>
          </a:xfrm>
          <a:custGeom>
            <a:avLst/>
            <a:gdLst/>
            <a:ahLst/>
            <a:cxnLst/>
            <a:rect l="l" t="t" r="r" b="b"/>
            <a:pathLst>
              <a:path w="2891790" h="2891790">
                <a:moveTo>
                  <a:pt x="2891775" y="2891775"/>
                </a:moveTo>
                <a:lnTo>
                  <a:pt x="0" y="2891775"/>
                </a:lnTo>
                <a:lnTo>
                  <a:pt x="0" y="0"/>
                </a:lnTo>
                <a:lnTo>
                  <a:pt x="2891775" y="0"/>
                </a:lnTo>
                <a:lnTo>
                  <a:pt x="2891775" y="2891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dist="241300" dir="2700000" algn="tl" rotWithShape="0">
              <a:schemeClr val="tx2">
                <a:lumMod val="75000"/>
              </a:schemeClr>
            </a:outerShdw>
          </a:effectLst>
        </p:spPr>
        <p:txBody>
          <a:bodyPr wrap="square" lIns="0" tIns="0" rIns="0" bIns="0" rtlCol="0"/>
          <a:lstStyle/>
          <a:p>
            <a:endParaRPr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49A7C-D963-44C2-85F5-B179FE628E0D}"/>
              </a:ext>
            </a:extLst>
          </p:cNvPr>
          <p:cNvSpPr txBox="1"/>
          <p:nvPr/>
        </p:nvSpPr>
        <p:spPr>
          <a:xfrm>
            <a:off x="1742854" y="2265037"/>
            <a:ext cx="3962400" cy="41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03000"/>
              </a:lnSpc>
              <a:spcAft>
                <a:spcPts val="515"/>
              </a:spcAft>
            </a:pP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HDMI 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B6F038-60DB-492E-A774-3A851E41C970}"/>
              </a:ext>
            </a:extLst>
          </p:cNvPr>
          <p:cNvSpPr txBox="1"/>
          <p:nvPr/>
        </p:nvSpPr>
        <p:spPr>
          <a:xfrm>
            <a:off x="3419576" y="9790015"/>
            <a:ext cx="40658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Type-C</a:t>
            </a:r>
            <a:endParaRPr lang="ru-RU" sz="2200" b="1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D951B5-C909-4E65-993D-49B4F6704DAE}"/>
              </a:ext>
            </a:extLst>
          </p:cNvPr>
          <p:cNvSpPr txBox="1"/>
          <p:nvPr/>
        </p:nvSpPr>
        <p:spPr>
          <a:xfrm>
            <a:off x="7704106" y="2257987"/>
            <a:ext cx="4065814" cy="42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MiniJack-2RCA</a:t>
            </a:r>
            <a:endParaRPr lang="ru-RU" sz="2200" b="1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1F3E85-5AE2-40FE-9078-392B2A4BB5EE}"/>
              </a:ext>
            </a:extLst>
          </p:cNvPr>
          <p:cNvSpPr txBox="1"/>
          <p:nvPr/>
        </p:nvSpPr>
        <p:spPr>
          <a:xfrm>
            <a:off x="13304484" y="2242014"/>
            <a:ext cx="4065814" cy="42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Cat6A</a:t>
            </a:r>
            <a:endParaRPr lang="ru-RU" sz="2200" b="1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BFE7DD-254B-45A7-8848-A597C88F8E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4" t="11558" r="20580" b="-79"/>
          <a:stretch/>
        </p:blipFill>
        <p:spPr>
          <a:xfrm rot="16200000">
            <a:off x="14211731" y="1956224"/>
            <a:ext cx="2559956" cy="40658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0EB938-4D89-4BBE-9CD3-AE081234DE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488" y="2927085"/>
            <a:ext cx="3575050" cy="25255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E4DDBD-95F0-4AE2-90D7-55881150D5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8"/>
          <a:stretch/>
        </p:blipFill>
        <p:spPr>
          <a:xfrm>
            <a:off x="1446384" y="2637519"/>
            <a:ext cx="3886200" cy="2935107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0000000-0008-0000-0E00-00001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788" y="8096945"/>
            <a:ext cx="3009391" cy="22599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EA01BC-BBAD-436E-A7D3-C31EA0B959A5}"/>
              </a:ext>
            </a:extLst>
          </p:cNvPr>
          <p:cNvSpPr txBox="1"/>
          <p:nvPr/>
        </p:nvSpPr>
        <p:spPr>
          <a:xfrm>
            <a:off x="1446384" y="6085668"/>
            <a:ext cx="15468600" cy="981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Длины от 1 м до 30 м.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Рекомендованы для использования с оборудованием </a:t>
            </a:r>
            <a:r>
              <a:rPr 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RMS</a:t>
            </a: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2D546D-77AD-40F5-ABE8-EDF7BE84630B}"/>
              </a:ext>
            </a:extLst>
          </p:cNvPr>
          <p:cNvSpPr txBox="1"/>
          <p:nvPr/>
        </p:nvSpPr>
        <p:spPr>
          <a:xfrm>
            <a:off x="1559995" y="748302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Скоро в продаже!</a:t>
            </a:r>
          </a:p>
        </p:txBody>
      </p:sp>
    </p:spTree>
    <p:extLst>
      <p:ext uri="{BB962C8B-B14F-4D97-AF65-F5344CB8AC3E}">
        <p14:creationId xmlns:p14="http://schemas.microsoft.com/office/powerpoint/2010/main" val="1518854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38291B-8111-D097-A98D-1080DE087F07}"/>
              </a:ext>
            </a:extLst>
          </p:cNvPr>
          <p:cNvSpPr/>
          <p:nvPr/>
        </p:nvSpPr>
        <p:spPr>
          <a:xfrm>
            <a:off x="0" y="0"/>
            <a:ext cx="20104100" cy="113093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4" name="Shape 245">
            <a:extLst>
              <a:ext uri="{FF2B5EF4-FFF2-40B4-BE49-F238E27FC236}">
                <a16:creationId xmlns:a16="http://schemas.microsoft.com/office/drawing/2014/main" id="{BF7FB8B3-FBE8-71A4-302D-72B9C21F9A2B}"/>
              </a:ext>
            </a:extLst>
          </p:cNvPr>
          <p:cNvSpPr/>
          <p:nvPr/>
        </p:nvSpPr>
        <p:spPr>
          <a:xfrm rot="5400000" flipH="1">
            <a:off x="710515" y="3046070"/>
            <a:ext cx="7543800" cy="8982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C00000"/>
          </a:solidFill>
          <a:ln w="12700">
            <a:noFill/>
            <a:miter lim="400000"/>
          </a:ln>
        </p:spPr>
        <p:txBody>
          <a:bodyPr lIns="71437" tIns="71437" rIns="71437" bIns="71437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C5636D-A33D-47C2-ABF1-8EC221DF08D7}"/>
              </a:ext>
            </a:extLst>
          </p:cNvPr>
          <p:cNvSpPr txBox="1"/>
          <p:nvPr/>
        </p:nvSpPr>
        <p:spPr>
          <a:xfrm>
            <a:off x="11112628" y="4816475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PF Din Text Comp Pro Light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info@rms-group.ru</a:t>
            </a:r>
            <a:endParaRPr lang="ru-RU" sz="6000" dirty="0">
              <a:solidFill>
                <a:schemeClr val="bg1"/>
              </a:solidFill>
              <a:latin typeface="PF Din Text Comp Pro Light" panose="02000000000000000000" pitchFamily="2" charset="0"/>
            </a:endParaRPr>
          </a:p>
          <a:p>
            <a:r>
              <a:rPr lang="en-US" sz="6000" u="sng" dirty="0">
                <a:solidFill>
                  <a:schemeClr val="bg1"/>
                </a:solidFill>
                <a:latin typeface="PF Din Text Comp Pro Light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https://rms-group.ru/</a:t>
            </a:r>
            <a:endParaRPr lang="ru-RU" sz="6000" u="sng" dirty="0">
              <a:solidFill>
                <a:schemeClr val="bg1"/>
              </a:solidFill>
              <a:latin typeface="PF Din Text Comp Pro Light" panose="020000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E83C8A-0980-1865-0C19-A770513AC9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4" t="30525" r="22049" b="28634"/>
          <a:stretch/>
        </p:blipFill>
        <p:spPr>
          <a:xfrm>
            <a:off x="2399392" y="1235075"/>
            <a:ext cx="5377543" cy="3962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3F0ECC-482E-C0D4-5753-B6F5D5629B98}"/>
              </a:ext>
            </a:extLst>
          </p:cNvPr>
          <p:cNvSpPr txBox="1"/>
          <p:nvPr/>
        </p:nvSpPr>
        <p:spPr>
          <a:xfrm>
            <a:off x="11177245" y="550227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D719F-3DA0-6FDA-668D-A6BE6D4D0CB1}"/>
              </a:ext>
            </a:extLst>
          </p:cNvPr>
          <p:cNvSpPr txBox="1"/>
          <p:nvPr/>
        </p:nvSpPr>
        <p:spPr>
          <a:xfrm>
            <a:off x="11143681" y="3624838"/>
            <a:ext cx="5867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0" dirty="0">
                <a:solidFill>
                  <a:schemeClr val="bg1"/>
                </a:solidFill>
                <a:latin typeface="PF Din Text Comp Pro Medium" panose="02000500000000020004" pitchFamily="2" charset="0"/>
              </a:rPr>
              <a:t>Контакты:</a:t>
            </a:r>
          </a:p>
        </p:txBody>
      </p:sp>
    </p:spTree>
    <p:extLst>
      <p:ext uri="{BB962C8B-B14F-4D97-AF65-F5344CB8AC3E}">
        <p14:creationId xmlns:p14="http://schemas.microsoft.com/office/powerpoint/2010/main" val="3249880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0CBBBF-B35B-4A5D-BD72-213B5D05ED4C}"/>
</file>

<file path=customXml/itemProps2.xml><?xml version="1.0" encoding="utf-8"?>
<ds:datastoreItem xmlns:ds="http://schemas.openxmlformats.org/officeDocument/2006/customXml" ds:itemID="{7F54C27A-44E7-43F9-8F92-D73586FF666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57774</TotalTime>
  <Words>2628</Words>
  <Application>Microsoft Office PowerPoint</Application>
  <PresentationFormat>Произвольный</PresentationFormat>
  <Paragraphs>342</Paragraphs>
  <Slides>24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PF Din Text Comp Pro</vt:lpstr>
      <vt:lpstr>PF Din Text Comp Pro Light</vt:lpstr>
      <vt:lpstr>PF Din Text Comp Pro Medium</vt:lpstr>
      <vt:lpstr>Tahoma</vt:lpstr>
      <vt:lpstr>Office Theme</vt:lpstr>
      <vt:lpstr>Презентация PowerPoint</vt:lpstr>
      <vt:lpstr>Презентация PowerPoint</vt:lpstr>
      <vt:lpstr>Презентация PowerPoint</vt:lpstr>
      <vt:lpstr>Аудиоплатформы</vt:lpstr>
      <vt:lpstr>Акустические системы</vt:lpstr>
      <vt:lpstr>Конференц-системы</vt:lpstr>
      <vt:lpstr>Система синхронного перевода DIR-220 </vt:lpstr>
      <vt:lpstr>BYOD</vt:lpstr>
      <vt:lpstr>Коммутаторы и распределители</vt:lpstr>
      <vt:lpstr>Фиксированные матричные коммутаторы</vt:lpstr>
      <vt:lpstr>Модульные матричные коммутаторы</vt:lpstr>
      <vt:lpstr>Видеопроцессоры</vt:lpstr>
      <vt:lpstr>Системы для передачи сигналов по IP</vt:lpstr>
      <vt:lpstr>Передача сигналов по кабелю</vt:lpstr>
      <vt:lpstr>Системы записи и трансляции</vt:lpstr>
      <vt:lpstr>Системы управления</vt:lpstr>
      <vt:lpstr>Видеопанели</vt:lpstr>
      <vt:lpstr>Моторизированные мониторы</vt:lpstr>
      <vt:lpstr>Видеостены светодиодные FlipChip COB с общим катодом</vt:lpstr>
      <vt:lpstr>Решения All-in-one на основе светодиодных экранов</vt:lpstr>
      <vt:lpstr>Конференц-связь</vt:lpstr>
      <vt:lpstr>Кронштейны</vt:lpstr>
      <vt:lpstr>Кабели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</dc:title>
  <dc:creator>Дарья</dc:creator>
  <cp:lastModifiedBy>OV Br</cp:lastModifiedBy>
  <cp:revision>488</cp:revision>
  <dcterms:created xsi:type="dcterms:W3CDTF">2018-07-23T10:20:45Z</dcterms:created>
  <dcterms:modified xsi:type="dcterms:W3CDTF">2024-04-11T11:12:10Z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2018-07-18T00:00:00Z</vt:filetime>
  </property>
  <property fmtid="{D5CDD505-2E9C-101B-9397-08002B2CF9AE}" pid="3" name="LastSaved">
    <vt:filetime>2018-07-23T00:00:00Z</vt:filetime>
  </property>
</Properties>
</file>