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 /><Relationship Id="rId2" Type="http://schemas.openxmlformats.org/package/2006/relationships/metadata/core-properties" Target="docProps/core.xml" /><Relationship Id="rId1" Type="http://schemas.openxmlformats.org/officeDocument/2006/relationships/officeDocument" Target="ppt/presentation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37"/>
  </p:notesMasterIdLst>
  <p:sldIdLst>
    <p:sldId id="256" r:id="rId2"/>
    <p:sldId id="257" r:id="rId3"/>
    <p:sldId id="258" r:id="rId4"/>
    <p:sldId id="259" r:id="rId5"/>
    <p:sldId id="261" r:id="rId6"/>
    <p:sldId id="260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</p:sldIdLst>
  <p:sldSz cx="9144000" cy="5143500" type="screen16x9"/>
  <p:notesSz cx="6858000" cy="9144000"/>
  <p:embeddedFontLst>
    <p:embeddedFont>
      <p:font typeface="Montserrat" pitchFamily="2" charset="-52"/>
      <p:regular r:id="rId38"/>
      <p:bold r:id="rId39"/>
      <p:italic r:id="rId40"/>
      <p:boldItalic r:id="rId41"/>
    </p:embeddedFont>
    <p:embeddedFont>
      <p:font typeface="Montserrat Light" pitchFamily="2" charset="-52"/>
      <p:regular r:id="rId42"/>
      <p:bold r:id="rId43"/>
      <p:italic r:id="rId44"/>
      <p:boldItalic r:id="rId45"/>
    </p:embeddedFont>
    <p:embeddedFont>
      <p:font typeface="Montserrat Medium" pitchFamily="2" charset="-52"/>
      <p:regular r:id="rId46"/>
      <p:bold r:id="rId47"/>
      <p:italic r:id="rId48"/>
      <p:boldItalic r:id="rId49"/>
    </p:embeddedFont>
    <p:embeddedFont>
      <p:font typeface="Montserrat SemiBold" pitchFamily="2" charset="-52"/>
      <p:regular r:id="rId50"/>
      <p:bold r:id="rId51"/>
      <p:italic r:id="rId52"/>
      <p:boldItalic r:id="rId5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pos="227">
          <p15:clr>
            <a:srgbClr val="747775"/>
          </p15:clr>
        </p15:guide>
        <p15:guide id="2" orient="horz" pos="2891">
          <p15:clr>
            <a:srgbClr val="747775"/>
          </p15:clr>
        </p15:guide>
        <p15:guide id="3" pos="5760">
          <p15:clr>
            <a:srgbClr val="747775"/>
          </p15:clr>
        </p15:guide>
        <p15:guide id="4" pos="3402">
          <p15:clr>
            <a:srgbClr val="747775"/>
          </p15:clr>
        </p15:guide>
        <p15:guide id="5" pos="3175">
          <p15:clr>
            <a:srgbClr val="747775"/>
          </p15:clr>
        </p15:guide>
        <p15:guide id="6" orient="horz" pos="510">
          <p15:clr>
            <a:srgbClr val="747775"/>
          </p15:clr>
        </p15:guide>
        <p15:guide id="7" pos="5533">
          <p15:clr>
            <a:srgbClr val="747775"/>
          </p15:clr>
        </p15:guide>
        <p15:guide id="8" pos="454">
          <p15:clr>
            <a:srgbClr val="747775"/>
          </p15:clr>
        </p15:guide>
        <p15:guide id="9" orient="horz" pos="321">
          <p15:clr>
            <a:srgbClr val="747775"/>
          </p15:clr>
        </p15:guide>
        <p15:guide id="10" orient="horz" pos="2324">
          <p15:clr>
            <a:srgbClr val="747775"/>
          </p15:clr>
        </p15:guide>
        <p15:guide id="11" orient="horz" pos="1714">
          <p15:clr>
            <a:srgbClr val="747775"/>
          </p15:clr>
        </p15:guide>
        <p15:guide id="12" orient="horz" pos="1452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3" d="100"/>
          <a:sy n="103" d="100"/>
        </p:scale>
        <p:origin x="389" y="82"/>
      </p:cViewPr>
      <p:guideLst>
        <p:guide pos="227"/>
        <p:guide orient="horz" pos="2891"/>
        <p:guide pos="5760"/>
        <p:guide pos="3402"/>
        <p:guide pos="3175"/>
        <p:guide orient="horz" pos="510"/>
        <p:guide pos="5533"/>
        <p:guide pos="454"/>
        <p:guide orient="horz" pos="321"/>
        <p:guide orient="horz" pos="2324"/>
        <p:guide orient="horz" pos="1714"/>
        <p:guide orient="horz" pos="145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2.fntdata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5.fntdata"/><Relationship Id="rId47" Type="http://schemas.openxmlformats.org/officeDocument/2006/relationships/font" Target="fonts/font10.fntdata"/><Relationship Id="rId50" Type="http://schemas.openxmlformats.org/officeDocument/2006/relationships/font" Target="fonts/font13.fntdata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font" Target="fonts/font3.fntdata"/><Relationship Id="rId45" Type="http://schemas.openxmlformats.org/officeDocument/2006/relationships/font" Target="fonts/font8.fntdata"/><Relationship Id="rId53" Type="http://schemas.openxmlformats.org/officeDocument/2006/relationships/font" Target="fonts/font16.fntdata"/><Relationship Id="rId58" Type="http://schemas.openxmlformats.org/officeDocument/2006/relationships/customXml" Target="../customXml/item1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6.fntdata"/><Relationship Id="rId48" Type="http://schemas.openxmlformats.org/officeDocument/2006/relationships/font" Target="fonts/font11.fntdata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font" Target="fonts/font14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1.fntdata"/><Relationship Id="rId46" Type="http://schemas.openxmlformats.org/officeDocument/2006/relationships/font" Target="fonts/font9.fntdata"/><Relationship Id="rId59" Type="http://schemas.openxmlformats.org/officeDocument/2006/relationships/customXml" Target="../customXml/item2.xml"/><Relationship Id="rId20" Type="http://schemas.openxmlformats.org/officeDocument/2006/relationships/slide" Target="slides/slide19.xml"/><Relationship Id="rId41" Type="http://schemas.openxmlformats.org/officeDocument/2006/relationships/font" Target="fonts/font4.fntdata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12.fntdata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font" Target="fonts/font7.fntdata"/><Relationship Id="rId52" Type="http://schemas.openxmlformats.org/officeDocument/2006/relationships/font" Target="fonts/font15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 /><Relationship Id="rId1" Type="http://schemas.openxmlformats.org/officeDocument/2006/relationships/notesMaster" Target="../notesMasters/notesMaster1.xml" 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 /><Relationship Id="rId1" Type="http://schemas.openxmlformats.org/officeDocument/2006/relationships/notesMaster" Target="../notesMasters/notesMaster1.xml" 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 /><Relationship Id="rId1" Type="http://schemas.openxmlformats.org/officeDocument/2006/relationships/notesMaster" Target="../notesMasters/notesMaster1.xml" 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 /><Relationship Id="rId1" Type="http://schemas.openxmlformats.org/officeDocument/2006/relationships/notesMaster" Target="../notesMasters/notesMaster1.xml" 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 /><Relationship Id="rId1" Type="http://schemas.openxmlformats.org/officeDocument/2006/relationships/notesMaster" Target="../notesMasters/notesMaster1.xml" 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 /><Relationship Id="rId1" Type="http://schemas.openxmlformats.org/officeDocument/2006/relationships/notesMaster" Target="../notesMasters/notesMaster1.xml" 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 /><Relationship Id="rId1" Type="http://schemas.openxmlformats.org/officeDocument/2006/relationships/notesMaster" Target="../notesMasters/notesMaster1.xml" 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 /><Relationship Id="rId1" Type="http://schemas.openxmlformats.org/officeDocument/2006/relationships/notesMaster" Target="../notesMasters/notesMaster1.xml" 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 /><Relationship Id="rId1" Type="http://schemas.openxmlformats.org/officeDocument/2006/relationships/notesMaster" Target="../notesMasters/notesMaster1.xml" 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 /><Relationship Id="rId1" Type="http://schemas.openxmlformats.org/officeDocument/2006/relationships/notesMaster" Target="../notesMasters/notesMaster1.xml" 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 /><Relationship Id="rId1" Type="http://schemas.openxmlformats.org/officeDocument/2006/relationships/notesMaster" Target="../notesMasters/notesMaster1.xml" 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 /><Relationship Id="rId1" Type="http://schemas.openxmlformats.org/officeDocument/2006/relationships/notesMaster" Target="../notesMasters/notesMaster1.xml" 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 /><Relationship Id="rId1" Type="http://schemas.openxmlformats.org/officeDocument/2006/relationships/notesMaster" Target="../notesMasters/notesMaster1.xml" 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 /><Relationship Id="rId1" Type="http://schemas.openxmlformats.org/officeDocument/2006/relationships/notesMaster" Target="../notesMasters/notesMaster1.xml" 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 /><Relationship Id="rId1" Type="http://schemas.openxmlformats.org/officeDocument/2006/relationships/notesMaster" Target="../notesMasters/notesMaster1.xml" 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 /><Relationship Id="rId1" Type="http://schemas.openxmlformats.org/officeDocument/2006/relationships/notesMaster" Target="../notesMasters/notesMaster1.xml" 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 /><Relationship Id="rId1" Type="http://schemas.openxmlformats.org/officeDocument/2006/relationships/notesMaster" Target="../notesMasters/notesMaster1.xml" 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 /><Relationship Id="rId1" Type="http://schemas.openxmlformats.org/officeDocument/2006/relationships/notesMaster" Target="../notesMasters/notesMaster1.xml" 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 /><Relationship Id="rId1" Type="http://schemas.openxmlformats.org/officeDocument/2006/relationships/notesMaster" Target="../notesMasters/notesMaster1.xml" 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 /><Relationship Id="rId1" Type="http://schemas.openxmlformats.org/officeDocument/2006/relationships/notesMaster" Target="../notesMasters/notesMaster1.xml" 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 /><Relationship Id="rId1" Type="http://schemas.openxmlformats.org/officeDocument/2006/relationships/notesMaster" Target="../notesMasters/notesMaster1.xml" 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 /><Relationship Id="rId1" Type="http://schemas.openxmlformats.org/officeDocument/2006/relationships/notesMaster" Target="../notesMasters/notesMaster1.xml" 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 /><Relationship Id="rId1" Type="http://schemas.openxmlformats.org/officeDocument/2006/relationships/notesMaster" Target="../notesMasters/notesMaster1.xml" 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 /><Relationship Id="rId1" Type="http://schemas.openxmlformats.org/officeDocument/2006/relationships/notesMaster" Target="../notesMasters/notesMaster1.xml" 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 /><Relationship Id="rId1" Type="http://schemas.openxmlformats.org/officeDocument/2006/relationships/notesMaster" Target="../notesMasters/notesMaster1.xml" 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 /><Relationship Id="rId1" Type="http://schemas.openxmlformats.org/officeDocument/2006/relationships/notesMaster" Target="../notesMasters/notesMaster1.xml" 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 /><Relationship Id="rId1" Type="http://schemas.openxmlformats.org/officeDocument/2006/relationships/notesMaster" Target="../notesMasters/notesMaster1.xml" 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 /><Relationship Id="rId1" Type="http://schemas.openxmlformats.org/officeDocument/2006/relationships/notesMaster" Target="../notesMasters/notesMaster1.xml" 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 /><Relationship Id="rId1" Type="http://schemas.openxmlformats.org/officeDocument/2006/relationships/notesMaster" Target="../notesMasters/notesMaster1.xml" 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 /><Relationship Id="rId1" Type="http://schemas.openxmlformats.org/officeDocument/2006/relationships/notesMaster" Target="../notesMasters/notesMaster1.xml" 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 /><Relationship Id="rId1" Type="http://schemas.openxmlformats.org/officeDocument/2006/relationships/notesMaster" Target="../notesMasters/notesMaster1.xml" 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 /><Relationship Id="rId1" Type="http://schemas.openxmlformats.org/officeDocument/2006/relationships/notesMaster" Target="../notesMasters/notesMaster1.xml" 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 /><Relationship Id="rId1" Type="http://schemas.openxmlformats.org/officeDocument/2006/relationships/notesMaster" Target="../notesMasters/notesMaster1.xml" 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 /><Relationship Id="rId1" Type="http://schemas.openxmlformats.org/officeDocument/2006/relationships/notesMaster" Target="../notesMasters/notesMaster1.xml" 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g2aa676c4d06_4_5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Google Shape;61;g2aa676c4d06_4_5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g2ce79bba3da_3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" name="Google Shape;74;g2ce79bba3da_3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2ce79bba3da_3_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Google Shape;86;g2ce79bba3da_3_5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2ce79bba3da_3_1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Google Shape;107;g2ce79bba3da_3_1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2ce79bba3da_3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Google Shape;98;g2ce79bba3da_3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2ce79bba3da_3_1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" name="Google Shape;120;g2ce79bba3da_3_1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2ce79bba3da_3_1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" name="Google Shape;133;g2ce79bba3da_3_1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2ce79bba3da_3_1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5" name="Google Shape;145;g2ce79bba3da_3_17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2ce79bba3da_3_18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" name="Google Shape;156;g2ce79bba3da_3_18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2ce79bba3da_3_20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6" name="Google Shape;166;g2ce79bba3da_3_20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g2ce79bba3da_3_2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8" name="Google Shape;178;g2ce79bba3da_3_2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g2ce79bba3da_3_2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0" name="Google Shape;190;g2ce79bba3da_3_2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g2ce79bba3da_3_2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0" name="Google Shape;200;g2ce79bba3da_3_2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g2ce79bba3da_3_2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1" name="Google Shape;211;g2ce79bba3da_3_25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g2ce79bba3da_3_2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2" name="Google Shape;222;g2ce79bba3da_3_2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g2ce79bba3da_3_28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3" name="Google Shape;233;g2ce79bba3da_3_28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g2ce79bba3da_3_29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4" name="Google Shape;244;g2ce79bba3da_3_29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g2ce79bba3da_3_3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5" name="Google Shape;255;g2ce79bba3da_3_3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g2ce79bba3da_3_3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6" name="Google Shape;266;g2ce79bba3da_3_3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g2ce79bba3da_3_3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8" name="Google Shape;278;g2ce79bba3da_3_3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g2ce79bba3da_4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0" name="Google Shape;290;g2ce79bba3da_4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g2ce79bba3da_3_3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9" name="Google Shape;299;g2ce79bba3da_3_3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g2ce79bba3da_3_4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1" name="Google Shape;311;g2ce79bba3da_3_4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g2ce79bba3da_3_4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4" name="Google Shape;324;g2ce79bba3da_3_47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g2ce79bba3da_3_4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5" name="Google Shape;335;g2ce79bba3da_3_48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g2ce79bba3da_3_49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7" name="Google Shape;347;g2ce79bba3da_3_49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g1ee2d3f7a69_0_1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9" name="Google Shape;359;g1ee2d3f7a69_0_1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Google Shape;373;g2ce79bba3da_3_5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4" name="Google Shape;374;g2ce79bba3da_3_55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Google Shape;387;g2ce79bba3da_4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8" name="Google Shape;388;g2ce79bba3da_4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Google Shape;398;g2ce79bba3da_4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9" name="Google Shape;399;g2ce79bba3da_4_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" name="Google Shape;422;g2ce79bba3da_3_5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3" name="Google Shape;423;g2ce79bba3da_3_57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" name="Google Shape;437;g2ce79bba3da_3_60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8" name="Google Shape;438;g2ce79bba3da_3_60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" name="Google Shape;450;g2ce79bba3da_0_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1" name="Google Shape;451;g2ce79bba3da_0_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8" name="Google Shape;468;g2ce79bba3da_3_6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9" name="Google Shape;469;g2ce79bba3da_3_6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 /><Relationship Id="rId2" Type="http://schemas.openxmlformats.org/officeDocument/2006/relationships/notesSlide" Target="../notesSlides/notesSlide1.xml" /><Relationship Id="rId1" Type="http://schemas.openxmlformats.org/officeDocument/2006/relationships/slideLayout" Target="../slideLayouts/slideLayout1.xml" /><Relationship Id="rId4" Type="http://schemas.openxmlformats.org/officeDocument/2006/relationships/image" Target="../media/image2.png" 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 /><Relationship Id="rId2" Type="http://schemas.openxmlformats.org/officeDocument/2006/relationships/notesSlide" Target="../notesSlides/notesSlide2.xml" /><Relationship Id="rId1" Type="http://schemas.openxmlformats.org/officeDocument/2006/relationships/slideLayout" Target="../slideLayouts/slideLayout3.xml" /><Relationship Id="rId5" Type="http://schemas.openxmlformats.org/officeDocument/2006/relationships/image" Target="../media/image4.jpg" /><Relationship Id="rId4" Type="http://schemas.openxmlformats.org/officeDocument/2006/relationships/image" Target="../media/image3.png" 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 /><Relationship Id="rId2" Type="http://schemas.openxmlformats.org/officeDocument/2006/relationships/notesSlide" Target="../notesSlides/notesSlide3.xml" /><Relationship Id="rId1" Type="http://schemas.openxmlformats.org/officeDocument/2006/relationships/slideLayout" Target="../slideLayouts/slideLayout3.xml" /><Relationship Id="rId5" Type="http://schemas.openxmlformats.org/officeDocument/2006/relationships/image" Target="../media/image6.png" /><Relationship Id="rId4" Type="http://schemas.openxmlformats.org/officeDocument/2006/relationships/image" Target="../media/image5.png" 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 /><Relationship Id="rId2" Type="http://schemas.openxmlformats.org/officeDocument/2006/relationships/notesSlide" Target="../notesSlides/notesSlide4.xml" /><Relationship Id="rId1" Type="http://schemas.openxmlformats.org/officeDocument/2006/relationships/slideLayout" Target="../slideLayouts/slideLayout3.xml" /><Relationship Id="rId5" Type="http://schemas.openxmlformats.org/officeDocument/2006/relationships/image" Target="../media/image7.jpg" /><Relationship Id="rId4" Type="http://schemas.openxmlformats.org/officeDocument/2006/relationships/image" Target="../media/image5.png" 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 /><Relationship Id="rId2" Type="http://schemas.openxmlformats.org/officeDocument/2006/relationships/notesSlide" Target="../notesSlides/notesSlide5.xml" /><Relationship Id="rId1" Type="http://schemas.openxmlformats.org/officeDocument/2006/relationships/slideLayout" Target="../slideLayouts/slideLayout3.xml" /><Relationship Id="rId5" Type="http://schemas.openxmlformats.org/officeDocument/2006/relationships/image" Target="../media/image8.jpg" /><Relationship Id="rId4" Type="http://schemas.openxmlformats.org/officeDocument/2006/relationships/image" Target="../media/image5.png" 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 /><Relationship Id="rId2" Type="http://schemas.openxmlformats.org/officeDocument/2006/relationships/notesSlide" Target="../notesSlides/notesSlide6.xml" /><Relationship Id="rId1" Type="http://schemas.openxmlformats.org/officeDocument/2006/relationships/slideLayout" Target="../slideLayouts/slideLayout1.xml" /><Relationship Id="rId4" Type="http://schemas.openxmlformats.org/officeDocument/2006/relationships/image" Target="../media/image2.png" 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 /><Relationship Id="rId2" Type="http://schemas.openxmlformats.org/officeDocument/2006/relationships/notesSlide" Target="../notesSlides/notesSlide7.xml" /><Relationship Id="rId1" Type="http://schemas.openxmlformats.org/officeDocument/2006/relationships/slideLayout" Target="../slideLayouts/slideLayout3.xml" /><Relationship Id="rId5" Type="http://schemas.openxmlformats.org/officeDocument/2006/relationships/image" Target="../media/image10.jpg" /><Relationship Id="rId4" Type="http://schemas.openxmlformats.org/officeDocument/2006/relationships/image" Target="../media/image5.png" 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 /><Relationship Id="rId2" Type="http://schemas.openxmlformats.org/officeDocument/2006/relationships/notesSlide" Target="../notesSlides/notesSlide8.xml" /><Relationship Id="rId1" Type="http://schemas.openxmlformats.org/officeDocument/2006/relationships/slideLayout" Target="../slideLayouts/slideLayout3.xml" /><Relationship Id="rId5" Type="http://schemas.openxmlformats.org/officeDocument/2006/relationships/image" Target="../media/image11.jpg" /><Relationship Id="rId4" Type="http://schemas.openxmlformats.org/officeDocument/2006/relationships/image" Target="../media/image5.png" 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 /><Relationship Id="rId2" Type="http://schemas.openxmlformats.org/officeDocument/2006/relationships/notesSlide" Target="../notesSlides/notesSlide9.xml" /><Relationship Id="rId1" Type="http://schemas.openxmlformats.org/officeDocument/2006/relationships/slideLayout" Target="../slideLayouts/slideLayout3.xml" /><Relationship Id="rId4" Type="http://schemas.openxmlformats.org/officeDocument/2006/relationships/image" Target="../media/image5.png" 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 /><Relationship Id="rId2" Type="http://schemas.openxmlformats.org/officeDocument/2006/relationships/notesSlide" Target="../notesSlides/notesSlide10.xml" /><Relationship Id="rId1" Type="http://schemas.openxmlformats.org/officeDocument/2006/relationships/slideLayout" Target="../slideLayouts/slideLayout3.xml" /><Relationship Id="rId5" Type="http://schemas.openxmlformats.org/officeDocument/2006/relationships/image" Target="../media/image12.png" /><Relationship Id="rId4" Type="http://schemas.openxmlformats.org/officeDocument/2006/relationships/image" Target="../media/image5.png" 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 /><Relationship Id="rId2" Type="http://schemas.openxmlformats.org/officeDocument/2006/relationships/notesSlide" Target="../notesSlides/notesSlide11.xml" /><Relationship Id="rId1" Type="http://schemas.openxmlformats.org/officeDocument/2006/relationships/slideLayout" Target="../slideLayouts/slideLayout3.xml" /><Relationship Id="rId5" Type="http://schemas.openxmlformats.org/officeDocument/2006/relationships/image" Target="../media/image13.png" /><Relationship Id="rId4" Type="http://schemas.openxmlformats.org/officeDocument/2006/relationships/image" Target="../media/image5.png" 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 /><Relationship Id="rId2" Type="http://schemas.openxmlformats.org/officeDocument/2006/relationships/notesSlide" Target="../notesSlides/notesSlide12.xml" /><Relationship Id="rId1" Type="http://schemas.openxmlformats.org/officeDocument/2006/relationships/slideLayout" Target="../slideLayouts/slideLayout3.xml" /><Relationship Id="rId5" Type="http://schemas.openxmlformats.org/officeDocument/2006/relationships/image" Target="../media/image14.jpg" /><Relationship Id="rId4" Type="http://schemas.openxmlformats.org/officeDocument/2006/relationships/image" Target="../media/image5.png" 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 /><Relationship Id="rId2" Type="http://schemas.openxmlformats.org/officeDocument/2006/relationships/notesSlide" Target="../notesSlides/notesSlide13.xml" /><Relationship Id="rId1" Type="http://schemas.openxmlformats.org/officeDocument/2006/relationships/slideLayout" Target="../slideLayouts/slideLayout3.xml" /><Relationship Id="rId5" Type="http://schemas.openxmlformats.org/officeDocument/2006/relationships/image" Target="../media/image5.png" /><Relationship Id="rId4" Type="http://schemas.openxmlformats.org/officeDocument/2006/relationships/image" Target="../media/image15.png" 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 /><Relationship Id="rId2" Type="http://schemas.openxmlformats.org/officeDocument/2006/relationships/notesSlide" Target="../notesSlides/notesSlide14.xml" /><Relationship Id="rId1" Type="http://schemas.openxmlformats.org/officeDocument/2006/relationships/slideLayout" Target="../slideLayouts/slideLayout3.xml" /><Relationship Id="rId5" Type="http://schemas.openxmlformats.org/officeDocument/2006/relationships/image" Target="../media/image16.png" /><Relationship Id="rId4" Type="http://schemas.openxmlformats.org/officeDocument/2006/relationships/image" Target="../media/image5.png" 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 /><Relationship Id="rId2" Type="http://schemas.openxmlformats.org/officeDocument/2006/relationships/notesSlide" Target="../notesSlides/notesSlide15.xml" /><Relationship Id="rId1" Type="http://schemas.openxmlformats.org/officeDocument/2006/relationships/slideLayout" Target="../slideLayouts/slideLayout3.xml" /><Relationship Id="rId5" Type="http://schemas.openxmlformats.org/officeDocument/2006/relationships/image" Target="../media/image17.png" /><Relationship Id="rId4" Type="http://schemas.openxmlformats.org/officeDocument/2006/relationships/image" Target="../media/image5.png" 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 /><Relationship Id="rId2" Type="http://schemas.openxmlformats.org/officeDocument/2006/relationships/notesSlide" Target="../notesSlides/notesSlide16.xml" /><Relationship Id="rId1" Type="http://schemas.openxmlformats.org/officeDocument/2006/relationships/slideLayout" Target="../slideLayouts/slideLayout3.xml" /><Relationship Id="rId5" Type="http://schemas.openxmlformats.org/officeDocument/2006/relationships/image" Target="../media/image18.png" /><Relationship Id="rId4" Type="http://schemas.openxmlformats.org/officeDocument/2006/relationships/image" Target="../media/image5.png" 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 /><Relationship Id="rId2" Type="http://schemas.openxmlformats.org/officeDocument/2006/relationships/notesSlide" Target="../notesSlides/notesSlide17.xml" /><Relationship Id="rId1" Type="http://schemas.openxmlformats.org/officeDocument/2006/relationships/slideLayout" Target="../slideLayouts/slideLayout3.xml" /><Relationship Id="rId5" Type="http://schemas.openxmlformats.org/officeDocument/2006/relationships/image" Target="../media/image19.png" /><Relationship Id="rId4" Type="http://schemas.openxmlformats.org/officeDocument/2006/relationships/image" Target="../media/image5.png" 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 /><Relationship Id="rId2" Type="http://schemas.openxmlformats.org/officeDocument/2006/relationships/notesSlide" Target="../notesSlides/notesSlide18.xml" /><Relationship Id="rId1" Type="http://schemas.openxmlformats.org/officeDocument/2006/relationships/slideLayout" Target="../slideLayouts/slideLayout3.xml" /><Relationship Id="rId5" Type="http://schemas.openxmlformats.org/officeDocument/2006/relationships/image" Target="../media/image20.png" /><Relationship Id="rId4" Type="http://schemas.openxmlformats.org/officeDocument/2006/relationships/image" Target="../media/image5.png" 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 /><Relationship Id="rId2" Type="http://schemas.openxmlformats.org/officeDocument/2006/relationships/notesSlide" Target="../notesSlides/notesSlide19.xml" /><Relationship Id="rId1" Type="http://schemas.openxmlformats.org/officeDocument/2006/relationships/slideLayout" Target="../slideLayouts/slideLayout3.xml" /><Relationship Id="rId5" Type="http://schemas.openxmlformats.org/officeDocument/2006/relationships/image" Target="../media/image21.png" /><Relationship Id="rId4" Type="http://schemas.openxmlformats.org/officeDocument/2006/relationships/image" Target="../media/image5.png" 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 /><Relationship Id="rId2" Type="http://schemas.openxmlformats.org/officeDocument/2006/relationships/notesSlide" Target="../notesSlides/notesSlide20.xml" /><Relationship Id="rId1" Type="http://schemas.openxmlformats.org/officeDocument/2006/relationships/slideLayout" Target="../slideLayouts/slideLayout3.xml" /><Relationship Id="rId5" Type="http://schemas.openxmlformats.org/officeDocument/2006/relationships/image" Target="../media/image22.png" /><Relationship Id="rId4" Type="http://schemas.openxmlformats.org/officeDocument/2006/relationships/image" Target="../media/image5.png" 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 /><Relationship Id="rId2" Type="http://schemas.openxmlformats.org/officeDocument/2006/relationships/notesSlide" Target="../notesSlides/notesSlide21.xml" /><Relationship Id="rId1" Type="http://schemas.openxmlformats.org/officeDocument/2006/relationships/slideLayout" Target="../slideLayouts/slideLayout3.xml" /><Relationship Id="rId5" Type="http://schemas.openxmlformats.org/officeDocument/2006/relationships/image" Target="../media/image23.png" /><Relationship Id="rId4" Type="http://schemas.openxmlformats.org/officeDocument/2006/relationships/image" Target="../media/image5.png" 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 /><Relationship Id="rId2" Type="http://schemas.openxmlformats.org/officeDocument/2006/relationships/notesSlide" Target="../notesSlides/notesSlide22.xml" /><Relationship Id="rId1" Type="http://schemas.openxmlformats.org/officeDocument/2006/relationships/slideLayout" Target="../slideLayouts/slideLayout1.xml" /><Relationship Id="rId4" Type="http://schemas.openxmlformats.org/officeDocument/2006/relationships/image" Target="../media/image2.png" 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 /><Relationship Id="rId2" Type="http://schemas.openxmlformats.org/officeDocument/2006/relationships/notesSlide" Target="../notesSlides/notesSlide23.xml" /><Relationship Id="rId1" Type="http://schemas.openxmlformats.org/officeDocument/2006/relationships/slideLayout" Target="../slideLayouts/slideLayout3.xml" /><Relationship Id="rId5" Type="http://schemas.openxmlformats.org/officeDocument/2006/relationships/image" Target="../media/image25.jpg" /><Relationship Id="rId4" Type="http://schemas.openxmlformats.org/officeDocument/2006/relationships/image" Target="../media/image5.png" 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 /><Relationship Id="rId2" Type="http://schemas.openxmlformats.org/officeDocument/2006/relationships/notesSlide" Target="../notesSlides/notesSlide24.xml" /><Relationship Id="rId1" Type="http://schemas.openxmlformats.org/officeDocument/2006/relationships/slideLayout" Target="../slideLayouts/slideLayout3.xml" /><Relationship Id="rId5" Type="http://schemas.openxmlformats.org/officeDocument/2006/relationships/image" Target="../media/image26.png" /><Relationship Id="rId4" Type="http://schemas.openxmlformats.org/officeDocument/2006/relationships/image" Target="../media/image5.png" 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 /><Relationship Id="rId2" Type="http://schemas.openxmlformats.org/officeDocument/2006/relationships/notesSlide" Target="../notesSlides/notesSlide25.xml" /><Relationship Id="rId1" Type="http://schemas.openxmlformats.org/officeDocument/2006/relationships/slideLayout" Target="../slideLayouts/slideLayout3.xml" /><Relationship Id="rId6" Type="http://schemas.openxmlformats.org/officeDocument/2006/relationships/image" Target="../media/image2.png" /><Relationship Id="rId5" Type="http://schemas.openxmlformats.org/officeDocument/2006/relationships/image" Target="../media/image29.png" /><Relationship Id="rId4" Type="http://schemas.openxmlformats.org/officeDocument/2006/relationships/image" Target="../media/image28.png" 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 /><Relationship Id="rId2" Type="http://schemas.openxmlformats.org/officeDocument/2006/relationships/notesSlide" Target="../notesSlides/notesSlide26.xml" /><Relationship Id="rId1" Type="http://schemas.openxmlformats.org/officeDocument/2006/relationships/slideLayout" Target="../slideLayouts/slideLayout3.xml" /><Relationship Id="rId5" Type="http://schemas.openxmlformats.org/officeDocument/2006/relationships/image" Target="../media/image30.png" /><Relationship Id="rId4" Type="http://schemas.openxmlformats.org/officeDocument/2006/relationships/image" Target="../media/image5.png" 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 /><Relationship Id="rId2" Type="http://schemas.openxmlformats.org/officeDocument/2006/relationships/notesSlide" Target="../notesSlides/notesSlide27.xml" /><Relationship Id="rId1" Type="http://schemas.openxmlformats.org/officeDocument/2006/relationships/slideLayout" Target="../slideLayouts/slideLayout3.xml" /><Relationship Id="rId5" Type="http://schemas.openxmlformats.org/officeDocument/2006/relationships/image" Target="../media/image31.png" /><Relationship Id="rId4" Type="http://schemas.openxmlformats.org/officeDocument/2006/relationships/image" Target="../media/image5.png" 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 /><Relationship Id="rId2" Type="http://schemas.openxmlformats.org/officeDocument/2006/relationships/notesSlide" Target="../notesSlides/notesSlide28.xml" /><Relationship Id="rId1" Type="http://schemas.openxmlformats.org/officeDocument/2006/relationships/slideLayout" Target="../slideLayouts/slideLayout3.xml" /><Relationship Id="rId5" Type="http://schemas.openxmlformats.org/officeDocument/2006/relationships/image" Target="../media/image5.png" /><Relationship Id="rId4" Type="http://schemas.openxmlformats.org/officeDocument/2006/relationships/image" Target="../media/image33.png" 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 /><Relationship Id="rId2" Type="http://schemas.openxmlformats.org/officeDocument/2006/relationships/notesSlide" Target="../notesSlides/notesSlide29.xml" /><Relationship Id="rId1" Type="http://schemas.openxmlformats.org/officeDocument/2006/relationships/slideLayout" Target="../slideLayouts/slideLayout3.xml" /><Relationship Id="rId6" Type="http://schemas.openxmlformats.org/officeDocument/2006/relationships/image" Target="../media/image35.png" /><Relationship Id="rId5" Type="http://schemas.openxmlformats.org/officeDocument/2006/relationships/image" Target="../media/image34.png" /><Relationship Id="rId4" Type="http://schemas.openxmlformats.org/officeDocument/2006/relationships/image" Target="../media/image5.png" 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 /><Relationship Id="rId2" Type="http://schemas.openxmlformats.org/officeDocument/2006/relationships/notesSlide" Target="../notesSlides/notesSlide30.xml" /><Relationship Id="rId1" Type="http://schemas.openxmlformats.org/officeDocument/2006/relationships/slideLayout" Target="../slideLayouts/slideLayout3.xml" /><Relationship Id="rId6" Type="http://schemas.openxmlformats.org/officeDocument/2006/relationships/image" Target="../media/image2.png" /><Relationship Id="rId5" Type="http://schemas.openxmlformats.org/officeDocument/2006/relationships/image" Target="../media/image36.png" /><Relationship Id="rId4" Type="http://schemas.openxmlformats.org/officeDocument/2006/relationships/image" Target="../media/image28.png" 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 /><Relationship Id="rId2" Type="http://schemas.openxmlformats.org/officeDocument/2006/relationships/notesSlide" Target="../notesSlides/notesSlide31.xml" /><Relationship Id="rId1" Type="http://schemas.openxmlformats.org/officeDocument/2006/relationships/slideLayout" Target="../slideLayouts/slideLayout3.xml" /><Relationship Id="rId4" Type="http://schemas.openxmlformats.org/officeDocument/2006/relationships/image" Target="../media/image37.jpg" 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 /><Relationship Id="rId2" Type="http://schemas.openxmlformats.org/officeDocument/2006/relationships/notesSlide" Target="../notesSlides/notesSlide32.xml" /><Relationship Id="rId1" Type="http://schemas.openxmlformats.org/officeDocument/2006/relationships/slideLayout" Target="../slideLayouts/slideLayout3.xml" /><Relationship Id="rId4" Type="http://schemas.openxmlformats.org/officeDocument/2006/relationships/image" Target="../media/image5.png" 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 /><Relationship Id="rId2" Type="http://schemas.openxmlformats.org/officeDocument/2006/relationships/notesSlide" Target="../notesSlides/notesSlide33.xml" /><Relationship Id="rId1" Type="http://schemas.openxmlformats.org/officeDocument/2006/relationships/slideLayout" Target="../slideLayouts/slideLayout3.xml" /><Relationship Id="rId5" Type="http://schemas.openxmlformats.org/officeDocument/2006/relationships/image" Target="../media/image38.jpg" /><Relationship Id="rId4" Type="http://schemas.openxmlformats.org/officeDocument/2006/relationships/image" Target="../media/image5.png" 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 /><Relationship Id="rId2" Type="http://schemas.openxmlformats.org/officeDocument/2006/relationships/notesSlide" Target="../notesSlides/notesSlide34.xml" /><Relationship Id="rId1" Type="http://schemas.openxmlformats.org/officeDocument/2006/relationships/slideLayout" Target="../slideLayouts/slideLayout3.xml" /><Relationship Id="rId4" Type="http://schemas.openxmlformats.org/officeDocument/2006/relationships/image" Target="../media/image39.jpg" 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 /><Relationship Id="rId2" Type="http://schemas.openxmlformats.org/officeDocument/2006/relationships/notesSlide" Target="../notesSlides/notesSlide35.xml" /><Relationship Id="rId1" Type="http://schemas.openxmlformats.org/officeDocument/2006/relationships/slideLayout" Target="../slideLayouts/slideLayout3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 txBox="1">
            <a:spLocks noGrp="1"/>
          </p:cNvSpPr>
          <p:nvPr>
            <p:ph type="ctrTitle"/>
          </p:nvPr>
        </p:nvSpPr>
        <p:spPr>
          <a:xfrm>
            <a:off x="791475" y="2377575"/>
            <a:ext cx="8064000" cy="1670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ru" sz="3200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Решения iRidi для МКД</a:t>
            </a:r>
            <a:endParaRPr sz="3200">
              <a:solidFill>
                <a:schemeClr val="lt1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ru" sz="2500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Новые продукты, концепции, модели работы</a:t>
            </a:r>
            <a:endParaRPr sz="2500">
              <a:solidFill>
                <a:schemeClr val="lt1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cxnSp>
        <p:nvCxnSpPr>
          <p:cNvPr id="56" name="Google Shape;56;p13"/>
          <p:cNvCxnSpPr/>
          <p:nvPr/>
        </p:nvCxnSpPr>
        <p:spPr>
          <a:xfrm>
            <a:off x="-2133150" y="4039300"/>
            <a:ext cx="653670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7" name="Google Shape;57;p13"/>
          <p:cNvCxnSpPr/>
          <p:nvPr/>
        </p:nvCxnSpPr>
        <p:spPr>
          <a:xfrm>
            <a:off x="843450" y="4048275"/>
            <a:ext cx="356010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58" name="Google Shape;58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009275" y="339522"/>
            <a:ext cx="774724" cy="171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4"/>
          <p:cNvSpPr txBox="1">
            <a:spLocks noGrp="1"/>
          </p:cNvSpPr>
          <p:nvPr>
            <p:ph type="title"/>
          </p:nvPr>
        </p:nvSpPr>
        <p:spPr>
          <a:xfrm>
            <a:off x="276175" y="810000"/>
            <a:ext cx="4680000" cy="145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3400">
                <a:solidFill>
                  <a:srgbClr val="0057B7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Евгений Моторин</a:t>
            </a:r>
            <a:endParaRPr sz="3400">
              <a:solidFill>
                <a:srgbClr val="0057B7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64" name="Google Shape;64;p14"/>
          <p:cNvSpPr txBox="1">
            <a:spLocks noGrp="1"/>
          </p:cNvSpPr>
          <p:nvPr>
            <p:ph type="body" idx="1"/>
          </p:nvPr>
        </p:nvSpPr>
        <p:spPr>
          <a:xfrm>
            <a:off x="276175" y="2408350"/>
            <a:ext cx="4680000" cy="145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Отвечаю за комплексное развитие продуктовых направлений </a:t>
            </a:r>
            <a:endParaRPr sz="1000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и своевременный выходов на рынок продуктов компании iRidi.</a:t>
            </a:r>
            <a:endParaRPr sz="1000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000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Имею большой опыт в интеграции систем автоматизации домов </a:t>
            </a:r>
            <a:endParaRPr sz="1000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и зданий, как интегратор,  </a:t>
            </a:r>
            <a:r>
              <a:rPr lang="ru-RU" sz="10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реализовывал проекты поквартирной автоматизации ЖК, </a:t>
            </a:r>
            <a:r>
              <a:rPr lang="ru" sz="10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обладаю опытом проектной деятельности.</a:t>
            </a:r>
            <a:endParaRPr sz="1000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 dirty="0"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65" name="Google Shape;65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464700" y="339522"/>
            <a:ext cx="774724" cy="17102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66" name="Google Shape;66;p14"/>
          <p:cNvGrpSpPr/>
          <p:nvPr/>
        </p:nvGrpSpPr>
        <p:grpSpPr>
          <a:xfrm>
            <a:off x="-417326" y="810000"/>
            <a:ext cx="1137676" cy="8975"/>
            <a:chOff x="-417326" y="810000"/>
            <a:chExt cx="1137676" cy="8975"/>
          </a:xfrm>
        </p:grpSpPr>
        <p:cxnSp>
          <p:nvCxnSpPr>
            <p:cNvPr id="67" name="Google Shape;67;p14"/>
            <p:cNvCxnSpPr/>
            <p:nvPr/>
          </p:nvCxnSpPr>
          <p:spPr>
            <a:xfrm>
              <a:off x="-417326" y="810000"/>
              <a:ext cx="1137300" cy="0"/>
            </a:xfrm>
            <a:prstGeom prst="straightConnector1">
              <a:avLst/>
            </a:prstGeom>
            <a:noFill/>
            <a:ln w="9525" cap="flat" cmpd="sng">
              <a:solidFill>
                <a:srgbClr val="0057B7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8" name="Google Shape;68;p14"/>
            <p:cNvCxnSpPr/>
            <p:nvPr/>
          </p:nvCxnSpPr>
          <p:spPr>
            <a:xfrm>
              <a:off x="483950" y="818975"/>
              <a:ext cx="236400" cy="0"/>
            </a:xfrm>
            <a:prstGeom prst="straightConnector1">
              <a:avLst/>
            </a:prstGeom>
            <a:noFill/>
            <a:ln w="9525" cap="flat" cmpd="sng">
              <a:solidFill>
                <a:srgbClr val="0057B7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69" name="Google Shape;69;p14"/>
          <p:cNvSpPr/>
          <p:nvPr/>
        </p:nvSpPr>
        <p:spPr>
          <a:xfrm>
            <a:off x="0" y="1611675"/>
            <a:ext cx="5040000" cy="477000"/>
          </a:xfrm>
          <a:prstGeom prst="rect">
            <a:avLst/>
          </a:prstGeom>
          <a:solidFill>
            <a:srgbClr val="EFEFEF"/>
          </a:solidFill>
          <a:ln>
            <a:noFill/>
          </a:ln>
          <a:effectLst>
            <a:outerShdw blurRad="100013" dist="57150" dir="7500000" algn="bl" rotWithShape="0">
              <a:srgbClr val="999999">
                <a:alpha val="6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360000" marR="265799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900">
                <a:solidFill>
                  <a:srgbClr val="0057B7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Директор по продуктам компании iRidi</a:t>
            </a:r>
            <a:endParaRPr sz="900">
              <a:solidFill>
                <a:srgbClr val="0057B7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70" name="Google Shape;70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56225" y="307301"/>
            <a:ext cx="927775" cy="334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p14"/>
          <p:cNvPicPr preferRelativeResize="0"/>
          <p:nvPr/>
        </p:nvPicPr>
        <p:blipFill rotWithShape="1">
          <a:blip r:embed="rId5">
            <a:alphaModFix/>
          </a:blip>
          <a:srcRect t="1848" b="1858"/>
          <a:stretch/>
        </p:blipFill>
        <p:spPr>
          <a:xfrm>
            <a:off x="5400000" y="831375"/>
            <a:ext cx="3384000" cy="3779999"/>
          </a:xfrm>
          <a:prstGeom prst="rect">
            <a:avLst/>
          </a:prstGeom>
          <a:noFill/>
          <a:ln>
            <a:noFill/>
          </a:ln>
          <a:effectLst>
            <a:outerShdw blurRad="57150" dist="85725" dir="8280000" algn="bl" rotWithShape="0">
              <a:srgbClr val="B7B7B7">
                <a:alpha val="62750"/>
              </a:srgbClr>
            </a:outerShdw>
          </a:effec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5"/>
          <p:cNvSpPr txBox="1">
            <a:spLocks noGrp="1"/>
          </p:cNvSpPr>
          <p:nvPr>
            <p:ph type="title"/>
          </p:nvPr>
        </p:nvSpPr>
        <p:spPr>
          <a:xfrm>
            <a:off x="360000" y="890875"/>
            <a:ext cx="4680000" cy="145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3400">
                <a:solidFill>
                  <a:srgbClr val="0057B7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О компании</a:t>
            </a:r>
            <a:endParaRPr sz="3400">
              <a:solidFill>
                <a:srgbClr val="0057B7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pic>
        <p:nvPicPr>
          <p:cNvPr id="77" name="Google Shape;77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464700" y="339522"/>
            <a:ext cx="774724" cy="171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78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009275" y="340691"/>
            <a:ext cx="774725" cy="16868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79" name="Google Shape;79;p15"/>
          <p:cNvGrpSpPr/>
          <p:nvPr/>
        </p:nvGrpSpPr>
        <p:grpSpPr>
          <a:xfrm>
            <a:off x="-417326" y="810000"/>
            <a:ext cx="1137676" cy="8975"/>
            <a:chOff x="-417326" y="810000"/>
            <a:chExt cx="1137676" cy="8975"/>
          </a:xfrm>
        </p:grpSpPr>
        <p:cxnSp>
          <p:nvCxnSpPr>
            <p:cNvPr id="80" name="Google Shape;80;p15"/>
            <p:cNvCxnSpPr/>
            <p:nvPr/>
          </p:nvCxnSpPr>
          <p:spPr>
            <a:xfrm>
              <a:off x="-417326" y="810000"/>
              <a:ext cx="1137300" cy="0"/>
            </a:xfrm>
            <a:prstGeom prst="straightConnector1">
              <a:avLst/>
            </a:prstGeom>
            <a:noFill/>
            <a:ln w="9525" cap="flat" cmpd="sng">
              <a:solidFill>
                <a:srgbClr val="0057B7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1" name="Google Shape;81;p15"/>
            <p:cNvCxnSpPr/>
            <p:nvPr/>
          </p:nvCxnSpPr>
          <p:spPr>
            <a:xfrm>
              <a:off x="483950" y="818975"/>
              <a:ext cx="236400" cy="0"/>
            </a:xfrm>
            <a:prstGeom prst="straightConnector1">
              <a:avLst/>
            </a:prstGeom>
            <a:noFill/>
            <a:ln w="9525" cap="flat" cmpd="sng">
              <a:solidFill>
                <a:srgbClr val="0057B7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82" name="Google Shape;82;p15"/>
          <p:cNvSpPr txBox="1"/>
          <p:nvPr/>
        </p:nvSpPr>
        <p:spPr>
          <a:xfrm>
            <a:off x="360000" y="1862925"/>
            <a:ext cx="4067220" cy="14234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2921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57B7"/>
              </a:buClr>
              <a:buSzPts val="1000"/>
              <a:buFont typeface="Montserrat"/>
              <a:buChar char="■"/>
            </a:pPr>
            <a:r>
              <a:rPr lang="ru" sz="10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Российский производитель ПО и оборудования  для автоматизации умных домов и зданий.</a:t>
            </a:r>
            <a:endParaRPr sz="1000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2921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57B7"/>
              </a:buClr>
              <a:buSzPts val="1000"/>
              <a:buFont typeface="Montserrat"/>
              <a:buChar char="■"/>
            </a:pPr>
            <a:r>
              <a:rPr lang="ru" sz="10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15 лет на рынке.</a:t>
            </a:r>
            <a:endParaRPr sz="1000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2921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57B7"/>
              </a:buClr>
              <a:buSzPts val="1000"/>
              <a:buFont typeface="Montserrat"/>
              <a:buChar char="■"/>
            </a:pPr>
            <a:r>
              <a:rPr lang="ru" sz="10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Экспорт в 127 стран мира.</a:t>
            </a:r>
            <a:endParaRPr sz="1000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2921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57B7"/>
              </a:buClr>
              <a:buSzPts val="1000"/>
              <a:buFont typeface="Montserrat"/>
              <a:buChar char="■"/>
            </a:pPr>
            <a:r>
              <a:rPr lang="ru" sz="10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Наши решения и продукты </a:t>
            </a:r>
            <a:br>
              <a:rPr lang="ru" sz="10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ru" sz="10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(панели, сервера, визуализация) </a:t>
            </a:r>
            <a:br>
              <a:rPr lang="ru" sz="10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ru" sz="1000" dirty="0">
                <a:solidFill>
                  <a:srgbClr val="0057B7"/>
                </a:solidFill>
                <a:latin typeface="Montserrat"/>
                <a:ea typeface="Montserrat"/>
                <a:cs typeface="Montserrat"/>
                <a:sym typeface="Montserrat"/>
              </a:rPr>
              <a:t>не имеют аналогов на российском рынке.</a:t>
            </a:r>
            <a:endParaRPr sz="1000" dirty="0">
              <a:solidFill>
                <a:srgbClr val="0057B7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83" name="Google Shape;83;p15"/>
          <p:cNvPicPr preferRelativeResize="0"/>
          <p:nvPr/>
        </p:nvPicPr>
        <p:blipFill rotWithShape="1">
          <a:blip r:embed="rId5">
            <a:alphaModFix/>
          </a:blip>
          <a:srcRect l="17099" r="10072"/>
          <a:stretch/>
        </p:blipFill>
        <p:spPr>
          <a:xfrm>
            <a:off x="5400000" y="810300"/>
            <a:ext cx="3384001" cy="3779999"/>
          </a:xfrm>
          <a:prstGeom prst="rect">
            <a:avLst/>
          </a:prstGeom>
          <a:noFill/>
          <a:ln>
            <a:noFill/>
          </a:ln>
          <a:effectLst>
            <a:outerShdw blurRad="57150" dist="85725" dir="8280000" algn="bl" rotWithShape="0">
              <a:srgbClr val="B7B7B7">
                <a:alpha val="63000"/>
              </a:srgbClr>
            </a:outerShdw>
          </a:effec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6"/>
          <p:cNvSpPr txBox="1">
            <a:spLocks noGrp="1"/>
          </p:cNvSpPr>
          <p:nvPr>
            <p:ph type="title"/>
          </p:nvPr>
        </p:nvSpPr>
        <p:spPr>
          <a:xfrm>
            <a:off x="360000" y="890875"/>
            <a:ext cx="4680000" cy="117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3400" dirty="0">
                <a:solidFill>
                  <a:srgbClr val="0057B7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От устройств </a:t>
            </a:r>
            <a:endParaRPr sz="3400" dirty="0">
              <a:solidFill>
                <a:srgbClr val="0057B7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3400" dirty="0">
                <a:solidFill>
                  <a:srgbClr val="0057B7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к решениям</a:t>
            </a:r>
            <a:endParaRPr sz="3400" dirty="0">
              <a:solidFill>
                <a:srgbClr val="0057B7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pic>
        <p:nvPicPr>
          <p:cNvPr id="89" name="Google Shape;8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464700" y="339522"/>
            <a:ext cx="774724" cy="171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009275" y="340691"/>
            <a:ext cx="774725" cy="16868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91" name="Google Shape;91;p16"/>
          <p:cNvGrpSpPr/>
          <p:nvPr/>
        </p:nvGrpSpPr>
        <p:grpSpPr>
          <a:xfrm>
            <a:off x="-417326" y="810000"/>
            <a:ext cx="1137676" cy="8975"/>
            <a:chOff x="-417326" y="810000"/>
            <a:chExt cx="1137676" cy="8975"/>
          </a:xfrm>
        </p:grpSpPr>
        <p:cxnSp>
          <p:nvCxnSpPr>
            <p:cNvPr id="92" name="Google Shape;92;p16"/>
            <p:cNvCxnSpPr/>
            <p:nvPr/>
          </p:nvCxnSpPr>
          <p:spPr>
            <a:xfrm>
              <a:off x="-417326" y="810000"/>
              <a:ext cx="1137300" cy="0"/>
            </a:xfrm>
            <a:prstGeom prst="straightConnector1">
              <a:avLst/>
            </a:prstGeom>
            <a:noFill/>
            <a:ln w="9525" cap="flat" cmpd="sng">
              <a:solidFill>
                <a:srgbClr val="0057B7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3" name="Google Shape;93;p16"/>
            <p:cNvCxnSpPr/>
            <p:nvPr/>
          </p:nvCxnSpPr>
          <p:spPr>
            <a:xfrm>
              <a:off x="483950" y="818975"/>
              <a:ext cx="236400" cy="0"/>
            </a:xfrm>
            <a:prstGeom prst="straightConnector1">
              <a:avLst/>
            </a:prstGeom>
            <a:noFill/>
            <a:ln w="9525" cap="flat" cmpd="sng">
              <a:solidFill>
                <a:srgbClr val="0057B7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94" name="Google Shape;94;p16"/>
          <p:cNvSpPr txBox="1"/>
          <p:nvPr/>
        </p:nvSpPr>
        <p:spPr>
          <a:xfrm>
            <a:off x="360000" y="2209025"/>
            <a:ext cx="4425360" cy="17773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dirty="0" err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i</a:t>
            </a:r>
            <a:r>
              <a:rPr lang="ru" sz="10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Ridi уделяет большое внимание, не только каждому производимому устройству, но и ориентировано на комплексные решения, такие как: </a:t>
            </a:r>
            <a:endParaRPr sz="1000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2921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57B7"/>
              </a:buClr>
              <a:buSzPts val="1000"/>
              <a:buFont typeface="Montserrat"/>
              <a:buChar char="■"/>
            </a:pPr>
            <a:r>
              <a:rPr lang="ru" sz="10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домашняя автоматизация от комфорта до премиум;</a:t>
            </a:r>
            <a:endParaRPr sz="1000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2921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57B7"/>
              </a:buClr>
              <a:buSzPts val="1000"/>
              <a:buFont typeface="Montserrat"/>
              <a:buChar char="■"/>
            </a:pPr>
            <a:r>
              <a:rPr lang="ru" sz="10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автоматизация мультимедийного оборудования; </a:t>
            </a:r>
            <a:endParaRPr sz="1000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2921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57B7"/>
              </a:buClr>
              <a:buSzPts val="1000"/>
              <a:buFont typeface="Montserrat"/>
              <a:buChar char="■"/>
            </a:pPr>
            <a:r>
              <a:rPr lang="ru" sz="10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управлением коммерческим освещением;</a:t>
            </a:r>
            <a:endParaRPr sz="1000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2921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57B7"/>
              </a:buClr>
              <a:buSzPts val="1000"/>
              <a:buFont typeface="Montserrat"/>
              <a:buChar char="■"/>
            </a:pPr>
            <a:r>
              <a:rPr lang="ru" sz="10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системы BMS (в том числе SCADA);</a:t>
            </a:r>
            <a:endParaRPr sz="1000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2921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57B7"/>
              </a:buClr>
              <a:buSzPts val="1000"/>
              <a:buFont typeface="Montserrat"/>
              <a:buChar char="■"/>
            </a:pPr>
            <a:r>
              <a:rPr lang="ru" sz="10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решения для многоквартирных домов.</a:t>
            </a:r>
            <a:endParaRPr sz="1000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95" name="Google Shape;95;p16"/>
          <p:cNvPicPr preferRelativeResize="0"/>
          <p:nvPr/>
        </p:nvPicPr>
        <p:blipFill rotWithShape="1">
          <a:blip r:embed="rId5">
            <a:alphaModFix/>
          </a:blip>
          <a:srcRect l="20168" r="20162"/>
          <a:stretch/>
        </p:blipFill>
        <p:spPr>
          <a:xfrm>
            <a:off x="5400000" y="810300"/>
            <a:ext cx="3384003" cy="3779999"/>
          </a:xfrm>
          <a:prstGeom prst="rect">
            <a:avLst/>
          </a:prstGeom>
          <a:noFill/>
          <a:ln>
            <a:noFill/>
          </a:ln>
          <a:effectLst>
            <a:outerShdw blurRad="57150" dist="85725" dir="8280000" algn="bl" rotWithShape="0">
              <a:srgbClr val="B7B7B7">
                <a:alpha val="63000"/>
              </a:srgbClr>
            </a:outerShdw>
          </a:effec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8"/>
          <p:cNvSpPr txBox="1">
            <a:spLocks noGrp="1"/>
          </p:cNvSpPr>
          <p:nvPr>
            <p:ph type="title"/>
          </p:nvPr>
        </p:nvSpPr>
        <p:spPr>
          <a:xfrm>
            <a:off x="360000" y="890875"/>
            <a:ext cx="4680000" cy="117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3400" dirty="0">
                <a:solidFill>
                  <a:srgbClr val="0057B7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Решения для МКД</a:t>
            </a:r>
            <a:endParaRPr sz="3400" dirty="0">
              <a:solidFill>
                <a:srgbClr val="0057B7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pic>
        <p:nvPicPr>
          <p:cNvPr id="110" name="Google Shape;110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464700" y="339522"/>
            <a:ext cx="774724" cy="171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009275" y="340691"/>
            <a:ext cx="774725" cy="16868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12" name="Google Shape;112;p18"/>
          <p:cNvGrpSpPr/>
          <p:nvPr/>
        </p:nvGrpSpPr>
        <p:grpSpPr>
          <a:xfrm>
            <a:off x="-417326" y="810000"/>
            <a:ext cx="1137676" cy="8975"/>
            <a:chOff x="-417326" y="810000"/>
            <a:chExt cx="1137676" cy="8975"/>
          </a:xfrm>
        </p:grpSpPr>
        <p:cxnSp>
          <p:nvCxnSpPr>
            <p:cNvPr id="113" name="Google Shape;113;p18"/>
            <p:cNvCxnSpPr/>
            <p:nvPr/>
          </p:nvCxnSpPr>
          <p:spPr>
            <a:xfrm>
              <a:off x="-417326" y="810000"/>
              <a:ext cx="1137300" cy="0"/>
            </a:xfrm>
            <a:prstGeom prst="straightConnector1">
              <a:avLst/>
            </a:prstGeom>
            <a:noFill/>
            <a:ln w="9525" cap="flat" cmpd="sng">
              <a:solidFill>
                <a:srgbClr val="0057B7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4" name="Google Shape;114;p18"/>
            <p:cNvCxnSpPr/>
            <p:nvPr/>
          </p:nvCxnSpPr>
          <p:spPr>
            <a:xfrm>
              <a:off x="483950" y="818975"/>
              <a:ext cx="236400" cy="0"/>
            </a:xfrm>
            <a:prstGeom prst="straightConnector1">
              <a:avLst/>
            </a:prstGeom>
            <a:noFill/>
            <a:ln w="9525" cap="flat" cmpd="sng">
              <a:solidFill>
                <a:srgbClr val="0057B7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115" name="Google Shape;115;p18"/>
          <p:cNvSpPr txBox="1"/>
          <p:nvPr/>
        </p:nvSpPr>
        <p:spPr>
          <a:xfrm>
            <a:off x="360000" y="1853040"/>
            <a:ext cx="4680000" cy="23082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0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Д</a:t>
            </a:r>
            <a:r>
              <a:rPr lang="ru" sz="10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ля Жилых комплексов iRidi предлагает решения в области автоматизации как на уровне каждой квартиры, так и в качестве общедомовых системы автоматизации</a:t>
            </a:r>
          </a:p>
          <a:p>
            <a:pPr marL="165100"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57B7"/>
              </a:buClr>
              <a:buSzPts val="1000"/>
            </a:pPr>
            <a:endParaRPr lang="ru" sz="1000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2921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57B7"/>
              </a:buClr>
              <a:buSzPts val="1000"/>
              <a:buFont typeface="Montserrat"/>
              <a:buChar char="■"/>
            </a:pPr>
            <a:r>
              <a:rPr lang="ru" sz="10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Управление протечками;</a:t>
            </a:r>
            <a:endParaRPr sz="1000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2921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57B7"/>
              </a:buClr>
              <a:buSzPts val="1000"/>
              <a:buFont typeface="Montserrat"/>
              <a:buChar char="■"/>
            </a:pPr>
            <a:r>
              <a:rPr lang="ru-RU" sz="10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У</a:t>
            </a:r>
            <a:r>
              <a:rPr lang="ru" sz="10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правление отопление;</a:t>
            </a:r>
            <a:endParaRPr sz="1000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2921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57B7"/>
              </a:buClr>
              <a:buSzPts val="1000"/>
              <a:buFont typeface="Montserrat"/>
              <a:buChar char="■"/>
            </a:pPr>
            <a:r>
              <a:rPr lang="ru" sz="10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Управление кондиционерами и фанкойлами;</a:t>
            </a:r>
            <a:endParaRPr sz="1000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2921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57B7"/>
              </a:buClr>
              <a:buSzPts val="1000"/>
              <a:buFont typeface="Montserrat"/>
              <a:buChar char="■"/>
            </a:pPr>
            <a:r>
              <a:rPr lang="ru" sz="10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Мастер-выключатель освещения и электропитания;</a:t>
            </a:r>
            <a:endParaRPr sz="1000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2921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57B7"/>
              </a:buClr>
              <a:buSzPts val="1000"/>
              <a:buFont typeface="Montserrat"/>
              <a:buChar char="■"/>
            </a:pPr>
            <a:r>
              <a:rPr lang="ru" sz="10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В проектах ЖК с отделкой “под ключ” управление освещением, шторами, голосовое упрвление.</a:t>
            </a:r>
            <a:endParaRPr sz="1000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ru" sz="1000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В основе решения лежит проводного протокола Bus77</a:t>
            </a:r>
            <a:endParaRPr sz="1000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16" name="Google Shape;116;p18"/>
          <p:cNvPicPr preferRelativeResize="0"/>
          <p:nvPr/>
        </p:nvPicPr>
        <p:blipFill rotWithShape="1">
          <a:blip r:embed="rId5">
            <a:alphaModFix/>
          </a:blip>
          <a:srcRect l="20119" r="20125"/>
          <a:stretch/>
        </p:blipFill>
        <p:spPr>
          <a:xfrm>
            <a:off x="5400000" y="810300"/>
            <a:ext cx="3384003" cy="3779998"/>
          </a:xfrm>
          <a:prstGeom prst="rect">
            <a:avLst/>
          </a:prstGeom>
          <a:noFill/>
          <a:ln>
            <a:noFill/>
          </a:ln>
          <a:effectLst>
            <a:outerShdw blurRad="57150" dist="85725" dir="8280000" algn="bl" rotWithShape="0">
              <a:srgbClr val="B7B7B7">
                <a:alpha val="63000"/>
              </a:srgbClr>
            </a:outerShdw>
          </a:effectLst>
        </p:spPr>
      </p:pic>
      <p:sp>
        <p:nvSpPr>
          <p:cNvPr id="117" name="Google Shape;117;p18"/>
          <p:cNvSpPr/>
          <p:nvPr/>
        </p:nvSpPr>
        <p:spPr>
          <a:xfrm>
            <a:off x="0" y="4177975"/>
            <a:ext cx="5040000" cy="564300"/>
          </a:xfrm>
          <a:prstGeom prst="rect">
            <a:avLst/>
          </a:prstGeom>
          <a:solidFill>
            <a:srgbClr val="EFEFEF"/>
          </a:solidFill>
          <a:ln>
            <a:noFill/>
          </a:ln>
          <a:effectLst>
            <a:outerShdw blurRad="100013" dist="57150" dir="7500000" algn="bl" rotWithShape="0">
              <a:srgbClr val="999999">
                <a:alpha val="6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360000" marR="265799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800" dirty="0">
                <a:solidFill>
                  <a:srgbClr val="0057B7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В презентации я раскрою особенности управление протечками, отоплением </a:t>
            </a:r>
            <a:endParaRPr sz="800" dirty="0">
              <a:solidFill>
                <a:srgbClr val="0057B7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360000" marR="265799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800" dirty="0">
                <a:solidFill>
                  <a:srgbClr val="0057B7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и кондиционерами. Вопросы комплексного оснащения квартир, предлагаю обсудить на нашем стенде.</a:t>
            </a:r>
            <a:endParaRPr sz="800" dirty="0">
              <a:solidFill>
                <a:srgbClr val="0057B7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Google Shape;100;p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101" name="Google Shape;101;p17"/>
          <p:cNvSpPr txBox="1"/>
          <p:nvPr/>
        </p:nvSpPr>
        <p:spPr>
          <a:xfrm>
            <a:off x="827250" y="663775"/>
            <a:ext cx="6469200" cy="194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3000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Решения iRidi для МКД </a:t>
            </a:r>
            <a:endParaRPr sz="3000">
              <a:solidFill>
                <a:srgbClr val="FFFFFF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3000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на базе Bus77 Lite</a:t>
            </a:r>
            <a:endParaRPr sz="3000">
              <a:solidFill>
                <a:srgbClr val="FFFFFF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cxnSp>
        <p:nvCxnSpPr>
          <p:cNvPr id="102" name="Google Shape;102;p17"/>
          <p:cNvCxnSpPr/>
          <p:nvPr/>
        </p:nvCxnSpPr>
        <p:spPr>
          <a:xfrm>
            <a:off x="-25475" y="339525"/>
            <a:ext cx="7305000" cy="0"/>
          </a:xfrm>
          <a:prstGeom prst="straightConnector1">
            <a:avLst/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03" name="Google Shape;103;p17"/>
          <p:cNvCxnSpPr/>
          <p:nvPr/>
        </p:nvCxnSpPr>
        <p:spPr>
          <a:xfrm>
            <a:off x="844050" y="347600"/>
            <a:ext cx="6435600" cy="0"/>
          </a:xfrm>
          <a:prstGeom prst="straightConnector1">
            <a:avLst/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104" name="Google Shape;104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009275" y="339522"/>
            <a:ext cx="774724" cy="171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19"/>
          <p:cNvSpPr txBox="1">
            <a:spLocks noGrp="1"/>
          </p:cNvSpPr>
          <p:nvPr>
            <p:ph type="title"/>
          </p:nvPr>
        </p:nvSpPr>
        <p:spPr>
          <a:xfrm>
            <a:off x="360000" y="890875"/>
            <a:ext cx="4680000" cy="117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3400" dirty="0">
                <a:solidFill>
                  <a:srgbClr val="0057B7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Протокол Bus77</a:t>
            </a:r>
            <a:endParaRPr sz="3400" dirty="0">
              <a:solidFill>
                <a:srgbClr val="0057B7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pic>
        <p:nvPicPr>
          <p:cNvPr id="123" name="Google Shape;123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464700" y="339522"/>
            <a:ext cx="774724" cy="171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009275" y="340691"/>
            <a:ext cx="774725" cy="16868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25" name="Google Shape;125;p19"/>
          <p:cNvGrpSpPr/>
          <p:nvPr/>
        </p:nvGrpSpPr>
        <p:grpSpPr>
          <a:xfrm>
            <a:off x="-417326" y="810000"/>
            <a:ext cx="1137676" cy="8975"/>
            <a:chOff x="-417326" y="810000"/>
            <a:chExt cx="1137676" cy="8975"/>
          </a:xfrm>
        </p:grpSpPr>
        <p:cxnSp>
          <p:nvCxnSpPr>
            <p:cNvPr id="126" name="Google Shape;126;p19"/>
            <p:cNvCxnSpPr/>
            <p:nvPr/>
          </p:nvCxnSpPr>
          <p:spPr>
            <a:xfrm>
              <a:off x="-417326" y="810000"/>
              <a:ext cx="1137300" cy="0"/>
            </a:xfrm>
            <a:prstGeom prst="straightConnector1">
              <a:avLst/>
            </a:prstGeom>
            <a:noFill/>
            <a:ln w="9525" cap="flat" cmpd="sng">
              <a:solidFill>
                <a:srgbClr val="0057B7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7" name="Google Shape;127;p19"/>
            <p:cNvCxnSpPr/>
            <p:nvPr/>
          </p:nvCxnSpPr>
          <p:spPr>
            <a:xfrm>
              <a:off x="483950" y="818975"/>
              <a:ext cx="236400" cy="0"/>
            </a:xfrm>
            <a:prstGeom prst="straightConnector1">
              <a:avLst/>
            </a:prstGeom>
            <a:noFill/>
            <a:ln w="9525" cap="flat" cmpd="sng">
              <a:solidFill>
                <a:srgbClr val="0057B7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128" name="Google Shape;128;p19"/>
          <p:cNvSpPr txBox="1"/>
          <p:nvPr/>
        </p:nvSpPr>
        <p:spPr>
          <a:xfrm>
            <a:off x="360000" y="1990850"/>
            <a:ext cx="4379640" cy="21313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Протокол Bus77 современная альтернатив протоколу KNX, разработанная в России. Обладает всеми преимуществами децентрализованного шины - функционал не зависит от центрального контроллера, </a:t>
            </a:r>
            <a:r>
              <a:rPr lang="ru-RU" sz="10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у</a:t>
            </a:r>
            <a:r>
              <a:rPr lang="ru" sz="10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стройства шины общаются напрямую между собой.</a:t>
            </a: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</a:t>
            </a: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Протокол высокоскоростной, построен на надежный физике шине CAN, масштабируемый и доступный по цене. Есть две линейки оборудования от iRidi реализующей протокол Bus77:</a:t>
            </a:r>
            <a:endParaRPr sz="1000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000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 b="1" dirty="0">
                <a:solidFill>
                  <a:srgbClr val="0057B7"/>
                </a:solidFill>
                <a:latin typeface="Montserrat"/>
                <a:ea typeface="Montserrat"/>
                <a:cs typeface="Montserrat"/>
                <a:sym typeface="Montserrat"/>
              </a:rPr>
              <a:t>Оборудование Bus77 Pro и оборудование Bus77 Litе.</a:t>
            </a:r>
            <a:endParaRPr sz="1000" b="1" dirty="0">
              <a:solidFill>
                <a:srgbClr val="0057B7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9" name="Google Shape;129;p19"/>
          <p:cNvSpPr/>
          <p:nvPr/>
        </p:nvSpPr>
        <p:spPr>
          <a:xfrm>
            <a:off x="0" y="4177975"/>
            <a:ext cx="5040000" cy="564300"/>
          </a:xfrm>
          <a:prstGeom prst="rect">
            <a:avLst/>
          </a:prstGeom>
          <a:solidFill>
            <a:srgbClr val="EFEFEF"/>
          </a:solidFill>
          <a:ln>
            <a:noFill/>
          </a:ln>
          <a:effectLst>
            <a:outerShdw blurRad="100013" dist="57150" dir="7500000" algn="bl" rotWithShape="0">
              <a:srgbClr val="999999">
                <a:alpha val="6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360000" marR="265799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800">
                <a:solidFill>
                  <a:srgbClr val="0057B7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Чтобы узнать больше о протоколе Bus77 и изучить линейки оборудования, Вы можете пройти на наше стенд iRidi.</a:t>
            </a:r>
            <a:endParaRPr sz="800">
              <a:solidFill>
                <a:srgbClr val="0057B7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130" name="Google Shape;130;p19"/>
          <p:cNvPicPr preferRelativeResize="0"/>
          <p:nvPr/>
        </p:nvPicPr>
        <p:blipFill rotWithShape="1">
          <a:blip r:embed="rId5">
            <a:alphaModFix amt="93000"/>
          </a:blip>
          <a:srcRect l="61969" t="13115" r="2501" b="16447"/>
          <a:stretch/>
        </p:blipFill>
        <p:spPr>
          <a:xfrm>
            <a:off x="5400000" y="810000"/>
            <a:ext cx="3383999" cy="3780000"/>
          </a:xfrm>
          <a:prstGeom prst="rect">
            <a:avLst/>
          </a:prstGeom>
          <a:noFill/>
          <a:ln>
            <a:noFill/>
          </a:ln>
          <a:effectLst>
            <a:outerShdw blurRad="57150" dist="85725" dir="8280000" algn="bl" rotWithShape="0">
              <a:srgbClr val="B7B7B7">
                <a:alpha val="63000"/>
              </a:srgbClr>
            </a:outerShdw>
          </a:effec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20"/>
          <p:cNvSpPr txBox="1">
            <a:spLocks noGrp="1"/>
          </p:cNvSpPr>
          <p:nvPr>
            <p:ph type="title"/>
          </p:nvPr>
        </p:nvSpPr>
        <p:spPr>
          <a:xfrm>
            <a:off x="360000" y="890875"/>
            <a:ext cx="4680000" cy="117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3400">
                <a:solidFill>
                  <a:srgbClr val="0057B7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Bus77 Lite - </a:t>
            </a:r>
            <a:r>
              <a:rPr lang="ru" sz="2100">
                <a:solidFill>
                  <a:srgbClr val="0057B7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облегченная версия устройств</a:t>
            </a:r>
            <a:endParaRPr sz="2100">
              <a:solidFill>
                <a:srgbClr val="0057B7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pic>
        <p:nvPicPr>
          <p:cNvPr id="136" name="Google Shape;136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464700" y="339522"/>
            <a:ext cx="774724" cy="171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Google Shape;137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009275" y="340691"/>
            <a:ext cx="774725" cy="16868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38" name="Google Shape;138;p20"/>
          <p:cNvGrpSpPr/>
          <p:nvPr/>
        </p:nvGrpSpPr>
        <p:grpSpPr>
          <a:xfrm>
            <a:off x="-417326" y="810000"/>
            <a:ext cx="1137676" cy="8975"/>
            <a:chOff x="-417326" y="810000"/>
            <a:chExt cx="1137676" cy="8975"/>
          </a:xfrm>
        </p:grpSpPr>
        <p:cxnSp>
          <p:nvCxnSpPr>
            <p:cNvPr id="139" name="Google Shape;139;p20"/>
            <p:cNvCxnSpPr/>
            <p:nvPr/>
          </p:nvCxnSpPr>
          <p:spPr>
            <a:xfrm>
              <a:off x="-417326" y="810000"/>
              <a:ext cx="1137300" cy="0"/>
            </a:xfrm>
            <a:prstGeom prst="straightConnector1">
              <a:avLst/>
            </a:prstGeom>
            <a:noFill/>
            <a:ln w="9525" cap="flat" cmpd="sng">
              <a:solidFill>
                <a:srgbClr val="0057B7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0" name="Google Shape;140;p20"/>
            <p:cNvCxnSpPr/>
            <p:nvPr/>
          </p:nvCxnSpPr>
          <p:spPr>
            <a:xfrm>
              <a:off x="483950" y="818975"/>
              <a:ext cx="236400" cy="0"/>
            </a:xfrm>
            <a:prstGeom prst="straightConnector1">
              <a:avLst/>
            </a:prstGeom>
            <a:noFill/>
            <a:ln w="9525" cap="flat" cmpd="sng">
              <a:solidFill>
                <a:srgbClr val="0057B7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141" name="Google Shape;141;p20"/>
          <p:cNvSpPr txBox="1"/>
          <p:nvPr/>
        </p:nvSpPr>
        <p:spPr>
          <a:xfrm>
            <a:off x="360000" y="2069275"/>
            <a:ext cx="4417740" cy="14234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Специально для рынка массовой автоматизации домов комфорт-класса, в том числе для комплексной автоматизации квартир в МКД,  iRidi создал линейку доступного и простого в настройке оборудования Bus77 Lite, а также приложение Bus77 Lite для быстрого создания проектов управления с использованием готовых виджетов.</a:t>
            </a:r>
            <a:endParaRPr sz="1000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 b="1" dirty="0">
              <a:solidFill>
                <a:srgbClr val="0057B7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42" name="Google Shape;142;p20"/>
          <p:cNvPicPr preferRelativeResize="0"/>
          <p:nvPr/>
        </p:nvPicPr>
        <p:blipFill rotWithShape="1">
          <a:blip r:embed="rId5">
            <a:alphaModFix/>
          </a:blip>
          <a:srcRect l="20360" r="20366"/>
          <a:stretch/>
        </p:blipFill>
        <p:spPr>
          <a:xfrm>
            <a:off x="5400000" y="810000"/>
            <a:ext cx="3383997" cy="3779999"/>
          </a:xfrm>
          <a:prstGeom prst="rect">
            <a:avLst/>
          </a:prstGeom>
          <a:noFill/>
          <a:ln>
            <a:noFill/>
          </a:ln>
          <a:effectLst>
            <a:outerShdw blurRad="57150" dist="85725" dir="8280000" algn="bl" rotWithShape="0">
              <a:srgbClr val="B7B7B7">
                <a:alpha val="63000"/>
              </a:srgbClr>
            </a:outerShdw>
          </a:effec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21"/>
          <p:cNvSpPr txBox="1">
            <a:spLocks noGrp="1"/>
          </p:cNvSpPr>
          <p:nvPr>
            <p:ph type="title"/>
          </p:nvPr>
        </p:nvSpPr>
        <p:spPr>
          <a:xfrm>
            <a:off x="360000" y="890875"/>
            <a:ext cx="4680000" cy="117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3400">
                <a:solidFill>
                  <a:srgbClr val="0057B7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Bus77 Lite - </a:t>
            </a:r>
            <a:r>
              <a:rPr lang="ru" sz="3100">
                <a:solidFill>
                  <a:srgbClr val="0057B7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области применения</a:t>
            </a:r>
            <a:endParaRPr sz="3100">
              <a:solidFill>
                <a:srgbClr val="0057B7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100">
              <a:solidFill>
                <a:srgbClr val="0057B7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100">
              <a:solidFill>
                <a:srgbClr val="0057B7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pic>
        <p:nvPicPr>
          <p:cNvPr id="148" name="Google Shape;148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464700" y="339522"/>
            <a:ext cx="774724" cy="171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" name="Google Shape;149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009275" y="340691"/>
            <a:ext cx="774725" cy="16868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50" name="Google Shape;150;p21"/>
          <p:cNvGrpSpPr/>
          <p:nvPr/>
        </p:nvGrpSpPr>
        <p:grpSpPr>
          <a:xfrm>
            <a:off x="-417326" y="810000"/>
            <a:ext cx="1137676" cy="8975"/>
            <a:chOff x="-417326" y="810000"/>
            <a:chExt cx="1137676" cy="8975"/>
          </a:xfrm>
        </p:grpSpPr>
        <p:cxnSp>
          <p:nvCxnSpPr>
            <p:cNvPr id="151" name="Google Shape;151;p21"/>
            <p:cNvCxnSpPr/>
            <p:nvPr/>
          </p:nvCxnSpPr>
          <p:spPr>
            <a:xfrm>
              <a:off x="-417326" y="810000"/>
              <a:ext cx="1137300" cy="0"/>
            </a:xfrm>
            <a:prstGeom prst="straightConnector1">
              <a:avLst/>
            </a:prstGeom>
            <a:noFill/>
            <a:ln w="9525" cap="flat" cmpd="sng">
              <a:solidFill>
                <a:srgbClr val="0057B7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2" name="Google Shape;152;p21"/>
            <p:cNvCxnSpPr/>
            <p:nvPr/>
          </p:nvCxnSpPr>
          <p:spPr>
            <a:xfrm>
              <a:off x="483950" y="818975"/>
              <a:ext cx="236400" cy="0"/>
            </a:xfrm>
            <a:prstGeom prst="straightConnector1">
              <a:avLst/>
            </a:prstGeom>
            <a:noFill/>
            <a:ln w="9525" cap="flat" cmpd="sng">
              <a:solidFill>
                <a:srgbClr val="0057B7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153" name="Google Shape;153;p21"/>
          <p:cNvSpPr txBox="1"/>
          <p:nvPr/>
        </p:nvSpPr>
        <p:spPr>
          <a:xfrm>
            <a:off x="360000" y="2069275"/>
            <a:ext cx="7580100" cy="299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Bus77 Lite предназначен для небольших объектов автоматизации. Подключить можно до 32 устройств. Это абсолютно достаточно для объектов до 300 кв.м. Для сравнения: в Bus77 Pro практически нет ограничений по количеству устройств. Можно автоматизировать большой дом и офис на 10 000 кв м и даже больше.</a:t>
            </a:r>
            <a:endParaRPr sz="1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Мы сделали Lite, чтобы автоматизация была простой, быстрой и легкой: </a:t>
            </a:r>
            <a:endParaRPr sz="1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2921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57B7"/>
              </a:buClr>
              <a:buSzPts val="1000"/>
              <a:buFont typeface="Montserrat"/>
              <a:buChar char="■"/>
            </a:pPr>
            <a:r>
              <a:rPr lang="ru" sz="1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В приложении Bus77 Lite интерфейс выстраивается автоматически из готовых блоков. Этого достаточно и это удобно для небольших проектов;</a:t>
            </a:r>
            <a:endParaRPr sz="1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2921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57B7"/>
              </a:buClr>
              <a:buSzPts val="1000"/>
              <a:buFont typeface="Montserrat"/>
              <a:buChar char="■"/>
            </a:pPr>
            <a:r>
              <a:rPr lang="ru" sz="1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логика работы умного дома проработана на опыте создания сотен Умных домов. Настроить произвольную логику нельзя, но той что имеется, достаточно для комфорт класса;</a:t>
            </a:r>
            <a:endParaRPr sz="1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2921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57B7"/>
              </a:buClr>
              <a:buSzPts val="1000"/>
              <a:buFont typeface="Montserrat"/>
              <a:buChar char="■"/>
            </a:pPr>
            <a:r>
              <a:rPr lang="ru" sz="1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список стороннего оборудования тщательно проработан (кондиционеры, вент установки, медиа-плееры, голосовые колонки) и интеграция с ним занимает не более минуты, но и добавить ничего другого нельзя. В Pro таких ограничений нет.</a:t>
            </a:r>
            <a:endParaRPr sz="1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2921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57B7"/>
              </a:buClr>
              <a:buSzPts val="1000"/>
              <a:buFont typeface="Montserrat"/>
              <a:buChar char="■"/>
            </a:pPr>
            <a:r>
              <a:rPr lang="ru" sz="1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стоимость оборудования для автоматизации выходит в 2 раза меньше, срок гарантии 2 года.</a:t>
            </a:r>
            <a:endParaRPr sz="1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 b="1">
              <a:solidFill>
                <a:srgbClr val="0057B7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8" name="Google Shape;158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464700" y="339522"/>
            <a:ext cx="774724" cy="171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9" name="Google Shape;159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009275" y="340691"/>
            <a:ext cx="774725" cy="1686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" name="Google Shape;160;p2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19988" y="480700"/>
            <a:ext cx="6978200" cy="448132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61" name="Google Shape;161;p22"/>
          <p:cNvGrpSpPr/>
          <p:nvPr/>
        </p:nvGrpSpPr>
        <p:grpSpPr>
          <a:xfrm>
            <a:off x="-417326" y="810000"/>
            <a:ext cx="1137676" cy="8975"/>
            <a:chOff x="-417326" y="810000"/>
            <a:chExt cx="1137676" cy="8975"/>
          </a:xfrm>
        </p:grpSpPr>
        <p:cxnSp>
          <p:nvCxnSpPr>
            <p:cNvPr id="162" name="Google Shape;162;p22"/>
            <p:cNvCxnSpPr/>
            <p:nvPr/>
          </p:nvCxnSpPr>
          <p:spPr>
            <a:xfrm>
              <a:off x="-417326" y="810000"/>
              <a:ext cx="1137300" cy="0"/>
            </a:xfrm>
            <a:prstGeom prst="straightConnector1">
              <a:avLst/>
            </a:prstGeom>
            <a:noFill/>
            <a:ln w="9525" cap="flat" cmpd="sng">
              <a:solidFill>
                <a:srgbClr val="0057B7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3" name="Google Shape;163;p22"/>
            <p:cNvCxnSpPr/>
            <p:nvPr/>
          </p:nvCxnSpPr>
          <p:spPr>
            <a:xfrm>
              <a:off x="483950" y="818975"/>
              <a:ext cx="236400" cy="0"/>
            </a:xfrm>
            <a:prstGeom prst="straightConnector1">
              <a:avLst/>
            </a:prstGeom>
            <a:noFill/>
            <a:ln w="9525" cap="flat" cmpd="sng">
              <a:solidFill>
                <a:srgbClr val="0057B7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23"/>
          <p:cNvSpPr txBox="1">
            <a:spLocks noGrp="1"/>
          </p:cNvSpPr>
          <p:nvPr>
            <p:ph type="title"/>
          </p:nvPr>
        </p:nvSpPr>
        <p:spPr>
          <a:xfrm>
            <a:off x="360000" y="890875"/>
            <a:ext cx="4680000" cy="117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3400">
                <a:solidFill>
                  <a:srgbClr val="0057B7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Приложение Bus77 Lite</a:t>
            </a:r>
            <a:endParaRPr sz="3400">
              <a:solidFill>
                <a:srgbClr val="0057B7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pic>
        <p:nvPicPr>
          <p:cNvPr id="169" name="Google Shape;169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464700" y="339522"/>
            <a:ext cx="774724" cy="171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" name="Google Shape;170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009275" y="340691"/>
            <a:ext cx="774725" cy="16868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71" name="Google Shape;171;p23"/>
          <p:cNvGrpSpPr/>
          <p:nvPr/>
        </p:nvGrpSpPr>
        <p:grpSpPr>
          <a:xfrm>
            <a:off x="-417326" y="810000"/>
            <a:ext cx="1137676" cy="8975"/>
            <a:chOff x="-417326" y="810000"/>
            <a:chExt cx="1137676" cy="8975"/>
          </a:xfrm>
        </p:grpSpPr>
        <p:cxnSp>
          <p:nvCxnSpPr>
            <p:cNvPr id="172" name="Google Shape;172;p23"/>
            <p:cNvCxnSpPr/>
            <p:nvPr/>
          </p:nvCxnSpPr>
          <p:spPr>
            <a:xfrm>
              <a:off x="-417326" y="810000"/>
              <a:ext cx="1137300" cy="0"/>
            </a:xfrm>
            <a:prstGeom prst="straightConnector1">
              <a:avLst/>
            </a:prstGeom>
            <a:noFill/>
            <a:ln w="9525" cap="flat" cmpd="sng">
              <a:solidFill>
                <a:srgbClr val="0057B7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73" name="Google Shape;173;p23"/>
            <p:cNvCxnSpPr/>
            <p:nvPr/>
          </p:nvCxnSpPr>
          <p:spPr>
            <a:xfrm>
              <a:off x="483950" y="818975"/>
              <a:ext cx="236400" cy="0"/>
            </a:xfrm>
            <a:prstGeom prst="straightConnector1">
              <a:avLst/>
            </a:prstGeom>
            <a:noFill/>
            <a:ln w="9525" cap="flat" cmpd="sng">
              <a:solidFill>
                <a:srgbClr val="0057B7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174" name="Google Shape;174;p23"/>
          <p:cNvSpPr txBox="1"/>
          <p:nvPr/>
        </p:nvSpPr>
        <p:spPr>
          <a:xfrm>
            <a:off x="360000" y="2265150"/>
            <a:ext cx="4167600" cy="8925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2857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57B7"/>
              </a:buClr>
              <a:buSzPts val="900"/>
              <a:buFont typeface="Montserrat"/>
              <a:buChar char="■"/>
            </a:pPr>
            <a:r>
              <a:rPr lang="ru" sz="10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интерфейс </a:t>
            </a:r>
            <a:r>
              <a:rPr lang="ru-RU" sz="10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собирается </a:t>
            </a:r>
            <a:r>
              <a:rPr lang="ru" sz="10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из готовых виджетов;</a:t>
            </a:r>
            <a:endParaRPr sz="1000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2857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57B7"/>
              </a:buClr>
              <a:buSzPts val="900"/>
              <a:buFont typeface="Montserrat"/>
              <a:buChar char="■"/>
            </a:pPr>
            <a:r>
              <a:rPr lang="ru" sz="10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﻿﻿простая настройка из самого приложения;</a:t>
            </a:r>
            <a:endParaRPr sz="1000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2857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57B7"/>
              </a:buClr>
              <a:buSzPts val="900"/>
              <a:buFont typeface="Montserrat"/>
              <a:buChar char="■"/>
            </a:pPr>
            <a:r>
              <a:rPr lang="ru" sz="10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﻿﻿работа c ios, Windows, Android.</a:t>
            </a:r>
            <a:endParaRPr sz="1000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 b="1" dirty="0">
              <a:solidFill>
                <a:srgbClr val="0057B7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75" name="Google Shape;175;p23"/>
          <p:cNvPicPr preferRelativeResize="0"/>
          <p:nvPr/>
        </p:nvPicPr>
        <p:blipFill rotWithShape="1">
          <a:blip r:embed="rId5">
            <a:alphaModFix/>
          </a:blip>
          <a:srcRect l="12365"/>
          <a:stretch/>
        </p:blipFill>
        <p:spPr>
          <a:xfrm>
            <a:off x="5400000" y="810000"/>
            <a:ext cx="3383998" cy="3779999"/>
          </a:xfrm>
          <a:prstGeom prst="rect">
            <a:avLst/>
          </a:prstGeom>
          <a:noFill/>
          <a:ln>
            <a:noFill/>
          </a:ln>
          <a:effectLst>
            <a:outerShdw blurRad="57150" dist="85725" dir="8280000" algn="bl" rotWithShape="0">
              <a:srgbClr val="B7B7B7">
                <a:alpha val="63000"/>
              </a:srgbClr>
            </a:outerShdw>
          </a:effec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24"/>
          <p:cNvSpPr txBox="1">
            <a:spLocks noGrp="1"/>
          </p:cNvSpPr>
          <p:nvPr>
            <p:ph type="title"/>
          </p:nvPr>
        </p:nvSpPr>
        <p:spPr>
          <a:xfrm>
            <a:off x="360000" y="890875"/>
            <a:ext cx="4861200" cy="114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3400">
                <a:solidFill>
                  <a:srgbClr val="0057B7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LH-Hub - </a:t>
            </a:r>
            <a:endParaRPr sz="3400">
              <a:solidFill>
                <a:srgbClr val="0057B7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>
                <a:solidFill>
                  <a:srgbClr val="0057B7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оптимальное решение для МКД</a:t>
            </a:r>
            <a:endParaRPr sz="2100">
              <a:solidFill>
                <a:srgbClr val="0057B7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pic>
        <p:nvPicPr>
          <p:cNvPr id="181" name="Google Shape;181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464700" y="339522"/>
            <a:ext cx="774724" cy="171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009275" y="340691"/>
            <a:ext cx="774725" cy="16868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83" name="Google Shape;183;p24"/>
          <p:cNvGrpSpPr/>
          <p:nvPr/>
        </p:nvGrpSpPr>
        <p:grpSpPr>
          <a:xfrm>
            <a:off x="-417326" y="810000"/>
            <a:ext cx="1137676" cy="8975"/>
            <a:chOff x="-417326" y="810000"/>
            <a:chExt cx="1137676" cy="8975"/>
          </a:xfrm>
        </p:grpSpPr>
        <p:cxnSp>
          <p:nvCxnSpPr>
            <p:cNvPr id="184" name="Google Shape;184;p24"/>
            <p:cNvCxnSpPr/>
            <p:nvPr/>
          </p:nvCxnSpPr>
          <p:spPr>
            <a:xfrm>
              <a:off x="-417326" y="810000"/>
              <a:ext cx="1137300" cy="0"/>
            </a:xfrm>
            <a:prstGeom prst="straightConnector1">
              <a:avLst/>
            </a:prstGeom>
            <a:noFill/>
            <a:ln w="9525" cap="flat" cmpd="sng">
              <a:solidFill>
                <a:srgbClr val="0057B7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85" name="Google Shape;185;p24"/>
            <p:cNvCxnSpPr/>
            <p:nvPr/>
          </p:nvCxnSpPr>
          <p:spPr>
            <a:xfrm>
              <a:off x="483950" y="818975"/>
              <a:ext cx="236400" cy="0"/>
            </a:xfrm>
            <a:prstGeom prst="straightConnector1">
              <a:avLst/>
            </a:prstGeom>
            <a:noFill/>
            <a:ln w="9525" cap="flat" cmpd="sng">
              <a:solidFill>
                <a:srgbClr val="0057B7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186" name="Google Shape;186;p24"/>
          <p:cNvSpPr txBox="1"/>
          <p:nvPr/>
        </p:nvSpPr>
        <p:spPr>
          <a:xfrm>
            <a:off x="360000" y="2036575"/>
            <a:ext cx="4167600" cy="26622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LH-Hub:</a:t>
            </a:r>
            <a:endParaRPr sz="1000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2857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57B7"/>
              </a:buClr>
              <a:buSzPts val="900"/>
              <a:buFont typeface="Montserrat"/>
              <a:buChar char="■"/>
            </a:pPr>
            <a:r>
              <a:rPr lang="ru" sz="10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Локальное управление;</a:t>
            </a:r>
            <a:endParaRPr sz="1000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2857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57B7"/>
              </a:buClr>
              <a:buSzPts val="900"/>
              <a:buFont typeface="Montserrat"/>
              <a:buChar char="■"/>
            </a:pPr>
            <a:r>
              <a:rPr lang="ru" sz="10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Удаленное управление;</a:t>
            </a:r>
            <a:endParaRPr sz="1000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2857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57B7"/>
              </a:buClr>
              <a:buSzPts val="900"/>
              <a:buFont typeface="Montserrat"/>
              <a:buChar char="■"/>
            </a:pPr>
            <a:r>
              <a:rPr lang="ru" sz="10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Шифрование;</a:t>
            </a:r>
            <a:endParaRPr sz="1000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2857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57B7"/>
              </a:buClr>
              <a:buSzPts val="900"/>
              <a:buFont typeface="Montserrat"/>
              <a:buChar char="■"/>
            </a:pPr>
            <a:r>
              <a:rPr lang="ru" sz="10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Поддержка до 32 устройств на шине Bus77</a:t>
            </a:r>
          </a:p>
          <a:p>
            <a:pPr marL="171450"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57B7"/>
              </a:buClr>
              <a:buSzPts val="900"/>
            </a:pPr>
            <a:endParaRPr sz="1000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Встроенные интерфейсы:</a:t>
            </a:r>
            <a:endParaRPr sz="1000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2857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57B7"/>
              </a:buClr>
              <a:buSzPts val="900"/>
              <a:buFont typeface="Montserrat"/>
              <a:buChar char="■"/>
            </a:pPr>
            <a:r>
              <a:rPr lang="ru" sz="10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Ethernet;</a:t>
            </a:r>
            <a:endParaRPr sz="1000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2857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57B7"/>
              </a:buClr>
              <a:buSzPts val="900"/>
              <a:buFont typeface="Montserrat"/>
              <a:buChar char="■"/>
            </a:pPr>
            <a:r>
              <a:rPr lang="ru" sz="10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CAN (Bus77).</a:t>
            </a:r>
            <a:endParaRPr sz="1000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Дополнительно:</a:t>
            </a:r>
            <a:endParaRPr sz="1000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2857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57B7"/>
              </a:buClr>
              <a:buSzPts val="900"/>
              <a:buFont typeface="Montserrat"/>
              <a:buChar char="■"/>
            </a:pPr>
            <a:r>
              <a:rPr lang="ru" sz="10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RGB-индикация;</a:t>
            </a:r>
            <a:endParaRPr sz="1000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2857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57B7"/>
              </a:buClr>
              <a:buSzPts val="900"/>
              <a:buFont typeface="Montserrat"/>
              <a:buChar char="■"/>
            </a:pPr>
            <a:r>
              <a:rPr lang="ru" sz="10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Системная кнопка.</a:t>
            </a:r>
            <a:endParaRPr sz="1000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 b="1" dirty="0">
              <a:solidFill>
                <a:srgbClr val="0057B7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87" name="Google Shape;187;p24"/>
          <p:cNvPicPr preferRelativeResize="0"/>
          <p:nvPr/>
        </p:nvPicPr>
        <p:blipFill rotWithShape="1">
          <a:blip r:embed="rId5">
            <a:alphaModFix/>
          </a:blip>
          <a:srcRect l="20340" r="20340"/>
          <a:stretch/>
        </p:blipFill>
        <p:spPr>
          <a:xfrm>
            <a:off x="5400000" y="810000"/>
            <a:ext cx="3383997" cy="3779998"/>
          </a:xfrm>
          <a:prstGeom prst="rect">
            <a:avLst/>
          </a:prstGeom>
          <a:noFill/>
          <a:ln>
            <a:noFill/>
          </a:ln>
          <a:effectLst>
            <a:outerShdw blurRad="57150" dist="85725" dir="8280000" algn="bl" rotWithShape="0">
              <a:srgbClr val="B7B7B7">
                <a:alpha val="63000"/>
              </a:srgbClr>
            </a:outerShdw>
          </a:effec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2" name="Google Shape;192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464700" y="339522"/>
            <a:ext cx="774724" cy="171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3" name="Google Shape;193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62389" y="318108"/>
            <a:ext cx="7739801" cy="395125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94" name="Google Shape;194;p25"/>
          <p:cNvGrpSpPr/>
          <p:nvPr/>
        </p:nvGrpSpPr>
        <p:grpSpPr>
          <a:xfrm>
            <a:off x="-417326" y="810000"/>
            <a:ext cx="1137676" cy="8975"/>
            <a:chOff x="-417326" y="810000"/>
            <a:chExt cx="1137676" cy="8975"/>
          </a:xfrm>
        </p:grpSpPr>
        <p:cxnSp>
          <p:nvCxnSpPr>
            <p:cNvPr id="195" name="Google Shape;195;p25"/>
            <p:cNvCxnSpPr/>
            <p:nvPr/>
          </p:nvCxnSpPr>
          <p:spPr>
            <a:xfrm>
              <a:off x="-417326" y="810000"/>
              <a:ext cx="1137300" cy="0"/>
            </a:xfrm>
            <a:prstGeom prst="straightConnector1">
              <a:avLst/>
            </a:prstGeom>
            <a:noFill/>
            <a:ln w="9525" cap="flat" cmpd="sng">
              <a:solidFill>
                <a:srgbClr val="0057B7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96" name="Google Shape;196;p25"/>
            <p:cNvCxnSpPr/>
            <p:nvPr/>
          </p:nvCxnSpPr>
          <p:spPr>
            <a:xfrm>
              <a:off x="483950" y="818975"/>
              <a:ext cx="236400" cy="0"/>
            </a:xfrm>
            <a:prstGeom prst="straightConnector1">
              <a:avLst/>
            </a:prstGeom>
            <a:noFill/>
            <a:ln w="9525" cap="flat" cmpd="sng">
              <a:solidFill>
                <a:srgbClr val="0057B7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pic>
        <p:nvPicPr>
          <p:cNvPr id="197" name="Google Shape;197;p2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009275" y="364176"/>
            <a:ext cx="774725" cy="1686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26"/>
          <p:cNvSpPr txBox="1">
            <a:spLocks noGrp="1"/>
          </p:cNvSpPr>
          <p:nvPr>
            <p:ph type="title"/>
          </p:nvPr>
        </p:nvSpPr>
        <p:spPr>
          <a:xfrm>
            <a:off x="360000" y="890875"/>
            <a:ext cx="3533400" cy="1617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 dirty="0">
                <a:solidFill>
                  <a:srgbClr val="0057B7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Управление протечками на базе полевого модуля </a:t>
            </a:r>
            <a:r>
              <a:rPr lang="en-US" sz="2400" dirty="0">
                <a:solidFill>
                  <a:srgbClr val="0057B7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L</a:t>
            </a:r>
            <a:r>
              <a:rPr lang="ru" sz="2400" dirty="0">
                <a:solidFill>
                  <a:srgbClr val="0057B7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FM-402-1W</a:t>
            </a:r>
            <a:endParaRPr sz="2400" dirty="0">
              <a:solidFill>
                <a:srgbClr val="0057B7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pic>
        <p:nvPicPr>
          <p:cNvPr id="203" name="Google Shape;203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464700" y="339522"/>
            <a:ext cx="774724" cy="171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4" name="Google Shape;204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009275" y="340691"/>
            <a:ext cx="774725" cy="16868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05" name="Google Shape;205;p26"/>
          <p:cNvGrpSpPr/>
          <p:nvPr/>
        </p:nvGrpSpPr>
        <p:grpSpPr>
          <a:xfrm>
            <a:off x="-417326" y="810000"/>
            <a:ext cx="1137676" cy="8975"/>
            <a:chOff x="-417326" y="810000"/>
            <a:chExt cx="1137676" cy="8975"/>
          </a:xfrm>
        </p:grpSpPr>
        <p:cxnSp>
          <p:nvCxnSpPr>
            <p:cNvPr id="206" name="Google Shape;206;p26"/>
            <p:cNvCxnSpPr/>
            <p:nvPr/>
          </p:nvCxnSpPr>
          <p:spPr>
            <a:xfrm>
              <a:off x="-417326" y="810000"/>
              <a:ext cx="1137300" cy="0"/>
            </a:xfrm>
            <a:prstGeom prst="straightConnector1">
              <a:avLst/>
            </a:prstGeom>
            <a:noFill/>
            <a:ln w="9525" cap="flat" cmpd="sng">
              <a:solidFill>
                <a:srgbClr val="0057B7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07" name="Google Shape;207;p26"/>
            <p:cNvCxnSpPr/>
            <p:nvPr/>
          </p:nvCxnSpPr>
          <p:spPr>
            <a:xfrm>
              <a:off x="483950" y="818975"/>
              <a:ext cx="236400" cy="0"/>
            </a:xfrm>
            <a:prstGeom prst="straightConnector1">
              <a:avLst/>
            </a:prstGeom>
            <a:noFill/>
            <a:ln w="9525" cap="flat" cmpd="sng">
              <a:solidFill>
                <a:srgbClr val="0057B7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pic>
        <p:nvPicPr>
          <p:cNvPr id="208" name="Google Shape;208;p2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040550" y="656950"/>
            <a:ext cx="4743450" cy="4057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27"/>
          <p:cNvSpPr txBox="1">
            <a:spLocks noGrp="1"/>
          </p:cNvSpPr>
          <p:nvPr>
            <p:ph type="title"/>
          </p:nvPr>
        </p:nvSpPr>
        <p:spPr>
          <a:xfrm>
            <a:off x="360000" y="890875"/>
            <a:ext cx="3533400" cy="1617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 dirty="0">
                <a:solidFill>
                  <a:srgbClr val="0057B7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Управление протечками на базе модульного устройства DM-402-1W</a:t>
            </a:r>
            <a:endParaRPr sz="2400" dirty="0">
              <a:solidFill>
                <a:srgbClr val="0057B7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pic>
        <p:nvPicPr>
          <p:cNvPr id="214" name="Google Shape;214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464700" y="339522"/>
            <a:ext cx="774724" cy="171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5" name="Google Shape;215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009275" y="340691"/>
            <a:ext cx="774725" cy="16868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16" name="Google Shape;216;p27"/>
          <p:cNvGrpSpPr/>
          <p:nvPr/>
        </p:nvGrpSpPr>
        <p:grpSpPr>
          <a:xfrm>
            <a:off x="-417326" y="810000"/>
            <a:ext cx="1137676" cy="8975"/>
            <a:chOff x="-417326" y="810000"/>
            <a:chExt cx="1137676" cy="8975"/>
          </a:xfrm>
        </p:grpSpPr>
        <p:cxnSp>
          <p:nvCxnSpPr>
            <p:cNvPr id="217" name="Google Shape;217;p27"/>
            <p:cNvCxnSpPr/>
            <p:nvPr/>
          </p:nvCxnSpPr>
          <p:spPr>
            <a:xfrm>
              <a:off x="-417326" y="810000"/>
              <a:ext cx="1137300" cy="0"/>
            </a:xfrm>
            <a:prstGeom prst="straightConnector1">
              <a:avLst/>
            </a:prstGeom>
            <a:noFill/>
            <a:ln w="9525" cap="flat" cmpd="sng">
              <a:solidFill>
                <a:srgbClr val="0057B7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18" name="Google Shape;218;p27"/>
            <p:cNvCxnSpPr/>
            <p:nvPr/>
          </p:nvCxnSpPr>
          <p:spPr>
            <a:xfrm>
              <a:off x="483950" y="818975"/>
              <a:ext cx="236400" cy="0"/>
            </a:xfrm>
            <a:prstGeom prst="straightConnector1">
              <a:avLst/>
            </a:prstGeom>
            <a:noFill/>
            <a:ln w="9525" cap="flat" cmpd="sng">
              <a:solidFill>
                <a:srgbClr val="0057B7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pic>
        <p:nvPicPr>
          <p:cNvPr id="219" name="Google Shape;219;p2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040550" y="634350"/>
            <a:ext cx="4743450" cy="437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28"/>
          <p:cNvSpPr txBox="1">
            <a:spLocks noGrp="1"/>
          </p:cNvSpPr>
          <p:nvPr>
            <p:ph type="title"/>
          </p:nvPr>
        </p:nvSpPr>
        <p:spPr>
          <a:xfrm>
            <a:off x="360000" y="890875"/>
            <a:ext cx="5988300" cy="100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rgbClr val="0057B7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Управление протечками. Общедомовая система.</a:t>
            </a:r>
            <a:endParaRPr sz="2400">
              <a:solidFill>
                <a:srgbClr val="0057B7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pic>
        <p:nvPicPr>
          <p:cNvPr id="225" name="Google Shape;225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464700" y="339522"/>
            <a:ext cx="774724" cy="171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6" name="Google Shape;226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009275" y="340691"/>
            <a:ext cx="774725" cy="16868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27" name="Google Shape;227;p28"/>
          <p:cNvGrpSpPr/>
          <p:nvPr/>
        </p:nvGrpSpPr>
        <p:grpSpPr>
          <a:xfrm>
            <a:off x="-417326" y="810000"/>
            <a:ext cx="1137676" cy="8975"/>
            <a:chOff x="-417326" y="810000"/>
            <a:chExt cx="1137676" cy="8975"/>
          </a:xfrm>
        </p:grpSpPr>
        <p:cxnSp>
          <p:nvCxnSpPr>
            <p:cNvPr id="228" name="Google Shape;228;p28"/>
            <p:cNvCxnSpPr/>
            <p:nvPr/>
          </p:nvCxnSpPr>
          <p:spPr>
            <a:xfrm>
              <a:off x="-417326" y="810000"/>
              <a:ext cx="1137300" cy="0"/>
            </a:xfrm>
            <a:prstGeom prst="straightConnector1">
              <a:avLst/>
            </a:prstGeom>
            <a:noFill/>
            <a:ln w="9525" cap="flat" cmpd="sng">
              <a:solidFill>
                <a:srgbClr val="0057B7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29" name="Google Shape;229;p28"/>
            <p:cNvCxnSpPr/>
            <p:nvPr/>
          </p:nvCxnSpPr>
          <p:spPr>
            <a:xfrm>
              <a:off x="483950" y="818975"/>
              <a:ext cx="236400" cy="0"/>
            </a:xfrm>
            <a:prstGeom prst="straightConnector1">
              <a:avLst/>
            </a:prstGeom>
            <a:noFill/>
            <a:ln w="9525" cap="flat" cmpd="sng">
              <a:solidFill>
                <a:srgbClr val="0057B7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pic>
        <p:nvPicPr>
          <p:cNvPr id="230" name="Google Shape;230;p2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430950" y="1773250"/>
            <a:ext cx="5353050" cy="2914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29"/>
          <p:cNvSpPr txBox="1">
            <a:spLocks noGrp="1"/>
          </p:cNvSpPr>
          <p:nvPr>
            <p:ph type="title"/>
          </p:nvPr>
        </p:nvSpPr>
        <p:spPr>
          <a:xfrm>
            <a:off x="360000" y="890875"/>
            <a:ext cx="5988300" cy="100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rgbClr val="0057B7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Управление отоплением. Бюджетное решение.</a:t>
            </a:r>
            <a:endParaRPr sz="2400">
              <a:solidFill>
                <a:srgbClr val="0057B7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pic>
        <p:nvPicPr>
          <p:cNvPr id="236" name="Google Shape;236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464700" y="339522"/>
            <a:ext cx="774724" cy="171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7" name="Google Shape;237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009275" y="340691"/>
            <a:ext cx="774725" cy="16868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38" name="Google Shape;238;p29"/>
          <p:cNvGrpSpPr/>
          <p:nvPr/>
        </p:nvGrpSpPr>
        <p:grpSpPr>
          <a:xfrm>
            <a:off x="-417326" y="810000"/>
            <a:ext cx="1137676" cy="8975"/>
            <a:chOff x="-417326" y="810000"/>
            <a:chExt cx="1137676" cy="8975"/>
          </a:xfrm>
        </p:grpSpPr>
        <p:cxnSp>
          <p:nvCxnSpPr>
            <p:cNvPr id="239" name="Google Shape;239;p29"/>
            <p:cNvCxnSpPr/>
            <p:nvPr/>
          </p:nvCxnSpPr>
          <p:spPr>
            <a:xfrm>
              <a:off x="-417326" y="810000"/>
              <a:ext cx="1137300" cy="0"/>
            </a:xfrm>
            <a:prstGeom prst="straightConnector1">
              <a:avLst/>
            </a:prstGeom>
            <a:noFill/>
            <a:ln w="9525" cap="flat" cmpd="sng">
              <a:solidFill>
                <a:srgbClr val="0057B7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40" name="Google Shape;240;p29"/>
            <p:cNvCxnSpPr/>
            <p:nvPr/>
          </p:nvCxnSpPr>
          <p:spPr>
            <a:xfrm>
              <a:off x="483950" y="818975"/>
              <a:ext cx="236400" cy="0"/>
            </a:xfrm>
            <a:prstGeom prst="straightConnector1">
              <a:avLst/>
            </a:prstGeom>
            <a:noFill/>
            <a:ln w="9525" cap="flat" cmpd="sng">
              <a:solidFill>
                <a:srgbClr val="0057B7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pic>
        <p:nvPicPr>
          <p:cNvPr id="241" name="Google Shape;241;p29"/>
          <p:cNvPicPr preferRelativeResize="0"/>
          <p:nvPr/>
        </p:nvPicPr>
        <p:blipFill rotWithShape="1">
          <a:blip r:embed="rId5">
            <a:alphaModFix/>
          </a:blip>
          <a:srcRect b="6611"/>
          <a:stretch/>
        </p:blipFill>
        <p:spPr>
          <a:xfrm>
            <a:off x="3545250" y="1980175"/>
            <a:ext cx="5238750" cy="2305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30"/>
          <p:cNvSpPr txBox="1">
            <a:spLocks noGrp="1"/>
          </p:cNvSpPr>
          <p:nvPr>
            <p:ph type="title"/>
          </p:nvPr>
        </p:nvSpPr>
        <p:spPr>
          <a:xfrm>
            <a:off x="360000" y="890875"/>
            <a:ext cx="5988300" cy="100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rgbClr val="0057B7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Управление отоплением. Оптимальное решение</a:t>
            </a:r>
            <a:endParaRPr sz="2400">
              <a:solidFill>
                <a:srgbClr val="0057B7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pic>
        <p:nvPicPr>
          <p:cNvPr id="247" name="Google Shape;247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464700" y="339522"/>
            <a:ext cx="774724" cy="171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8" name="Google Shape;248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009275" y="340691"/>
            <a:ext cx="774725" cy="16868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49" name="Google Shape;249;p30"/>
          <p:cNvGrpSpPr/>
          <p:nvPr/>
        </p:nvGrpSpPr>
        <p:grpSpPr>
          <a:xfrm>
            <a:off x="-417326" y="810000"/>
            <a:ext cx="1137676" cy="8975"/>
            <a:chOff x="-417326" y="810000"/>
            <a:chExt cx="1137676" cy="8975"/>
          </a:xfrm>
        </p:grpSpPr>
        <p:cxnSp>
          <p:nvCxnSpPr>
            <p:cNvPr id="250" name="Google Shape;250;p30"/>
            <p:cNvCxnSpPr/>
            <p:nvPr/>
          </p:nvCxnSpPr>
          <p:spPr>
            <a:xfrm>
              <a:off x="-417326" y="810000"/>
              <a:ext cx="1137300" cy="0"/>
            </a:xfrm>
            <a:prstGeom prst="straightConnector1">
              <a:avLst/>
            </a:prstGeom>
            <a:noFill/>
            <a:ln w="9525" cap="flat" cmpd="sng">
              <a:solidFill>
                <a:srgbClr val="0057B7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51" name="Google Shape;251;p30"/>
            <p:cNvCxnSpPr/>
            <p:nvPr/>
          </p:nvCxnSpPr>
          <p:spPr>
            <a:xfrm>
              <a:off x="483950" y="818975"/>
              <a:ext cx="236400" cy="0"/>
            </a:xfrm>
            <a:prstGeom prst="straightConnector1">
              <a:avLst/>
            </a:prstGeom>
            <a:noFill/>
            <a:ln w="9525" cap="flat" cmpd="sng">
              <a:solidFill>
                <a:srgbClr val="0057B7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pic>
        <p:nvPicPr>
          <p:cNvPr id="252" name="Google Shape;252;p3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592750" y="1713450"/>
            <a:ext cx="6191250" cy="2876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31"/>
          <p:cNvSpPr txBox="1">
            <a:spLocks noGrp="1"/>
          </p:cNvSpPr>
          <p:nvPr>
            <p:ph type="title"/>
          </p:nvPr>
        </p:nvSpPr>
        <p:spPr>
          <a:xfrm>
            <a:off x="360000" y="890875"/>
            <a:ext cx="7237500" cy="100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rgbClr val="0057B7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Управление отоплением. Общедомовая система (МКД/Апартаменты)</a:t>
            </a:r>
            <a:endParaRPr sz="2400">
              <a:solidFill>
                <a:srgbClr val="0057B7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057B7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057B7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pic>
        <p:nvPicPr>
          <p:cNvPr id="258" name="Google Shape;258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464700" y="339522"/>
            <a:ext cx="774724" cy="171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9" name="Google Shape;259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009275" y="340691"/>
            <a:ext cx="774725" cy="16868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60" name="Google Shape;260;p31"/>
          <p:cNvGrpSpPr/>
          <p:nvPr/>
        </p:nvGrpSpPr>
        <p:grpSpPr>
          <a:xfrm>
            <a:off x="-417326" y="810000"/>
            <a:ext cx="1137676" cy="8975"/>
            <a:chOff x="-417326" y="810000"/>
            <a:chExt cx="1137676" cy="8975"/>
          </a:xfrm>
        </p:grpSpPr>
        <p:cxnSp>
          <p:nvCxnSpPr>
            <p:cNvPr id="261" name="Google Shape;261;p31"/>
            <p:cNvCxnSpPr/>
            <p:nvPr/>
          </p:nvCxnSpPr>
          <p:spPr>
            <a:xfrm>
              <a:off x="-417326" y="810000"/>
              <a:ext cx="1137300" cy="0"/>
            </a:xfrm>
            <a:prstGeom prst="straightConnector1">
              <a:avLst/>
            </a:prstGeom>
            <a:noFill/>
            <a:ln w="9525" cap="flat" cmpd="sng">
              <a:solidFill>
                <a:srgbClr val="0057B7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62" name="Google Shape;262;p31"/>
            <p:cNvCxnSpPr/>
            <p:nvPr/>
          </p:nvCxnSpPr>
          <p:spPr>
            <a:xfrm>
              <a:off x="483950" y="818975"/>
              <a:ext cx="236400" cy="0"/>
            </a:xfrm>
            <a:prstGeom prst="straightConnector1">
              <a:avLst/>
            </a:prstGeom>
            <a:noFill/>
            <a:ln w="9525" cap="flat" cmpd="sng">
              <a:solidFill>
                <a:srgbClr val="0057B7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pic>
        <p:nvPicPr>
          <p:cNvPr id="263" name="Google Shape;263;p3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267675" y="2160175"/>
            <a:ext cx="7544649" cy="2429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32"/>
          <p:cNvSpPr txBox="1">
            <a:spLocks noGrp="1"/>
          </p:cNvSpPr>
          <p:nvPr>
            <p:ph type="title"/>
          </p:nvPr>
        </p:nvSpPr>
        <p:spPr>
          <a:xfrm>
            <a:off x="360000" y="890875"/>
            <a:ext cx="5040000" cy="100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rgbClr val="0057B7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Управление кондиционерами. Перспективные разработки.</a:t>
            </a:r>
            <a:endParaRPr sz="2400">
              <a:solidFill>
                <a:srgbClr val="0057B7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057B7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057B7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pic>
        <p:nvPicPr>
          <p:cNvPr id="269" name="Google Shape;269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464700" y="339522"/>
            <a:ext cx="774724" cy="171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0" name="Google Shape;270;p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009275" y="340691"/>
            <a:ext cx="774725" cy="16868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71" name="Google Shape;271;p32"/>
          <p:cNvGrpSpPr/>
          <p:nvPr/>
        </p:nvGrpSpPr>
        <p:grpSpPr>
          <a:xfrm>
            <a:off x="-417326" y="810000"/>
            <a:ext cx="1137676" cy="8975"/>
            <a:chOff x="-417326" y="810000"/>
            <a:chExt cx="1137676" cy="8975"/>
          </a:xfrm>
        </p:grpSpPr>
        <p:cxnSp>
          <p:nvCxnSpPr>
            <p:cNvPr id="272" name="Google Shape;272;p32"/>
            <p:cNvCxnSpPr/>
            <p:nvPr/>
          </p:nvCxnSpPr>
          <p:spPr>
            <a:xfrm>
              <a:off x="-417326" y="810000"/>
              <a:ext cx="1137300" cy="0"/>
            </a:xfrm>
            <a:prstGeom prst="straightConnector1">
              <a:avLst/>
            </a:prstGeom>
            <a:noFill/>
            <a:ln w="9525" cap="flat" cmpd="sng">
              <a:solidFill>
                <a:srgbClr val="0057B7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73" name="Google Shape;273;p32"/>
            <p:cNvCxnSpPr/>
            <p:nvPr/>
          </p:nvCxnSpPr>
          <p:spPr>
            <a:xfrm>
              <a:off x="483950" y="818975"/>
              <a:ext cx="236400" cy="0"/>
            </a:xfrm>
            <a:prstGeom prst="straightConnector1">
              <a:avLst/>
            </a:prstGeom>
            <a:noFill/>
            <a:ln w="9525" cap="flat" cmpd="sng">
              <a:solidFill>
                <a:srgbClr val="0057B7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274" name="Google Shape;274;p32"/>
          <p:cNvSpPr txBox="1"/>
          <p:nvPr/>
        </p:nvSpPr>
        <p:spPr>
          <a:xfrm>
            <a:off x="360000" y="2304875"/>
            <a:ext cx="4587600" cy="17773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Шлюз iRidi I-CAN-ModBus </a:t>
            </a:r>
            <a:r>
              <a:rPr lang="ru-RU" sz="10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в этом месяце </a:t>
            </a:r>
            <a:r>
              <a:rPr lang="ru" sz="10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выходит в релизе с прошивкой для вентиляционной машины </a:t>
            </a:r>
            <a:endParaRPr sz="1000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Minibox с автоматикой Zentec</a:t>
            </a:r>
            <a:endParaRPr sz="1000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 b="1" dirty="0">
                <a:solidFill>
                  <a:srgbClr val="0057B7"/>
                </a:solidFill>
                <a:latin typeface="Montserrat"/>
                <a:ea typeface="Montserrat"/>
                <a:cs typeface="Montserrat"/>
                <a:sym typeface="Montserrat"/>
              </a:rPr>
              <a:t>В планах на лето 2024: </a:t>
            </a:r>
            <a:endParaRPr sz="1000" b="1" dirty="0">
              <a:solidFill>
                <a:srgbClr val="0057B7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Прошивка для кондиционеров Hisense, </a:t>
            </a:r>
            <a:endParaRPr sz="1000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прошивки для шлюза управления кондиционерами ONOCOM</a:t>
            </a:r>
            <a:endParaRPr sz="1000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75" name="Google Shape;275;p32"/>
          <p:cNvPicPr preferRelativeResize="0"/>
          <p:nvPr/>
        </p:nvPicPr>
        <p:blipFill rotWithShape="1">
          <a:blip r:embed="rId5">
            <a:alphaModFix/>
          </a:blip>
          <a:srcRect l="-24792" r="-23136"/>
          <a:stretch/>
        </p:blipFill>
        <p:spPr>
          <a:xfrm>
            <a:off x="6757500" y="810000"/>
            <a:ext cx="1954800" cy="3184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33"/>
          <p:cNvSpPr txBox="1">
            <a:spLocks noGrp="1"/>
          </p:cNvSpPr>
          <p:nvPr>
            <p:ph type="title"/>
          </p:nvPr>
        </p:nvSpPr>
        <p:spPr>
          <a:xfrm>
            <a:off x="360000" y="890875"/>
            <a:ext cx="5040000" cy="100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rgbClr val="0057B7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Управление фанкойлами. Перспективные разработки.</a:t>
            </a:r>
            <a:endParaRPr sz="2400">
              <a:solidFill>
                <a:srgbClr val="0057B7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057B7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pic>
        <p:nvPicPr>
          <p:cNvPr id="281" name="Google Shape;281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464700" y="339522"/>
            <a:ext cx="774724" cy="171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2" name="Google Shape;282;p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009275" y="340691"/>
            <a:ext cx="774725" cy="16868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83" name="Google Shape;283;p33"/>
          <p:cNvGrpSpPr/>
          <p:nvPr/>
        </p:nvGrpSpPr>
        <p:grpSpPr>
          <a:xfrm>
            <a:off x="-417326" y="810000"/>
            <a:ext cx="1137676" cy="8975"/>
            <a:chOff x="-417326" y="810000"/>
            <a:chExt cx="1137676" cy="8975"/>
          </a:xfrm>
        </p:grpSpPr>
        <p:cxnSp>
          <p:nvCxnSpPr>
            <p:cNvPr id="284" name="Google Shape;284;p33"/>
            <p:cNvCxnSpPr/>
            <p:nvPr/>
          </p:nvCxnSpPr>
          <p:spPr>
            <a:xfrm>
              <a:off x="-417326" y="810000"/>
              <a:ext cx="1137300" cy="0"/>
            </a:xfrm>
            <a:prstGeom prst="straightConnector1">
              <a:avLst/>
            </a:prstGeom>
            <a:noFill/>
            <a:ln w="9525" cap="flat" cmpd="sng">
              <a:solidFill>
                <a:srgbClr val="0057B7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85" name="Google Shape;285;p33"/>
            <p:cNvCxnSpPr/>
            <p:nvPr/>
          </p:nvCxnSpPr>
          <p:spPr>
            <a:xfrm>
              <a:off x="483950" y="818975"/>
              <a:ext cx="236400" cy="0"/>
            </a:xfrm>
            <a:prstGeom prst="straightConnector1">
              <a:avLst/>
            </a:prstGeom>
            <a:noFill/>
            <a:ln w="9525" cap="flat" cmpd="sng">
              <a:solidFill>
                <a:srgbClr val="0057B7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286" name="Google Shape;286;p33"/>
          <p:cNvSpPr txBox="1"/>
          <p:nvPr/>
        </p:nvSpPr>
        <p:spPr>
          <a:xfrm>
            <a:off x="360000" y="2304875"/>
            <a:ext cx="4587600" cy="175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На базе устройств DM-1206PС / LDM-1206PС готовим устройство для управления фанкойлами </a:t>
            </a:r>
            <a:endParaRPr sz="1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 b="1">
                <a:solidFill>
                  <a:srgbClr val="0057B7"/>
                </a:solidFill>
                <a:latin typeface="Montserrat"/>
                <a:ea typeface="Montserrat"/>
                <a:cs typeface="Montserrat"/>
                <a:sym typeface="Montserrat"/>
              </a:rPr>
              <a:t>Срок реализация: Осень 2024 г.</a:t>
            </a:r>
            <a:endParaRPr sz="1000" b="1">
              <a:solidFill>
                <a:srgbClr val="0057B7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87" name="Google Shape;287;p3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521975" y="818975"/>
            <a:ext cx="3262025" cy="2938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2" name="Google Shape;292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93" name="Google Shape;293;p34"/>
          <p:cNvSpPr txBox="1"/>
          <p:nvPr/>
        </p:nvSpPr>
        <p:spPr>
          <a:xfrm>
            <a:off x="827250" y="663775"/>
            <a:ext cx="6469200" cy="194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3000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Электроустановочные изделия iRidi</a:t>
            </a:r>
            <a:endParaRPr sz="3000">
              <a:solidFill>
                <a:srgbClr val="FFFFFF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900">
              <a:solidFill>
                <a:srgbClr val="FFFFFF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000">
              <a:solidFill>
                <a:srgbClr val="FFFFFF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000">
              <a:solidFill>
                <a:srgbClr val="FFFFFF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cxnSp>
        <p:nvCxnSpPr>
          <p:cNvPr id="294" name="Google Shape;294;p34"/>
          <p:cNvCxnSpPr/>
          <p:nvPr/>
        </p:nvCxnSpPr>
        <p:spPr>
          <a:xfrm>
            <a:off x="-25475" y="339525"/>
            <a:ext cx="7305000" cy="0"/>
          </a:xfrm>
          <a:prstGeom prst="straightConnector1">
            <a:avLst/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95" name="Google Shape;295;p34"/>
          <p:cNvCxnSpPr/>
          <p:nvPr/>
        </p:nvCxnSpPr>
        <p:spPr>
          <a:xfrm>
            <a:off x="844050" y="347600"/>
            <a:ext cx="6435600" cy="0"/>
          </a:xfrm>
          <a:prstGeom prst="straightConnector1">
            <a:avLst/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296" name="Google Shape;296;p3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009275" y="339522"/>
            <a:ext cx="774724" cy="171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35"/>
          <p:cNvSpPr txBox="1">
            <a:spLocks noGrp="1"/>
          </p:cNvSpPr>
          <p:nvPr>
            <p:ph type="title"/>
          </p:nvPr>
        </p:nvSpPr>
        <p:spPr>
          <a:xfrm>
            <a:off x="360000" y="810000"/>
            <a:ext cx="4680000" cy="145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2200">
                <a:solidFill>
                  <a:srgbClr val="0057B7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Почему iRidi стал заниматься электроустановкой</a:t>
            </a:r>
            <a:endParaRPr sz="2200">
              <a:solidFill>
                <a:srgbClr val="0057B7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302" name="Google Shape;302;p35"/>
          <p:cNvSpPr txBox="1">
            <a:spLocks noGrp="1"/>
          </p:cNvSpPr>
          <p:nvPr>
            <p:ph type="body" idx="1"/>
          </p:nvPr>
        </p:nvSpPr>
        <p:spPr>
          <a:xfrm>
            <a:off x="360000" y="2202375"/>
            <a:ext cx="4680000" cy="171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0000" marR="0" lvl="0" indent="-327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57B7"/>
              </a:buClr>
              <a:buSzPts val="900"/>
              <a:buFont typeface="Montserrat Medium"/>
              <a:buChar char="■"/>
            </a:pPr>
            <a:r>
              <a:rPr lang="ru" sz="9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Ушли западные бренды, освободился рынок.</a:t>
            </a:r>
            <a:endParaRPr sz="900"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0000" marR="0" lvl="0" indent="-327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57B7"/>
              </a:buClr>
              <a:buSzPts val="900"/>
              <a:buFont typeface="Montserrat Medium"/>
              <a:buChar char="■"/>
            </a:pPr>
            <a:r>
              <a:rPr lang="ru" sz="9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Классическая ЭУ не подходит для умного дома.</a:t>
            </a:r>
            <a:endParaRPr sz="900"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0000" marR="0" lvl="0" indent="-327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57B7"/>
              </a:buClr>
              <a:buSzPts val="900"/>
              <a:buFont typeface="Montserrat Medium"/>
              <a:buChar char="■"/>
            </a:pPr>
            <a:r>
              <a:rPr lang="ru" sz="9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Нам нужна ЭУ с поддержкой Bus77.</a:t>
            </a:r>
            <a:endParaRPr sz="900"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0000" marR="0" lvl="0" indent="-327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57B7"/>
              </a:buClr>
              <a:buSzPts val="900"/>
              <a:buFont typeface="Montserrat Medium"/>
              <a:buChar char="■"/>
            </a:pPr>
            <a:r>
              <a:rPr lang="ru" sz="9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Инсталлятор должен зарабатывать на ЭУ.</a:t>
            </a:r>
            <a:endParaRPr sz="900"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9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Изучив мнения ведущих российских дизайнеров и инсталляторов, мы поняли, что клиенты лояльно отнесутся к появления российского изготовителя ЭУ, который даст им все преимущества ушедших брендов по адекватной стоимости.</a:t>
            </a:r>
            <a:endParaRPr sz="900"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303" name="Google Shape;303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464700" y="339522"/>
            <a:ext cx="774724" cy="171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4" name="Google Shape;304;p3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009275" y="340691"/>
            <a:ext cx="774725" cy="168687"/>
          </a:xfrm>
          <a:prstGeom prst="rect">
            <a:avLst/>
          </a:prstGeom>
          <a:noFill/>
          <a:ln>
            <a:noFill/>
          </a:ln>
        </p:spPr>
      </p:pic>
      <p:pic>
        <p:nvPicPr>
          <p:cNvPr id="305" name="Google Shape;305;p35"/>
          <p:cNvPicPr preferRelativeResize="0"/>
          <p:nvPr/>
        </p:nvPicPr>
        <p:blipFill rotWithShape="1">
          <a:blip r:embed="rId5">
            <a:alphaModFix/>
          </a:blip>
          <a:srcRect l="20360" r="20366"/>
          <a:stretch/>
        </p:blipFill>
        <p:spPr>
          <a:xfrm>
            <a:off x="5400000" y="810300"/>
            <a:ext cx="3384003" cy="3779999"/>
          </a:xfrm>
          <a:prstGeom prst="rect">
            <a:avLst/>
          </a:prstGeom>
          <a:noFill/>
          <a:ln>
            <a:noFill/>
          </a:ln>
          <a:effectLst>
            <a:outerShdw blurRad="57150" dist="85725" dir="8280000" algn="bl" rotWithShape="0">
              <a:srgbClr val="B7B7B7">
                <a:alpha val="63000"/>
              </a:srgbClr>
            </a:outerShdw>
          </a:effectLst>
        </p:spPr>
      </p:pic>
      <p:grpSp>
        <p:nvGrpSpPr>
          <p:cNvPr id="306" name="Google Shape;306;p35"/>
          <p:cNvGrpSpPr/>
          <p:nvPr/>
        </p:nvGrpSpPr>
        <p:grpSpPr>
          <a:xfrm>
            <a:off x="-417326" y="810000"/>
            <a:ext cx="1137676" cy="4484"/>
            <a:chOff x="-417326" y="810000"/>
            <a:chExt cx="1137676" cy="4484"/>
          </a:xfrm>
        </p:grpSpPr>
        <p:cxnSp>
          <p:nvCxnSpPr>
            <p:cNvPr id="307" name="Google Shape;307;p35"/>
            <p:cNvCxnSpPr/>
            <p:nvPr/>
          </p:nvCxnSpPr>
          <p:spPr>
            <a:xfrm>
              <a:off x="-417326" y="810000"/>
              <a:ext cx="1137300" cy="0"/>
            </a:xfrm>
            <a:prstGeom prst="straightConnector1">
              <a:avLst/>
            </a:prstGeom>
            <a:noFill/>
            <a:ln w="9525" cap="flat" cmpd="sng">
              <a:solidFill>
                <a:srgbClr val="0057B7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08" name="Google Shape;308;p35"/>
            <p:cNvCxnSpPr/>
            <p:nvPr/>
          </p:nvCxnSpPr>
          <p:spPr>
            <a:xfrm>
              <a:off x="483950" y="814484"/>
              <a:ext cx="236400" cy="0"/>
            </a:xfrm>
            <a:prstGeom prst="straightConnector1">
              <a:avLst/>
            </a:prstGeom>
            <a:noFill/>
            <a:ln w="19050" cap="flat" cmpd="sng">
              <a:solidFill>
                <a:srgbClr val="0057B7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p36"/>
          <p:cNvSpPr txBox="1">
            <a:spLocks noGrp="1"/>
          </p:cNvSpPr>
          <p:nvPr>
            <p:ph type="title"/>
          </p:nvPr>
        </p:nvSpPr>
        <p:spPr>
          <a:xfrm>
            <a:off x="360000" y="818975"/>
            <a:ext cx="4680000" cy="145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2200">
                <a:solidFill>
                  <a:srgbClr val="0057B7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Почему классическая ЭУ </a:t>
            </a:r>
            <a:endParaRPr sz="2200">
              <a:solidFill>
                <a:srgbClr val="0057B7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2200">
                <a:solidFill>
                  <a:srgbClr val="0057B7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не подходит под умный дом:</a:t>
            </a:r>
            <a:endParaRPr sz="2200">
              <a:solidFill>
                <a:srgbClr val="0057B7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314" name="Google Shape;314;p36"/>
          <p:cNvSpPr txBox="1">
            <a:spLocks noGrp="1"/>
          </p:cNvSpPr>
          <p:nvPr>
            <p:ph type="body" idx="1"/>
          </p:nvPr>
        </p:nvSpPr>
        <p:spPr>
          <a:xfrm>
            <a:off x="360000" y="2202375"/>
            <a:ext cx="4680000" cy="148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0000" marR="0" lvl="0" indent="-327150" algn="l" rtl="0">
              <a:lnSpc>
                <a:spcPct val="115000"/>
              </a:lnSpc>
              <a:spcBef>
                <a:spcPts val="100"/>
              </a:spcBef>
              <a:spcAft>
                <a:spcPts val="0"/>
              </a:spcAft>
              <a:buClr>
                <a:srgbClr val="0057B7"/>
              </a:buClr>
              <a:buSzPts val="900"/>
              <a:buFont typeface="Montserrat Medium"/>
              <a:buChar char="■"/>
            </a:pPr>
            <a:r>
              <a:rPr lang="ru" sz="9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нет мастер-выключателей;</a:t>
            </a:r>
            <a:endParaRPr sz="900"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0000" marR="0" lvl="0" indent="-327150" algn="l" rtl="0">
              <a:lnSpc>
                <a:spcPct val="115000"/>
              </a:lnSpc>
              <a:spcBef>
                <a:spcPts val="100"/>
              </a:spcBef>
              <a:spcAft>
                <a:spcPts val="0"/>
              </a:spcAft>
              <a:buClr>
                <a:srgbClr val="0057B7"/>
              </a:buClr>
              <a:buSzPts val="900"/>
              <a:buFont typeface="Montserrat Medium"/>
              <a:buChar char="■"/>
            </a:pPr>
            <a:r>
              <a:rPr lang="ru" sz="9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нет сценарных выключателей;</a:t>
            </a:r>
            <a:endParaRPr sz="900"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0000" marR="0" lvl="0" indent="-327150" algn="l" rtl="0">
              <a:lnSpc>
                <a:spcPct val="115000"/>
              </a:lnSpc>
              <a:spcBef>
                <a:spcPts val="100"/>
              </a:spcBef>
              <a:spcAft>
                <a:spcPts val="0"/>
              </a:spcAft>
              <a:buClr>
                <a:srgbClr val="0057B7"/>
              </a:buClr>
              <a:buSzPts val="900"/>
              <a:buFont typeface="Montserrat Medium"/>
              <a:buChar char="■"/>
            </a:pPr>
            <a:r>
              <a:rPr lang="ru" sz="9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нет панелей термостатов;</a:t>
            </a:r>
            <a:endParaRPr sz="900"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0000" marR="0" lvl="0" indent="-327150" algn="l" rtl="0">
              <a:lnSpc>
                <a:spcPct val="115000"/>
              </a:lnSpc>
              <a:spcBef>
                <a:spcPts val="100"/>
              </a:spcBef>
              <a:spcAft>
                <a:spcPts val="0"/>
              </a:spcAft>
              <a:buClr>
                <a:srgbClr val="0057B7"/>
              </a:buClr>
              <a:buSzPts val="900"/>
              <a:buFont typeface="Montserrat Medium"/>
              <a:buChar char="■"/>
            </a:pPr>
            <a:r>
              <a:rPr lang="ru" sz="9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нет датчиков CO2 и качества воздуха.</a:t>
            </a:r>
            <a:endParaRPr sz="900"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315" name="Google Shape;315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464700" y="339522"/>
            <a:ext cx="774724" cy="171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6" name="Google Shape;316;p3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009275" y="340691"/>
            <a:ext cx="774725" cy="168687"/>
          </a:xfrm>
          <a:prstGeom prst="rect">
            <a:avLst/>
          </a:prstGeom>
          <a:noFill/>
          <a:ln>
            <a:noFill/>
          </a:ln>
        </p:spPr>
      </p:pic>
      <p:sp>
        <p:nvSpPr>
          <p:cNvPr id="317" name="Google Shape;317;p36"/>
          <p:cNvSpPr/>
          <p:nvPr/>
        </p:nvSpPr>
        <p:spPr>
          <a:xfrm>
            <a:off x="0" y="3801100"/>
            <a:ext cx="5040000" cy="789300"/>
          </a:xfrm>
          <a:prstGeom prst="rect">
            <a:avLst/>
          </a:prstGeom>
          <a:solidFill>
            <a:srgbClr val="EFEFEF"/>
          </a:solidFill>
          <a:ln>
            <a:noFill/>
          </a:ln>
          <a:effectLst>
            <a:outerShdw blurRad="100013" dist="57150" dir="7500000" algn="bl" rotWithShape="0">
              <a:srgbClr val="999999">
                <a:alpha val="6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900">
                <a:solidFill>
                  <a:srgbClr val="0057B7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При этом в дизайн-проекте умного дома вся ЭУ должна быть выполнена в едином стиле.</a:t>
            </a:r>
            <a:endParaRPr sz="900">
              <a:solidFill>
                <a:srgbClr val="0057B7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318" name="Google Shape;318;p36"/>
          <p:cNvPicPr preferRelativeResize="0"/>
          <p:nvPr/>
        </p:nvPicPr>
        <p:blipFill rotWithShape="1">
          <a:blip r:embed="rId5">
            <a:alphaModFix/>
          </a:blip>
          <a:srcRect l="5460" r="5468"/>
          <a:stretch/>
        </p:blipFill>
        <p:spPr>
          <a:xfrm>
            <a:off x="5400000" y="821775"/>
            <a:ext cx="3384000" cy="3799200"/>
          </a:xfrm>
          <a:prstGeom prst="rect">
            <a:avLst/>
          </a:prstGeom>
          <a:noFill/>
          <a:ln>
            <a:noFill/>
          </a:ln>
          <a:effectLst>
            <a:outerShdw blurRad="57150" dist="38100" dir="8400000" algn="bl" rotWithShape="0">
              <a:srgbClr val="000000">
                <a:alpha val="50000"/>
              </a:srgbClr>
            </a:outerShdw>
          </a:effectLst>
        </p:spPr>
      </p:pic>
      <p:grpSp>
        <p:nvGrpSpPr>
          <p:cNvPr id="319" name="Google Shape;319;p36"/>
          <p:cNvGrpSpPr/>
          <p:nvPr/>
        </p:nvGrpSpPr>
        <p:grpSpPr>
          <a:xfrm>
            <a:off x="-417326" y="810000"/>
            <a:ext cx="1137676" cy="4484"/>
            <a:chOff x="-417326" y="810000"/>
            <a:chExt cx="1137676" cy="4484"/>
          </a:xfrm>
        </p:grpSpPr>
        <p:cxnSp>
          <p:nvCxnSpPr>
            <p:cNvPr id="320" name="Google Shape;320;p36"/>
            <p:cNvCxnSpPr/>
            <p:nvPr/>
          </p:nvCxnSpPr>
          <p:spPr>
            <a:xfrm>
              <a:off x="-417326" y="810000"/>
              <a:ext cx="1137300" cy="0"/>
            </a:xfrm>
            <a:prstGeom prst="straightConnector1">
              <a:avLst/>
            </a:prstGeom>
            <a:noFill/>
            <a:ln w="9525" cap="flat" cmpd="sng">
              <a:solidFill>
                <a:srgbClr val="0057B7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21" name="Google Shape;321;p36"/>
            <p:cNvCxnSpPr/>
            <p:nvPr/>
          </p:nvCxnSpPr>
          <p:spPr>
            <a:xfrm>
              <a:off x="483950" y="814484"/>
              <a:ext cx="236400" cy="0"/>
            </a:xfrm>
            <a:prstGeom prst="straightConnector1">
              <a:avLst/>
            </a:prstGeom>
            <a:noFill/>
            <a:ln w="19050" cap="flat" cmpd="sng">
              <a:solidFill>
                <a:srgbClr val="0057B7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6" name="Google Shape;326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49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7" name="Google Shape;327;p3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8" name="Google Shape;328;p3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29" name="Google Shape;329;p37"/>
          <p:cNvSpPr txBox="1">
            <a:spLocks noGrp="1"/>
          </p:cNvSpPr>
          <p:nvPr>
            <p:ph type="title"/>
          </p:nvPr>
        </p:nvSpPr>
        <p:spPr>
          <a:xfrm>
            <a:off x="720000" y="2713625"/>
            <a:ext cx="7646700" cy="131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ct val="28947"/>
              <a:buNone/>
            </a:pPr>
            <a:endParaRPr sz="3800">
              <a:solidFill>
                <a:schemeClr val="lt1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ct val="28947"/>
              <a:buNone/>
            </a:pPr>
            <a:r>
              <a:rPr lang="ru" sz="3800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Варианты конструкций ЭУ</a:t>
            </a:r>
            <a:endParaRPr sz="3800">
              <a:solidFill>
                <a:schemeClr val="lt1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ct val="26052"/>
              <a:buNone/>
            </a:pPr>
            <a:endParaRPr sz="3800">
              <a:solidFill>
                <a:schemeClr val="lt1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pic>
        <p:nvPicPr>
          <p:cNvPr id="330" name="Google Shape;330;p3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009275" y="339522"/>
            <a:ext cx="774724" cy="17102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31" name="Google Shape;331;p37"/>
          <p:cNvCxnSpPr/>
          <p:nvPr/>
        </p:nvCxnSpPr>
        <p:spPr>
          <a:xfrm>
            <a:off x="-2133150" y="4039300"/>
            <a:ext cx="6579300" cy="90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32" name="Google Shape;332;p37"/>
          <p:cNvCxnSpPr/>
          <p:nvPr/>
        </p:nvCxnSpPr>
        <p:spPr>
          <a:xfrm>
            <a:off x="844050" y="4048275"/>
            <a:ext cx="360210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p38"/>
          <p:cNvSpPr txBox="1">
            <a:spLocks noGrp="1"/>
          </p:cNvSpPr>
          <p:nvPr>
            <p:ph type="title"/>
          </p:nvPr>
        </p:nvSpPr>
        <p:spPr>
          <a:xfrm>
            <a:off x="360000" y="810000"/>
            <a:ext cx="4680000" cy="145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3400">
                <a:solidFill>
                  <a:srgbClr val="0057B7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Модульная конструкция</a:t>
            </a:r>
            <a:endParaRPr sz="3400">
              <a:solidFill>
                <a:srgbClr val="0057B7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338" name="Google Shape;338;p38"/>
          <p:cNvSpPr txBox="1">
            <a:spLocks noGrp="1"/>
          </p:cNvSpPr>
          <p:nvPr>
            <p:ph type="body" idx="1"/>
          </p:nvPr>
        </p:nvSpPr>
        <p:spPr>
          <a:xfrm>
            <a:off x="360000" y="2202375"/>
            <a:ext cx="4680000" cy="148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Плюсы:</a:t>
            </a:r>
            <a:endParaRPr sz="900" b="1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285750" algn="l" rtl="0">
              <a:spcBef>
                <a:spcPts val="0"/>
              </a:spcBef>
              <a:spcAft>
                <a:spcPts val="0"/>
              </a:spcAft>
              <a:buClr>
                <a:srgbClr val="0057B7"/>
              </a:buClr>
              <a:buSzPts val="900"/>
              <a:buFont typeface="Montserrat Medium"/>
              <a:buChar char="■"/>
            </a:pPr>
            <a:r>
              <a:rPr lang="ru" sz="9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широкий выбор комплектации;</a:t>
            </a:r>
            <a:endParaRPr sz="900"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lvl="0" indent="-285750" algn="l" rtl="0">
              <a:spcBef>
                <a:spcPts val="0"/>
              </a:spcBef>
              <a:spcAft>
                <a:spcPts val="0"/>
              </a:spcAft>
              <a:buClr>
                <a:srgbClr val="0057B7"/>
              </a:buClr>
              <a:buSzPts val="900"/>
              <a:buFont typeface="Montserrat Medium"/>
              <a:buChar char="■"/>
            </a:pPr>
            <a:r>
              <a:rPr lang="ru" sz="9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относительная доступность;</a:t>
            </a:r>
            <a:endParaRPr sz="900"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</a:t>
            </a:r>
            <a:endParaRPr sz="900"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Минусы: </a:t>
            </a:r>
            <a:endParaRPr sz="900" b="1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285750" algn="l" rtl="0">
              <a:spcBef>
                <a:spcPts val="0"/>
              </a:spcBef>
              <a:spcAft>
                <a:spcPts val="0"/>
              </a:spcAft>
              <a:buClr>
                <a:srgbClr val="0057B7"/>
              </a:buClr>
              <a:buSzPts val="900"/>
              <a:buFont typeface="Montserrat Medium"/>
              <a:buChar char="■"/>
            </a:pPr>
            <a:r>
              <a:rPr lang="ru" sz="9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дизайн подходит не к каждому интерьеру;</a:t>
            </a:r>
            <a:endParaRPr sz="900"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339" name="Google Shape;339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464700" y="339522"/>
            <a:ext cx="774724" cy="171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40" name="Google Shape;340;p3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009275" y="340691"/>
            <a:ext cx="774725" cy="168687"/>
          </a:xfrm>
          <a:prstGeom prst="rect">
            <a:avLst/>
          </a:prstGeom>
          <a:noFill/>
          <a:ln>
            <a:noFill/>
          </a:ln>
        </p:spPr>
      </p:pic>
      <p:pic>
        <p:nvPicPr>
          <p:cNvPr id="341" name="Google Shape;341;p3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flipH="1">
            <a:off x="5400000" y="1689208"/>
            <a:ext cx="3384000" cy="1765078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42" name="Google Shape;342;p38"/>
          <p:cNvGrpSpPr/>
          <p:nvPr/>
        </p:nvGrpSpPr>
        <p:grpSpPr>
          <a:xfrm>
            <a:off x="-417326" y="810000"/>
            <a:ext cx="1137676" cy="4484"/>
            <a:chOff x="-417326" y="810000"/>
            <a:chExt cx="1137676" cy="4484"/>
          </a:xfrm>
        </p:grpSpPr>
        <p:cxnSp>
          <p:nvCxnSpPr>
            <p:cNvPr id="343" name="Google Shape;343;p38"/>
            <p:cNvCxnSpPr/>
            <p:nvPr/>
          </p:nvCxnSpPr>
          <p:spPr>
            <a:xfrm>
              <a:off x="-417326" y="810000"/>
              <a:ext cx="1137300" cy="0"/>
            </a:xfrm>
            <a:prstGeom prst="straightConnector1">
              <a:avLst/>
            </a:prstGeom>
            <a:noFill/>
            <a:ln w="9525" cap="flat" cmpd="sng">
              <a:solidFill>
                <a:srgbClr val="0057B7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44" name="Google Shape;344;p38"/>
            <p:cNvCxnSpPr/>
            <p:nvPr/>
          </p:nvCxnSpPr>
          <p:spPr>
            <a:xfrm>
              <a:off x="483950" y="814484"/>
              <a:ext cx="236400" cy="0"/>
            </a:xfrm>
            <a:prstGeom prst="straightConnector1">
              <a:avLst/>
            </a:prstGeom>
            <a:noFill/>
            <a:ln w="19050" cap="flat" cmpd="sng">
              <a:solidFill>
                <a:srgbClr val="0057B7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p39"/>
          <p:cNvSpPr txBox="1">
            <a:spLocks noGrp="1"/>
          </p:cNvSpPr>
          <p:nvPr>
            <p:ph type="title"/>
          </p:nvPr>
        </p:nvSpPr>
        <p:spPr>
          <a:xfrm>
            <a:off x="360000" y="810000"/>
            <a:ext cx="4680000" cy="145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3400">
                <a:solidFill>
                  <a:srgbClr val="0057B7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Цельная конструкция</a:t>
            </a:r>
            <a:endParaRPr sz="3400">
              <a:solidFill>
                <a:srgbClr val="0057B7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350" name="Google Shape;350;p39"/>
          <p:cNvSpPr txBox="1">
            <a:spLocks noGrp="1"/>
          </p:cNvSpPr>
          <p:nvPr>
            <p:ph type="body" idx="1"/>
          </p:nvPr>
        </p:nvSpPr>
        <p:spPr>
          <a:xfrm>
            <a:off x="360000" y="2202375"/>
            <a:ext cx="4680000" cy="148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Плюсы:</a:t>
            </a:r>
            <a:endParaRPr sz="900"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lvl="0" indent="-285750" algn="l" rtl="0">
              <a:spcBef>
                <a:spcPts val="0"/>
              </a:spcBef>
              <a:spcAft>
                <a:spcPts val="0"/>
              </a:spcAft>
              <a:buClr>
                <a:srgbClr val="0057B7"/>
              </a:buClr>
              <a:buSzPts val="900"/>
              <a:buFont typeface="Montserrat Medium"/>
              <a:buChar char="■"/>
            </a:pPr>
            <a:r>
              <a:rPr lang="ru" sz="9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дизайн подходит к любому интерьеру;</a:t>
            </a:r>
            <a:endParaRPr sz="900"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lvl="0" indent="-285750" algn="l" rtl="0">
              <a:spcBef>
                <a:spcPts val="0"/>
              </a:spcBef>
              <a:spcAft>
                <a:spcPts val="0"/>
              </a:spcAft>
              <a:buClr>
                <a:srgbClr val="0057B7"/>
              </a:buClr>
              <a:buSzPts val="900"/>
              <a:buFont typeface="Montserrat Medium"/>
              <a:buChar char="■"/>
            </a:pPr>
            <a:r>
              <a:rPr lang="ru" sz="9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возможность раскрыть богатство фактуры;</a:t>
            </a:r>
            <a:endParaRPr sz="900"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lvl="0" indent="-285750" algn="l" rtl="0">
              <a:spcBef>
                <a:spcPts val="0"/>
              </a:spcBef>
              <a:spcAft>
                <a:spcPts val="0"/>
              </a:spcAft>
              <a:buClr>
                <a:srgbClr val="0057B7"/>
              </a:buClr>
              <a:buSzPts val="900"/>
              <a:buFont typeface="Montserrat Medium"/>
              <a:buChar char="■"/>
            </a:pPr>
            <a:r>
              <a:rPr lang="ru" sz="9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материалов рамки.</a:t>
            </a:r>
            <a:endParaRPr sz="900"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Минусы: </a:t>
            </a:r>
            <a:endParaRPr sz="900" b="1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285750" algn="l" rtl="0">
              <a:spcBef>
                <a:spcPts val="0"/>
              </a:spcBef>
              <a:spcAft>
                <a:spcPts val="0"/>
              </a:spcAft>
              <a:buClr>
                <a:srgbClr val="0057B7"/>
              </a:buClr>
              <a:buSzPts val="900"/>
              <a:buFont typeface="Montserrat Medium"/>
              <a:buChar char="■"/>
            </a:pPr>
            <a:r>
              <a:rPr lang="ru" sz="9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дорого, ввиду высокой себестоимости изготовления (зачастую  не серийная продукция);</a:t>
            </a:r>
            <a:endParaRPr sz="900"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lvl="0" indent="-285750" algn="l" rtl="0">
              <a:spcBef>
                <a:spcPts val="0"/>
              </a:spcBef>
              <a:spcAft>
                <a:spcPts val="0"/>
              </a:spcAft>
              <a:buClr>
                <a:srgbClr val="0057B7"/>
              </a:buClr>
              <a:buSzPts val="900"/>
              <a:buFont typeface="Montserrat Medium"/>
              <a:buChar char="■"/>
            </a:pPr>
            <a:r>
              <a:rPr lang="ru" sz="9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сложно подобрать нужную комплектацию;</a:t>
            </a:r>
            <a:endParaRPr sz="900"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lvl="0" indent="-285750" algn="l" rtl="0">
              <a:spcBef>
                <a:spcPts val="0"/>
              </a:spcBef>
              <a:spcAft>
                <a:spcPts val="0"/>
              </a:spcAft>
              <a:buClr>
                <a:srgbClr val="0057B7"/>
              </a:buClr>
              <a:buSzPts val="900"/>
              <a:buFont typeface="Montserrat Medium"/>
              <a:buChar char="■"/>
            </a:pPr>
            <a:r>
              <a:rPr lang="ru" sz="9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сложно добиться повторяемости фактур отделки;</a:t>
            </a:r>
            <a:endParaRPr sz="900"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lvl="0" indent="-285750" algn="l" rtl="0">
              <a:spcBef>
                <a:spcPts val="0"/>
              </a:spcBef>
              <a:spcAft>
                <a:spcPts val="0"/>
              </a:spcAft>
              <a:buClr>
                <a:srgbClr val="0057B7"/>
              </a:buClr>
              <a:buSzPts val="900"/>
              <a:buFont typeface="Montserrat Medium"/>
              <a:buChar char="■"/>
            </a:pPr>
            <a:r>
              <a:rPr lang="ru" sz="9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изготовление под заказ.</a:t>
            </a:r>
            <a:endParaRPr sz="900"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351" name="Google Shape;351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464700" y="339522"/>
            <a:ext cx="774724" cy="171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52" name="Google Shape;352;p3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009275" y="340691"/>
            <a:ext cx="774725" cy="168687"/>
          </a:xfrm>
          <a:prstGeom prst="rect">
            <a:avLst/>
          </a:prstGeom>
          <a:noFill/>
          <a:ln>
            <a:noFill/>
          </a:ln>
        </p:spPr>
      </p:pic>
      <p:pic>
        <p:nvPicPr>
          <p:cNvPr id="353" name="Google Shape;353;p3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400000" y="1860511"/>
            <a:ext cx="3384000" cy="179758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54" name="Google Shape;354;p39"/>
          <p:cNvGrpSpPr/>
          <p:nvPr/>
        </p:nvGrpSpPr>
        <p:grpSpPr>
          <a:xfrm>
            <a:off x="-417326" y="810000"/>
            <a:ext cx="1137676" cy="4484"/>
            <a:chOff x="-417326" y="810000"/>
            <a:chExt cx="1137676" cy="4484"/>
          </a:xfrm>
        </p:grpSpPr>
        <p:cxnSp>
          <p:nvCxnSpPr>
            <p:cNvPr id="355" name="Google Shape;355;p39"/>
            <p:cNvCxnSpPr/>
            <p:nvPr/>
          </p:nvCxnSpPr>
          <p:spPr>
            <a:xfrm>
              <a:off x="-417326" y="810000"/>
              <a:ext cx="1137300" cy="0"/>
            </a:xfrm>
            <a:prstGeom prst="straightConnector1">
              <a:avLst/>
            </a:prstGeom>
            <a:noFill/>
            <a:ln w="9525" cap="flat" cmpd="sng">
              <a:solidFill>
                <a:srgbClr val="0057B7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56" name="Google Shape;356;p39"/>
            <p:cNvCxnSpPr/>
            <p:nvPr/>
          </p:nvCxnSpPr>
          <p:spPr>
            <a:xfrm>
              <a:off x="483950" y="814484"/>
              <a:ext cx="236400" cy="0"/>
            </a:xfrm>
            <a:prstGeom prst="straightConnector1">
              <a:avLst/>
            </a:prstGeom>
            <a:noFill/>
            <a:ln w="19050" cap="flat" cmpd="sng">
              <a:solidFill>
                <a:srgbClr val="0057B7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40"/>
          <p:cNvSpPr txBox="1"/>
          <p:nvPr/>
        </p:nvSpPr>
        <p:spPr>
          <a:xfrm>
            <a:off x="360000" y="417875"/>
            <a:ext cx="54435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rgbClr val="0057B7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Электроустановочные изделия</a:t>
            </a:r>
            <a:endParaRPr sz="2400">
              <a:solidFill>
                <a:schemeClr val="lt1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pic>
        <p:nvPicPr>
          <p:cNvPr id="362" name="Google Shape;362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015800"/>
            <a:ext cx="9144000" cy="4010018"/>
          </a:xfrm>
          <a:prstGeom prst="rect">
            <a:avLst/>
          </a:prstGeom>
          <a:noFill/>
          <a:ln>
            <a:noFill/>
          </a:ln>
        </p:spPr>
      </p:pic>
      <p:pic>
        <p:nvPicPr>
          <p:cNvPr id="363" name="Google Shape;363;p4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38112" y="4619175"/>
            <a:ext cx="1285875" cy="495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64" name="Google Shape;364;p4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164088" y="4619175"/>
            <a:ext cx="1285875" cy="495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65" name="Google Shape;365;p4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91013" y="4619175"/>
            <a:ext cx="1285875" cy="495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66" name="Google Shape;366;p4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503238" y="4619175"/>
            <a:ext cx="1285875" cy="495300"/>
          </a:xfrm>
          <a:prstGeom prst="rect">
            <a:avLst/>
          </a:prstGeom>
          <a:noFill/>
          <a:ln>
            <a:noFill/>
          </a:ln>
        </p:spPr>
      </p:pic>
      <p:sp>
        <p:nvSpPr>
          <p:cNvPr id="367" name="Google Shape;367;p40"/>
          <p:cNvSpPr txBox="1"/>
          <p:nvPr/>
        </p:nvSpPr>
        <p:spPr>
          <a:xfrm>
            <a:off x="-12" y="4635975"/>
            <a:ext cx="9219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Berlin</a:t>
            </a:r>
            <a:endParaRPr sz="18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68" name="Google Shape;368;p40"/>
          <p:cNvSpPr txBox="1"/>
          <p:nvPr/>
        </p:nvSpPr>
        <p:spPr>
          <a:xfrm>
            <a:off x="2164089" y="4635975"/>
            <a:ext cx="19584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Monako</a:t>
            </a:r>
            <a:endParaRPr sz="18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69" name="Google Shape;369;p40"/>
          <p:cNvSpPr txBox="1"/>
          <p:nvPr/>
        </p:nvSpPr>
        <p:spPr>
          <a:xfrm>
            <a:off x="4191014" y="4635975"/>
            <a:ext cx="19584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Milan</a:t>
            </a:r>
            <a:endParaRPr sz="18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70" name="Google Shape;370;p40"/>
          <p:cNvSpPr txBox="1"/>
          <p:nvPr/>
        </p:nvSpPr>
        <p:spPr>
          <a:xfrm>
            <a:off x="6545589" y="4635975"/>
            <a:ext cx="19584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Slim</a:t>
            </a:r>
            <a:endParaRPr sz="18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71" name="Google Shape;371;p4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009275" y="340691"/>
            <a:ext cx="774725" cy="1686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Google Shape;376;p41"/>
          <p:cNvSpPr txBox="1">
            <a:spLocks noGrp="1"/>
          </p:cNvSpPr>
          <p:nvPr>
            <p:ph type="title"/>
          </p:nvPr>
        </p:nvSpPr>
        <p:spPr>
          <a:xfrm>
            <a:off x="360000" y="810000"/>
            <a:ext cx="4680000" cy="145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3400">
                <a:solidFill>
                  <a:srgbClr val="0057B7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Перспективная серия Амстердам</a:t>
            </a:r>
            <a:endParaRPr sz="3400">
              <a:solidFill>
                <a:srgbClr val="0057B7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377" name="Google Shape;377;p41"/>
          <p:cNvSpPr txBox="1">
            <a:spLocks noGrp="1"/>
          </p:cNvSpPr>
          <p:nvPr>
            <p:ph type="body" idx="1"/>
          </p:nvPr>
        </p:nvSpPr>
        <p:spPr>
          <a:xfrm>
            <a:off x="360000" y="2202375"/>
            <a:ext cx="4680000" cy="148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В рамках форума “Цифровой ЖК”, хотел бы обратить внимание на серия Амстердам, как наиболее соответствующую для комплексного оснащения многоквартирных домов и апартаментов. </a:t>
            </a:r>
            <a:endParaRPr sz="1000"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lvl="0" indent="-292100" algn="l" rtl="0">
              <a:spcBef>
                <a:spcPts val="0"/>
              </a:spcBef>
              <a:spcAft>
                <a:spcPts val="0"/>
              </a:spcAft>
              <a:buClr>
                <a:srgbClr val="0057B7"/>
              </a:buClr>
              <a:buSzPts val="1000"/>
              <a:buFont typeface="Montserrat Medium"/>
              <a:buChar char="■"/>
            </a:pPr>
            <a:r>
              <a:rPr lang="ru" sz="10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Стильный дизайн и интересные цветовые решения (аналог JUNG LS990) </a:t>
            </a:r>
            <a:endParaRPr sz="1000"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lvl="0" indent="-292100" algn="l" rtl="0">
              <a:spcBef>
                <a:spcPts val="0"/>
              </a:spcBef>
              <a:spcAft>
                <a:spcPts val="0"/>
              </a:spcAft>
              <a:buClr>
                <a:srgbClr val="0057B7"/>
              </a:buClr>
              <a:buSzPts val="1000"/>
              <a:buFont typeface="Montserrat Medium"/>
              <a:buChar char="■"/>
            </a:pPr>
            <a:r>
              <a:rPr lang="ru" sz="10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Доступная по цене изделия (пластиковый корпус, производиться в России)</a:t>
            </a:r>
            <a:endParaRPr sz="1000"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378" name="Google Shape;378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464700" y="339522"/>
            <a:ext cx="774724" cy="171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79" name="Google Shape;379;p4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009275" y="340691"/>
            <a:ext cx="774725" cy="16868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80" name="Google Shape;380;p41"/>
          <p:cNvGrpSpPr/>
          <p:nvPr/>
        </p:nvGrpSpPr>
        <p:grpSpPr>
          <a:xfrm>
            <a:off x="-417326" y="810000"/>
            <a:ext cx="1137676" cy="4484"/>
            <a:chOff x="-417326" y="810000"/>
            <a:chExt cx="1137676" cy="4484"/>
          </a:xfrm>
        </p:grpSpPr>
        <p:cxnSp>
          <p:nvCxnSpPr>
            <p:cNvPr id="381" name="Google Shape;381;p41"/>
            <p:cNvCxnSpPr/>
            <p:nvPr/>
          </p:nvCxnSpPr>
          <p:spPr>
            <a:xfrm>
              <a:off x="-417326" y="810000"/>
              <a:ext cx="1137300" cy="0"/>
            </a:xfrm>
            <a:prstGeom prst="straightConnector1">
              <a:avLst/>
            </a:prstGeom>
            <a:noFill/>
            <a:ln w="9525" cap="flat" cmpd="sng">
              <a:solidFill>
                <a:srgbClr val="0057B7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82" name="Google Shape;382;p41"/>
            <p:cNvCxnSpPr/>
            <p:nvPr/>
          </p:nvCxnSpPr>
          <p:spPr>
            <a:xfrm>
              <a:off x="483950" y="814484"/>
              <a:ext cx="236400" cy="0"/>
            </a:xfrm>
            <a:prstGeom prst="straightConnector1">
              <a:avLst/>
            </a:prstGeom>
            <a:noFill/>
            <a:ln w="19050" cap="flat" cmpd="sng">
              <a:solidFill>
                <a:srgbClr val="0057B7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pic>
        <p:nvPicPr>
          <p:cNvPr id="383" name="Google Shape;383;p4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517050" y="726975"/>
            <a:ext cx="2266950" cy="1619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84" name="Google Shape;384;p4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400000" y="2547300"/>
            <a:ext cx="2543175" cy="1562100"/>
          </a:xfrm>
          <a:prstGeom prst="rect">
            <a:avLst/>
          </a:prstGeom>
          <a:noFill/>
          <a:ln>
            <a:noFill/>
          </a:ln>
        </p:spPr>
      </p:pic>
      <p:sp>
        <p:nvSpPr>
          <p:cNvPr id="385" name="Google Shape;385;p41"/>
          <p:cNvSpPr/>
          <p:nvPr/>
        </p:nvSpPr>
        <p:spPr>
          <a:xfrm>
            <a:off x="0" y="4177975"/>
            <a:ext cx="5040000" cy="564300"/>
          </a:xfrm>
          <a:prstGeom prst="rect">
            <a:avLst/>
          </a:prstGeom>
          <a:solidFill>
            <a:srgbClr val="EFEFEF"/>
          </a:solidFill>
          <a:ln>
            <a:noFill/>
          </a:ln>
          <a:effectLst>
            <a:outerShdw blurRad="100013" dist="57150" dir="7500000" algn="bl" rotWithShape="0">
              <a:srgbClr val="999999">
                <a:alpha val="6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360000" marR="265799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800">
                <a:solidFill>
                  <a:srgbClr val="0057B7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С образцами электроустановочных изделий вы можете ознакомится на нашем стенде.</a:t>
            </a:r>
            <a:endParaRPr sz="800">
              <a:solidFill>
                <a:srgbClr val="0057B7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0" name="Google Shape;390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495"/>
          </a:xfrm>
          <a:prstGeom prst="rect">
            <a:avLst/>
          </a:prstGeom>
          <a:noFill/>
          <a:ln>
            <a:noFill/>
          </a:ln>
        </p:spPr>
      </p:pic>
      <p:pic>
        <p:nvPicPr>
          <p:cNvPr id="391" name="Google Shape;391;p4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92" name="Google Shape;392;p4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93" name="Google Shape;393;p42"/>
          <p:cNvSpPr txBox="1">
            <a:spLocks noGrp="1"/>
          </p:cNvSpPr>
          <p:nvPr>
            <p:ph type="title"/>
          </p:nvPr>
        </p:nvSpPr>
        <p:spPr>
          <a:xfrm>
            <a:off x="674300" y="2713625"/>
            <a:ext cx="7646700" cy="131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" sz="3800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Приложение пользователя</a:t>
            </a:r>
            <a:endParaRPr sz="3800">
              <a:solidFill>
                <a:schemeClr val="lt1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pic>
        <p:nvPicPr>
          <p:cNvPr id="394" name="Google Shape;394;p4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009275" y="339522"/>
            <a:ext cx="774724" cy="17102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95" name="Google Shape;395;p42"/>
          <p:cNvCxnSpPr/>
          <p:nvPr/>
        </p:nvCxnSpPr>
        <p:spPr>
          <a:xfrm>
            <a:off x="-2133150" y="4039300"/>
            <a:ext cx="6579300" cy="90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96" name="Google Shape;396;p42"/>
          <p:cNvCxnSpPr/>
          <p:nvPr/>
        </p:nvCxnSpPr>
        <p:spPr>
          <a:xfrm>
            <a:off x="844050" y="4048275"/>
            <a:ext cx="360210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Google Shape;401;p43"/>
          <p:cNvSpPr txBox="1"/>
          <p:nvPr/>
        </p:nvSpPr>
        <p:spPr>
          <a:xfrm>
            <a:off x="360000" y="810000"/>
            <a:ext cx="5040000" cy="8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2000">
                <a:solidFill>
                  <a:srgbClr val="0057B7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Сервис УК, Инфраструктура ЖК </a:t>
            </a:r>
            <a:br>
              <a:rPr lang="ru" sz="2000">
                <a:solidFill>
                  <a:srgbClr val="0057B7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</a:br>
            <a:r>
              <a:rPr lang="ru" sz="2000">
                <a:solidFill>
                  <a:srgbClr val="0057B7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и Автоматизация квартиры</a:t>
            </a:r>
            <a:endParaRPr sz="3400">
              <a:solidFill>
                <a:srgbClr val="0057B7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402" name="Google Shape;402;p43"/>
          <p:cNvSpPr/>
          <p:nvPr/>
        </p:nvSpPr>
        <p:spPr>
          <a:xfrm>
            <a:off x="0" y="2301125"/>
            <a:ext cx="5040000" cy="481200"/>
          </a:xfrm>
          <a:prstGeom prst="rect">
            <a:avLst/>
          </a:prstGeom>
          <a:solidFill>
            <a:srgbClr val="EFEFEF"/>
          </a:solidFill>
          <a:ln>
            <a:noFill/>
          </a:ln>
          <a:effectLst>
            <a:outerShdw blurRad="100013" dist="57150" dir="7500000" algn="bl" rotWithShape="0">
              <a:srgbClr val="999999">
                <a:alpha val="6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360000" marR="265799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900" dirty="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Сервис управляющей компании (расчеты, начисления, заявки, доп.услуги)</a:t>
            </a:r>
            <a:endParaRPr sz="900" dirty="0"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403" name="Google Shape;403;p43"/>
          <p:cNvSpPr/>
          <p:nvPr/>
        </p:nvSpPr>
        <p:spPr>
          <a:xfrm>
            <a:off x="0" y="2910575"/>
            <a:ext cx="5040000" cy="596700"/>
          </a:xfrm>
          <a:prstGeom prst="rect">
            <a:avLst/>
          </a:prstGeom>
          <a:solidFill>
            <a:srgbClr val="EFEFEF"/>
          </a:solidFill>
          <a:ln>
            <a:noFill/>
          </a:ln>
          <a:effectLst>
            <a:outerShdw blurRad="100013" dist="57150" dir="7500000" algn="bl" rotWithShape="0">
              <a:srgbClr val="999999">
                <a:alpha val="6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360000" marR="265799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9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Инфраструктурные функции ЖК (домофония, видеонаблюдение, система контроля доступа, шлагбаумы и ворота, показания приборов учета ресурсов)</a:t>
            </a:r>
            <a:endParaRPr sz="900"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grpSp>
        <p:nvGrpSpPr>
          <p:cNvPr id="404" name="Google Shape;404;p43"/>
          <p:cNvGrpSpPr/>
          <p:nvPr/>
        </p:nvGrpSpPr>
        <p:grpSpPr>
          <a:xfrm>
            <a:off x="0" y="2380175"/>
            <a:ext cx="360000" cy="323100"/>
            <a:chOff x="0" y="2528300"/>
            <a:chExt cx="360000" cy="323100"/>
          </a:xfrm>
        </p:grpSpPr>
        <p:sp>
          <p:nvSpPr>
            <p:cNvPr id="405" name="Google Shape;405;p43"/>
            <p:cNvSpPr/>
            <p:nvPr/>
          </p:nvSpPr>
          <p:spPr>
            <a:xfrm>
              <a:off x="0" y="2543600"/>
              <a:ext cx="360000" cy="292500"/>
            </a:xfrm>
            <a:prstGeom prst="homePlate">
              <a:avLst>
                <a:gd name="adj" fmla="val 30924"/>
              </a:avLst>
            </a:prstGeom>
            <a:solidFill>
              <a:srgbClr val="0057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600"/>
            </a:p>
          </p:txBody>
        </p:sp>
        <p:sp>
          <p:nvSpPr>
            <p:cNvPr id="406" name="Google Shape;406;p43"/>
            <p:cNvSpPr txBox="1"/>
            <p:nvPr/>
          </p:nvSpPr>
          <p:spPr>
            <a:xfrm>
              <a:off x="8288" y="2528300"/>
              <a:ext cx="286800" cy="323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marR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900">
                  <a:solidFill>
                    <a:schemeClr val="lt1"/>
                  </a:solidFill>
                  <a:latin typeface="Montserrat Medium"/>
                  <a:ea typeface="Montserrat Medium"/>
                  <a:cs typeface="Montserrat Medium"/>
                  <a:sym typeface="Montserrat Medium"/>
                </a:rPr>
                <a:t>1.</a:t>
              </a:r>
              <a:endParaRPr sz="1000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endParaRPr>
            </a:p>
          </p:txBody>
        </p:sp>
      </p:grpSp>
      <p:grpSp>
        <p:nvGrpSpPr>
          <p:cNvPr id="407" name="Google Shape;407;p43"/>
          <p:cNvGrpSpPr/>
          <p:nvPr/>
        </p:nvGrpSpPr>
        <p:grpSpPr>
          <a:xfrm>
            <a:off x="0" y="3047450"/>
            <a:ext cx="360000" cy="323100"/>
            <a:chOff x="0" y="2528300"/>
            <a:chExt cx="360000" cy="323100"/>
          </a:xfrm>
        </p:grpSpPr>
        <p:sp>
          <p:nvSpPr>
            <p:cNvPr id="408" name="Google Shape;408;p43"/>
            <p:cNvSpPr/>
            <p:nvPr/>
          </p:nvSpPr>
          <p:spPr>
            <a:xfrm>
              <a:off x="0" y="2543600"/>
              <a:ext cx="360000" cy="292500"/>
            </a:xfrm>
            <a:prstGeom prst="homePlate">
              <a:avLst>
                <a:gd name="adj" fmla="val 30924"/>
              </a:avLst>
            </a:prstGeom>
            <a:solidFill>
              <a:srgbClr val="0057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600"/>
            </a:p>
          </p:txBody>
        </p:sp>
        <p:sp>
          <p:nvSpPr>
            <p:cNvPr id="409" name="Google Shape;409;p43"/>
            <p:cNvSpPr txBox="1"/>
            <p:nvPr/>
          </p:nvSpPr>
          <p:spPr>
            <a:xfrm>
              <a:off x="8288" y="2528300"/>
              <a:ext cx="286800" cy="323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marR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900">
                  <a:solidFill>
                    <a:schemeClr val="lt1"/>
                  </a:solidFill>
                  <a:latin typeface="Montserrat Medium"/>
                  <a:ea typeface="Montserrat Medium"/>
                  <a:cs typeface="Montserrat Medium"/>
                  <a:sym typeface="Montserrat Medium"/>
                </a:rPr>
                <a:t>2.</a:t>
              </a:r>
              <a:endParaRPr sz="1000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endParaRPr>
            </a:p>
          </p:txBody>
        </p:sp>
      </p:grpSp>
      <p:grpSp>
        <p:nvGrpSpPr>
          <p:cNvPr id="410" name="Google Shape;410;p43"/>
          <p:cNvGrpSpPr/>
          <p:nvPr/>
        </p:nvGrpSpPr>
        <p:grpSpPr>
          <a:xfrm>
            <a:off x="-417326" y="810000"/>
            <a:ext cx="1137676" cy="8975"/>
            <a:chOff x="-417326" y="810000"/>
            <a:chExt cx="1137676" cy="8975"/>
          </a:xfrm>
        </p:grpSpPr>
        <p:cxnSp>
          <p:nvCxnSpPr>
            <p:cNvPr id="411" name="Google Shape;411;p43"/>
            <p:cNvCxnSpPr/>
            <p:nvPr/>
          </p:nvCxnSpPr>
          <p:spPr>
            <a:xfrm>
              <a:off x="-417326" y="810000"/>
              <a:ext cx="1137300" cy="0"/>
            </a:xfrm>
            <a:prstGeom prst="straightConnector1">
              <a:avLst/>
            </a:prstGeom>
            <a:noFill/>
            <a:ln w="9525" cap="flat" cmpd="sng">
              <a:solidFill>
                <a:srgbClr val="0057B7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12" name="Google Shape;412;p43"/>
            <p:cNvCxnSpPr/>
            <p:nvPr/>
          </p:nvCxnSpPr>
          <p:spPr>
            <a:xfrm>
              <a:off x="483950" y="818975"/>
              <a:ext cx="236400" cy="0"/>
            </a:xfrm>
            <a:prstGeom prst="straightConnector1">
              <a:avLst/>
            </a:prstGeom>
            <a:noFill/>
            <a:ln w="9525" cap="flat" cmpd="sng">
              <a:solidFill>
                <a:srgbClr val="0057B7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pic>
        <p:nvPicPr>
          <p:cNvPr id="413" name="Google Shape;413;p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789124" y="307310"/>
            <a:ext cx="994875" cy="358539"/>
          </a:xfrm>
          <a:prstGeom prst="rect">
            <a:avLst/>
          </a:prstGeom>
          <a:noFill/>
          <a:ln>
            <a:noFill/>
          </a:ln>
        </p:spPr>
      </p:pic>
      <p:pic>
        <p:nvPicPr>
          <p:cNvPr id="414" name="Google Shape;414;p43"/>
          <p:cNvPicPr preferRelativeResize="0"/>
          <p:nvPr/>
        </p:nvPicPr>
        <p:blipFill rotWithShape="1">
          <a:blip r:embed="rId4">
            <a:alphaModFix/>
          </a:blip>
          <a:srcRect t="2598" b="22952"/>
          <a:stretch/>
        </p:blipFill>
        <p:spPr>
          <a:xfrm>
            <a:off x="5400000" y="810000"/>
            <a:ext cx="3383999" cy="3779999"/>
          </a:xfrm>
          <a:prstGeom prst="rect">
            <a:avLst/>
          </a:prstGeom>
          <a:noFill/>
          <a:ln>
            <a:noFill/>
          </a:ln>
          <a:effectLst>
            <a:outerShdw blurRad="57150" dist="85725" dir="8280000" algn="bl" rotWithShape="0">
              <a:srgbClr val="B7B7B7">
                <a:alpha val="63000"/>
              </a:srgbClr>
            </a:outerShdw>
          </a:effectLst>
        </p:spPr>
      </p:pic>
      <p:sp>
        <p:nvSpPr>
          <p:cNvPr id="415" name="Google Shape;415;p43"/>
          <p:cNvSpPr/>
          <p:nvPr/>
        </p:nvSpPr>
        <p:spPr>
          <a:xfrm>
            <a:off x="0" y="3635673"/>
            <a:ext cx="5040000" cy="481200"/>
          </a:xfrm>
          <a:prstGeom prst="rect">
            <a:avLst/>
          </a:prstGeom>
          <a:solidFill>
            <a:srgbClr val="EFEFEF"/>
          </a:solidFill>
          <a:ln>
            <a:noFill/>
          </a:ln>
          <a:effectLst>
            <a:outerShdw blurRad="100013" dist="57150" dir="7500000" algn="bl" rotWithShape="0">
              <a:srgbClr val="999999">
                <a:alpha val="6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360000" marR="265799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9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Автоматизация квартиры (протечки, отопления, освещение, безопасность)</a:t>
            </a:r>
            <a:endParaRPr sz="900"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grpSp>
        <p:nvGrpSpPr>
          <p:cNvPr id="416" name="Google Shape;416;p43"/>
          <p:cNvGrpSpPr/>
          <p:nvPr/>
        </p:nvGrpSpPr>
        <p:grpSpPr>
          <a:xfrm>
            <a:off x="0" y="3714575"/>
            <a:ext cx="360000" cy="323100"/>
            <a:chOff x="0" y="2528300"/>
            <a:chExt cx="360000" cy="323100"/>
          </a:xfrm>
        </p:grpSpPr>
        <p:sp>
          <p:nvSpPr>
            <p:cNvPr id="417" name="Google Shape;417;p43"/>
            <p:cNvSpPr/>
            <p:nvPr/>
          </p:nvSpPr>
          <p:spPr>
            <a:xfrm>
              <a:off x="0" y="2543600"/>
              <a:ext cx="360000" cy="292500"/>
            </a:xfrm>
            <a:prstGeom prst="homePlate">
              <a:avLst>
                <a:gd name="adj" fmla="val 30924"/>
              </a:avLst>
            </a:prstGeom>
            <a:solidFill>
              <a:srgbClr val="0057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600"/>
            </a:p>
          </p:txBody>
        </p:sp>
        <p:sp>
          <p:nvSpPr>
            <p:cNvPr id="418" name="Google Shape;418;p43"/>
            <p:cNvSpPr txBox="1"/>
            <p:nvPr/>
          </p:nvSpPr>
          <p:spPr>
            <a:xfrm>
              <a:off x="8288" y="2528300"/>
              <a:ext cx="286800" cy="323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marR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900">
                  <a:solidFill>
                    <a:schemeClr val="lt1"/>
                  </a:solidFill>
                  <a:latin typeface="Montserrat Medium"/>
                  <a:ea typeface="Montserrat Medium"/>
                  <a:cs typeface="Montserrat Medium"/>
                  <a:sym typeface="Montserrat Medium"/>
                </a:rPr>
                <a:t>3.</a:t>
              </a:r>
              <a:endParaRPr sz="1000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endParaRPr>
            </a:p>
          </p:txBody>
        </p:sp>
      </p:grpSp>
      <p:sp>
        <p:nvSpPr>
          <p:cNvPr id="419" name="Google Shape;419;p43"/>
          <p:cNvSpPr txBox="1"/>
          <p:nvPr/>
        </p:nvSpPr>
        <p:spPr>
          <a:xfrm>
            <a:off x="335100" y="4209850"/>
            <a:ext cx="4680000" cy="48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265799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 b="1">
                <a:solidFill>
                  <a:srgbClr val="0057B7"/>
                </a:solidFill>
                <a:latin typeface="Montserrat"/>
                <a:ea typeface="Montserrat"/>
                <a:cs typeface="Montserrat"/>
                <a:sym typeface="Montserrat"/>
              </a:rPr>
              <a:t>Цифровизация очень глубоко проникла в разные сферы ЖКХ </a:t>
            </a:r>
            <a:endParaRPr sz="900" b="1">
              <a:solidFill>
                <a:srgbClr val="0057B7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265799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 b="1">
                <a:solidFill>
                  <a:srgbClr val="0057B7"/>
                </a:solidFill>
                <a:latin typeface="Montserrat"/>
                <a:ea typeface="Montserrat"/>
                <a:cs typeface="Montserrat"/>
                <a:sym typeface="Montserrat"/>
              </a:rPr>
              <a:t>и нашей частной жизни.</a:t>
            </a:r>
            <a:endParaRPr sz="900" b="1"/>
          </a:p>
        </p:txBody>
      </p:sp>
      <p:sp>
        <p:nvSpPr>
          <p:cNvPr id="420" name="Google Shape;420;p43"/>
          <p:cNvSpPr txBox="1"/>
          <p:nvPr/>
        </p:nvSpPr>
        <p:spPr>
          <a:xfrm>
            <a:off x="360000" y="1692300"/>
            <a:ext cx="4630200" cy="5385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Уровни функциональных областей, которые становятся доступными для каждого жителей Жилого комплекса:</a:t>
            </a:r>
            <a:endParaRPr sz="1000" dirty="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Google Shape;425;p44"/>
          <p:cNvSpPr txBox="1">
            <a:spLocks noGrp="1"/>
          </p:cNvSpPr>
          <p:nvPr>
            <p:ph type="title"/>
          </p:nvPr>
        </p:nvSpPr>
        <p:spPr>
          <a:xfrm>
            <a:off x="360000" y="810000"/>
            <a:ext cx="8460000" cy="96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2200">
                <a:solidFill>
                  <a:srgbClr val="0057B7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ЗА и ПРОТИВ объедение функции в одном приложении.</a:t>
            </a:r>
            <a:endParaRPr sz="2200">
              <a:solidFill>
                <a:srgbClr val="0057B7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426" name="Google Shape;426;p44"/>
          <p:cNvSpPr txBox="1">
            <a:spLocks noGrp="1"/>
          </p:cNvSpPr>
          <p:nvPr>
            <p:ph type="body" idx="1"/>
          </p:nvPr>
        </p:nvSpPr>
        <p:spPr>
          <a:xfrm>
            <a:off x="360000" y="2494875"/>
            <a:ext cx="4162500" cy="171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9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Мульти приложение позволяет сфокусироваться внимание жителя на своем доме и своей квартире, почувствовать себя пользователем единой развитой Экосистемы цифровых решений ЖК.</a:t>
            </a:r>
            <a:endParaRPr sz="900"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427" name="Google Shape;427;p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464700" y="339522"/>
            <a:ext cx="774724" cy="171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28" name="Google Shape;428;p4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009275" y="340691"/>
            <a:ext cx="774725" cy="16868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29" name="Google Shape;429;p44"/>
          <p:cNvGrpSpPr/>
          <p:nvPr/>
        </p:nvGrpSpPr>
        <p:grpSpPr>
          <a:xfrm>
            <a:off x="-417326" y="810000"/>
            <a:ext cx="1137676" cy="4484"/>
            <a:chOff x="-417326" y="810000"/>
            <a:chExt cx="1137676" cy="4484"/>
          </a:xfrm>
        </p:grpSpPr>
        <p:cxnSp>
          <p:nvCxnSpPr>
            <p:cNvPr id="430" name="Google Shape;430;p44"/>
            <p:cNvCxnSpPr/>
            <p:nvPr/>
          </p:nvCxnSpPr>
          <p:spPr>
            <a:xfrm>
              <a:off x="-417326" y="810000"/>
              <a:ext cx="1137300" cy="0"/>
            </a:xfrm>
            <a:prstGeom prst="straightConnector1">
              <a:avLst/>
            </a:prstGeom>
            <a:noFill/>
            <a:ln w="9525" cap="flat" cmpd="sng">
              <a:solidFill>
                <a:srgbClr val="0057B7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31" name="Google Shape;431;p44"/>
            <p:cNvCxnSpPr/>
            <p:nvPr/>
          </p:nvCxnSpPr>
          <p:spPr>
            <a:xfrm>
              <a:off x="483950" y="814484"/>
              <a:ext cx="236400" cy="0"/>
            </a:xfrm>
            <a:prstGeom prst="straightConnector1">
              <a:avLst/>
            </a:prstGeom>
            <a:noFill/>
            <a:ln w="19050" cap="flat" cmpd="sng">
              <a:solidFill>
                <a:srgbClr val="0057B7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432" name="Google Shape;432;p44"/>
          <p:cNvSpPr txBox="1">
            <a:spLocks noGrp="1"/>
          </p:cNvSpPr>
          <p:nvPr>
            <p:ph type="body" idx="1"/>
          </p:nvPr>
        </p:nvSpPr>
        <p:spPr>
          <a:xfrm>
            <a:off x="4809900" y="2494875"/>
            <a:ext cx="4162500" cy="171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9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Зачастую функции Сервисы УК, Инфраструктура ЖК и Автоматизации квартиры выполняются разными подрядчиками, которые применяют разные решения. И даже в случаях, когда подрядчик один, он выбирает наиболее развитые решения в каждой из этих областях. У каждого решение есть свое приложение, с высокой степенью проработки функционала. КРОМЕ ЭТОГО ВАЖНО. Не следует забывать о сервисе в процессе использования систем. Отдельные приложения позволяют более эффективно отвечать на запросы пользователя.</a:t>
            </a:r>
            <a:endParaRPr sz="900"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900"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900"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cxnSp>
        <p:nvCxnSpPr>
          <p:cNvPr id="433" name="Google Shape;433;p44"/>
          <p:cNvCxnSpPr/>
          <p:nvPr/>
        </p:nvCxnSpPr>
        <p:spPr>
          <a:xfrm>
            <a:off x="4572000" y="2078025"/>
            <a:ext cx="0" cy="1995000"/>
          </a:xfrm>
          <a:prstGeom prst="straightConnector1">
            <a:avLst/>
          </a:prstGeom>
          <a:noFill/>
          <a:ln w="19050" cap="flat" cmpd="sng">
            <a:solidFill>
              <a:srgbClr val="0057B7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434" name="Google Shape;434;p44"/>
          <p:cNvSpPr txBox="1"/>
          <p:nvPr/>
        </p:nvSpPr>
        <p:spPr>
          <a:xfrm>
            <a:off x="360000" y="1988025"/>
            <a:ext cx="2025000" cy="35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rgbClr val="0057B7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Аргументы За</a:t>
            </a:r>
            <a:endParaRPr sz="1800">
              <a:solidFill>
                <a:srgbClr val="0057B7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435" name="Google Shape;435;p44"/>
          <p:cNvSpPr txBox="1"/>
          <p:nvPr/>
        </p:nvSpPr>
        <p:spPr>
          <a:xfrm>
            <a:off x="4809900" y="1988025"/>
            <a:ext cx="2840100" cy="35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rgbClr val="0057B7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Аргументы Против</a:t>
            </a:r>
            <a:endParaRPr sz="1800">
              <a:solidFill>
                <a:srgbClr val="0057B7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Google Shape;440;p45"/>
          <p:cNvSpPr txBox="1">
            <a:spLocks noGrp="1"/>
          </p:cNvSpPr>
          <p:nvPr>
            <p:ph type="title"/>
          </p:nvPr>
        </p:nvSpPr>
        <p:spPr>
          <a:xfrm>
            <a:off x="360000" y="810000"/>
            <a:ext cx="4680000" cy="727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2200">
                <a:solidFill>
                  <a:srgbClr val="0057B7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Какое решение выбрать?</a:t>
            </a:r>
            <a:endParaRPr sz="2200">
              <a:solidFill>
                <a:srgbClr val="0057B7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441" name="Google Shape;441;p45"/>
          <p:cNvSpPr txBox="1">
            <a:spLocks noGrp="1"/>
          </p:cNvSpPr>
          <p:nvPr>
            <p:ph type="body" idx="1"/>
          </p:nvPr>
        </p:nvSpPr>
        <p:spPr>
          <a:xfrm>
            <a:off x="360000" y="1771275"/>
            <a:ext cx="4680000" cy="190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900" dirty="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Мы предлагаем дать пользователю возможность выбора: </a:t>
            </a:r>
            <a:endParaRPr sz="900" dirty="0"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900" dirty="0"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17145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</a:pPr>
            <a:r>
              <a:rPr lang="ru" sz="900" dirty="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1. Использовать единое приложение Застройщика, как правило на базе сервисного приложения УК с минимально необходимым функционалом Инфраструктуры ЖК и Автоматизации квартир.</a:t>
            </a:r>
            <a:endParaRPr sz="900" dirty="0"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dirty="0"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17145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</a:pPr>
            <a:r>
              <a:rPr lang="ru" sz="900" dirty="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2. Иметь возможность использовать отдельные приложения Инфраструктуры ЖК и Автоматизации квартир, где возможно сделать более гибкую настройку и сохранить функционал, в случае простоя интеграционных связей с единым приложением Экосистемы.</a:t>
            </a:r>
            <a:endParaRPr sz="900" dirty="0"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900" dirty="0"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900" dirty="0"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900" dirty="0"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442" name="Google Shape;442;p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464700" y="339522"/>
            <a:ext cx="774724" cy="171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43" name="Google Shape;443;p4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009275" y="340691"/>
            <a:ext cx="774725" cy="168687"/>
          </a:xfrm>
          <a:prstGeom prst="rect">
            <a:avLst/>
          </a:prstGeom>
          <a:noFill/>
          <a:ln>
            <a:noFill/>
          </a:ln>
        </p:spPr>
      </p:pic>
      <p:pic>
        <p:nvPicPr>
          <p:cNvPr id="444" name="Google Shape;444;p45"/>
          <p:cNvPicPr preferRelativeResize="0"/>
          <p:nvPr/>
        </p:nvPicPr>
        <p:blipFill rotWithShape="1">
          <a:blip r:embed="rId5">
            <a:alphaModFix/>
          </a:blip>
          <a:srcRect l="20168" r="20162"/>
          <a:stretch/>
        </p:blipFill>
        <p:spPr>
          <a:xfrm>
            <a:off x="5400000" y="810300"/>
            <a:ext cx="3384003" cy="3779999"/>
          </a:xfrm>
          <a:prstGeom prst="rect">
            <a:avLst/>
          </a:prstGeom>
          <a:noFill/>
          <a:ln>
            <a:noFill/>
          </a:ln>
          <a:effectLst>
            <a:outerShdw blurRad="57150" dist="85725" dir="8280000" algn="bl" rotWithShape="0">
              <a:srgbClr val="B7B7B7">
                <a:alpha val="63000"/>
              </a:srgbClr>
            </a:outerShdw>
          </a:effectLst>
        </p:spPr>
      </p:pic>
      <p:grpSp>
        <p:nvGrpSpPr>
          <p:cNvPr id="445" name="Google Shape;445;p45"/>
          <p:cNvGrpSpPr/>
          <p:nvPr/>
        </p:nvGrpSpPr>
        <p:grpSpPr>
          <a:xfrm>
            <a:off x="-417326" y="810000"/>
            <a:ext cx="1137676" cy="4484"/>
            <a:chOff x="-417326" y="810000"/>
            <a:chExt cx="1137676" cy="4484"/>
          </a:xfrm>
        </p:grpSpPr>
        <p:cxnSp>
          <p:nvCxnSpPr>
            <p:cNvPr id="446" name="Google Shape;446;p45"/>
            <p:cNvCxnSpPr/>
            <p:nvPr/>
          </p:nvCxnSpPr>
          <p:spPr>
            <a:xfrm>
              <a:off x="-417326" y="810000"/>
              <a:ext cx="1137300" cy="0"/>
            </a:xfrm>
            <a:prstGeom prst="straightConnector1">
              <a:avLst/>
            </a:prstGeom>
            <a:noFill/>
            <a:ln w="9525" cap="flat" cmpd="sng">
              <a:solidFill>
                <a:srgbClr val="0057B7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47" name="Google Shape;447;p45"/>
            <p:cNvCxnSpPr/>
            <p:nvPr/>
          </p:nvCxnSpPr>
          <p:spPr>
            <a:xfrm>
              <a:off x="483950" y="814484"/>
              <a:ext cx="236400" cy="0"/>
            </a:xfrm>
            <a:prstGeom prst="straightConnector1">
              <a:avLst/>
            </a:prstGeom>
            <a:noFill/>
            <a:ln w="19050" cap="flat" cmpd="sng">
              <a:solidFill>
                <a:srgbClr val="0057B7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448" name="Google Shape;448;p45"/>
          <p:cNvSpPr/>
          <p:nvPr/>
        </p:nvSpPr>
        <p:spPr>
          <a:xfrm>
            <a:off x="0" y="3720075"/>
            <a:ext cx="5040000" cy="870300"/>
          </a:xfrm>
          <a:prstGeom prst="rect">
            <a:avLst/>
          </a:prstGeom>
          <a:solidFill>
            <a:srgbClr val="EFEFEF"/>
          </a:solidFill>
          <a:ln>
            <a:noFill/>
          </a:ln>
          <a:effectLst>
            <a:outerShdw blurRad="100013" dist="57150" dir="7500000" algn="bl" rotWithShape="0">
              <a:srgbClr val="999999">
                <a:alpha val="6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360000" marR="265799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800" b="1">
                <a:solidFill>
                  <a:srgbClr val="0057B7"/>
                </a:solidFill>
                <a:latin typeface="Montserrat"/>
                <a:ea typeface="Montserrat"/>
                <a:cs typeface="Montserrat"/>
                <a:sym typeface="Montserrat"/>
              </a:rPr>
              <a:t>СЧИТАЕМ ВАЖНЫМ: </a:t>
            </a:r>
            <a:r>
              <a:rPr lang="ru" sz="800">
                <a:solidFill>
                  <a:srgbClr val="0057B7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Наличие отдельного приложение Автоматизации квартиры дает пользователю ощущение собственности и контроля над системой, позволяет вносить изменения без согласования с УК и самостоятельно выбирать подрядчика.</a:t>
            </a:r>
            <a:endParaRPr sz="800">
              <a:solidFill>
                <a:srgbClr val="0057B7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" name="Google Shape;453;p46"/>
          <p:cNvSpPr txBox="1"/>
          <p:nvPr/>
        </p:nvSpPr>
        <p:spPr>
          <a:xfrm>
            <a:off x="360000" y="810000"/>
            <a:ext cx="5040000" cy="152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2900">
                <a:solidFill>
                  <a:srgbClr val="0057B7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Решение iRidi </a:t>
            </a:r>
            <a:br>
              <a:rPr lang="ru" sz="2900">
                <a:solidFill>
                  <a:srgbClr val="0057B7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</a:br>
            <a:r>
              <a:rPr lang="ru" sz="2900">
                <a:solidFill>
                  <a:srgbClr val="0057B7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для взаимодействия </a:t>
            </a:r>
            <a:br>
              <a:rPr lang="ru" sz="2900">
                <a:solidFill>
                  <a:srgbClr val="0057B7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</a:br>
            <a:r>
              <a:rPr lang="ru" sz="2900">
                <a:solidFill>
                  <a:srgbClr val="0057B7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с пользователем</a:t>
            </a:r>
            <a:endParaRPr sz="3400">
              <a:solidFill>
                <a:srgbClr val="0057B7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454" name="Google Shape;454;p46"/>
          <p:cNvSpPr/>
          <p:nvPr/>
        </p:nvSpPr>
        <p:spPr>
          <a:xfrm>
            <a:off x="0" y="2767275"/>
            <a:ext cx="5040000" cy="739200"/>
          </a:xfrm>
          <a:prstGeom prst="rect">
            <a:avLst/>
          </a:prstGeom>
          <a:solidFill>
            <a:srgbClr val="EFEFEF"/>
          </a:solidFill>
          <a:ln>
            <a:noFill/>
          </a:ln>
          <a:effectLst>
            <a:outerShdw blurRad="100013" dist="57150" dir="7500000" algn="bl" rotWithShape="0">
              <a:srgbClr val="999999">
                <a:alpha val="6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360000" marR="265799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900" dirty="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Собственное приложение Bus77 Lite </a:t>
            </a:r>
          </a:p>
          <a:p>
            <a:pPr marL="360000" marR="265799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900" dirty="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с возможностью брендирования</a:t>
            </a:r>
            <a:endParaRPr sz="900" dirty="0"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455" name="Google Shape;455;p46"/>
          <p:cNvSpPr/>
          <p:nvPr/>
        </p:nvSpPr>
        <p:spPr>
          <a:xfrm>
            <a:off x="0" y="3767038"/>
            <a:ext cx="5040000" cy="594600"/>
          </a:xfrm>
          <a:prstGeom prst="rect">
            <a:avLst/>
          </a:prstGeom>
          <a:solidFill>
            <a:srgbClr val="EFEFEF"/>
          </a:solidFill>
          <a:ln>
            <a:noFill/>
          </a:ln>
          <a:effectLst>
            <a:outerShdw blurRad="100013" dist="57150" dir="7500000" algn="bl" rotWithShape="0">
              <a:srgbClr val="999999">
                <a:alpha val="6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360000" marR="265799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9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Шлюз MQTT to Bus77 (MQTT-CAN)</a:t>
            </a:r>
            <a:endParaRPr sz="900"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360000" marR="265799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900">
                <a:solidFill>
                  <a:srgbClr val="0057B7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Ведется разработка (пилоты Лето 2024 г.)</a:t>
            </a:r>
            <a:endParaRPr sz="900">
              <a:solidFill>
                <a:srgbClr val="0057B7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grpSp>
        <p:nvGrpSpPr>
          <p:cNvPr id="456" name="Google Shape;456;p46"/>
          <p:cNvGrpSpPr/>
          <p:nvPr/>
        </p:nvGrpSpPr>
        <p:grpSpPr>
          <a:xfrm>
            <a:off x="0" y="2975325"/>
            <a:ext cx="360000" cy="323100"/>
            <a:chOff x="0" y="2528300"/>
            <a:chExt cx="360000" cy="323100"/>
          </a:xfrm>
        </p:grpSpPr>
        <p:sp>
          <p:nvSpPr>
            <p:cNvPr id="457" name="Google Shape;457;p46"/>
            <p:cNvSpPr/>
            <p:nvPr/>
          </p:nvSpPr>
          <p:spPr>
            <a:xfrm>
              <a:off x="0" y="2543600"/>
              <a:ext cx="360000" cy="292500"/>
            </a:xfrm>
            <a:prstGeom prst="homePlate">
              <a:avLst>
                <a:gd name="adj" fmla="val 30924"/>
              </a:avLst>
            </a:prstGeom>
            <a:solidFill>
              <a:srgbClr val="0057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600"/>
            </a:p>
          </p:txBody>
        </p:sp>
        <p:sp>
          <p:nvSpPr>
            <p:cNvPr id="458" name="Google Shape;458;p46"/>
            <p:cNvSpPr txBox="1"/>
            <p:nvPr/>
          </p:nvSpPr>
          <p:spPr>
            <a:xfrm>
              <a:off x="8288" y="2528300"/>
              <a:ext cx="286800" cy="323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marR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900">
                  <a:solidFill>
                    <a:schemeClr val="lt1"/>
                  </a:solidFill>
                  <a:latin typeface="Montserrat Medium"/>
                  <a:ea typeface="Montserrat Medium"/>
                  <a:cs typeface="Montserrat Medium"/>
                  <a:sym typeface="Montserrat Medium"/>
                </a:rPr>
                <a:t>1.</a:t>
              </a:r>
              <a:endParaRPr sz="1000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endParaRPr>
            </a:p>
          </p:txBody>
        </p:sp>
      </p:grpSp>
      <p:grpSp>
        <p:nvGrpSpPr>
          <p:cNvPr id="459" name="Google Shape;459;p46"/>
          <p:cNvGrpSpPr/>
          <p:nvPr/>
        </p:nvGrpSpPr>
        <p:grpSpPr>
          <a:xfrm>
            <a:off x="0" y="3902800"/>
            <a:ext cx="360000" cy="323100"/>
            <a:chOff x="0" y="2528300"/>
            <a:chExt cx="360000" cy="323100"/>
          </a:xfrm>
        </p:grpSpPr>
        <p:sp>
          <p:nvSpPr>
            <p:cNvPr id="460" name="Google Shape;460;p46"/>
            <p:cNvSpPr/>
            <p:nvPr/>
          </p:nvSpPr>
          <p:spPr>
            <a:xfrm>
              <a:off x="0" y="2543600"/>
              <a:ext cx="360000" cy="292500"/>
            </a:xfrm>
            <a:prstGeom prst="homePlate">
              <a:avLst>
                <a:gd name="adj" fmla="val 30924"/>
              </a:avLst>
            </a:prstGeom>
            <a:solidFill>
              <a:srgbClr val="0057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600"/>
            </a:p>
          </p:txBody>
        </p:sp>
        <p:sp>
          <p:nvSpPr>
            <p:cNvPr id="461" name="Google Shape;461;p46"/>
            <p:cNvSpPr txBox="1"/>
            <p:nvPr/>
          </p:nvSpPr>
          <p:spPr>
            <a:xfrm>
              <a:off x="8288" y="2528300"/>
              <a:ext cx="286800" cy="323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marR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900">
                  <a:solidFill>
                    <a:schemeClr val="lt1"/>
                  </a:solidFill>
                  <a:latin typeface="Montserrat Medium"/>
                  <a:ea typeface="Montserrat Medium"/>
                  <a:cs typeface="Montserrat Medium"/>
                  <a:sym typeface="Montserrat Medium"/>
                </a:rPr>
                <a:t>2.</a:t>
              </a:r>
              <a:endParaRPr sz="1000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endParaRPr>
            </a:p>
          </p:txBody>
        </p:sp>
      </p:grpSp>
      <p:grpSp>
        <p:nvGrpSpPr>
          <p:cNvPr id="462" name="Google Shape;462;p46"/>
          <p:cNvGrpSpPr/>
          <p:nvPr/>
        </p:nvGrpSpPr>
        <p:grpSpPr>
          <a:xfrm>
            <a:off x="-417326" y="810000"/>
            <a:ext cx="1137676" cy="8975"/>
            <a:chOff x="-417326" y="810000"/>
            <a:chExt cx="1137676" cy="8975"/>
          </a:xfrm>
        </p:grpSpPr>
        <p:cxnSp>
          <p:nvCxnSpPr>
            <p:cNvPr id="463" name="Google Shape;463;p46"/>
            <p:cNvCxnSpPr/>
            <p:nvPr/>
          </p:nvCxnSpPr>
          <p:spPr>
            <a:xfrm>
              <a:off x="-417326" y="810000"/>
              <a:ext cx="1137300" cy="0"/>
            </a:xfrm>
            <a:prstGeom prst="straightConnector1">
              <a:avLst/>
            </a:prstGeom>
            <a:noFill/>
            <a:ln w="9525" cap="flat" cmpd="sng">
              <a:solidFill>
                <a:srgbClr val="0057B7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64" name="Google Shape;464;p46"/>
            <p:cNvCxnSpPr/>
            <p:nvPr/>
          </p:nvCxnSpPr>
          <p:spPr>
            <a:xfrm>
              <a:off x="483950" y="818975"/>
              <a:ext cx="236400" cy="0"/>
            </a:xfrm>
            <a:prstGeom prst="straightConnector1">
              <a:avLst/>
            </a:prstGeom>
            <a:noFill/>
            <a:ln w="9525" cap="flat" cmpd="sng">
              <a:solidFill>
                <a:srgbClr val="0057B7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pic>
        <p:nvPicPr>
          <p:cNvPr id="465" name="Google Shape;465;p4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789124" y="307310"/>
            <a:ext cx="994875" cy="358539"/>
          </a:xfrm>
          <a:prstGeom prst="rect">
            <a:avLst/>
          </a:prstGeom>
          <a:noFill/>
          <a:ln>
            <a:noFill/>
          </a:ln>
        </p:spPr>
      </p:pic>
      <p:pic>
        <p:nvPicPr>
          <p:cNvPr id="466" name="Google Shape;466;p46"/>
          <p:cNvPicPr preferRelativeResize="0"/>
          <p:nvPr/>
        </p:nvPicPr>
        <p:blipFill rotWithShape="1">
          <a:blip r:embed="rId4">
            <a:alphaModFix/>
          </a:blip>
          <a:srcRect l="6171" r="6171"/>
          <a:stretch/>
        </p:blipFill>
        <p:spPr>
          <a:xfrm>
            <a:off x="5400000" y="810000"/>
            <a:ext cx="3384000" cy="3779999"/>
          </a:xfrm>
          <a:prstGeom prst="rect">
            <a:avLst/>
          </a:prstGeom>
          <a:noFill/>
          <a:ln>
            <a:noFill/>
          </a:ln>
          <a:effectLst>
            <a:outerShdw blurRad="57150" dist="85725" dir="8280000" algn="bl" rotWithShape="0">
              <a:srgbClr val="B7B7B7">
                <a:alpha val="63000"/>
              </a:srgbClr>
            </a:outerShdw>
          </a:effectLst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57B7"/>
        </a:solidFill>
        <a:effectLst/>
      </p:bgPr>
    </p:bg>
    <p:spTree>
      <p:nvGrpSpPr>
        <p:cNvPr id="1" name="Shape 4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" name="Google Shape;471;p47"/>
          <p:cNvSpPr txBox="1"/>
          <p:nvPr/>
        </p:nvSpPr>
        <p:spPr>
          <a:xfrm>
            <a:off x="825000" y="1222500"/>
            <a:ext cx="7770000" cy="91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240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Спасибо за внимание. </a:t>
            </a:r>
            <a:endParaRPr sz="2400">
              <a:solidFill>
                <a:srgbClr val="FFFFFF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Готов ответить на Ваши вопросы. </a:t>
            </a:r>
            <a:endParaRPr sz="2400">
              <a:solidFill>
                <a:srgbClr val="FFFFFF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472" name="Google Shape;472;p47"/>
          <p:cNvSpPr txBox="1"/>
          <p:nvPr/>
        </p:nvSpPr>
        <p:spPr>
          <a:xfrm>
            <a:off x="2415000" y="2304875"/>
            <a:ext cx="4389000" cy="139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Моторин Евгений </a:t>
            </a:r>
            <a:endParaRPr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Директор по продуктам, iRidi</a:t>
            </a:r>
            <a:endParaRPr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e.motorin@iridi.com</a:t>
            </a:r>
            <a:endParaRPr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+7 950 64 60 665</a:t>
            </a:r>
            <a:endParaRPr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473" name="Google Shape;473;p4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009275" y="339522"/>
            <a:ext cx="774724" cy="171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821EEA5A2C5D3D44B0C05CDB22009511" ma:contentTypeVersion="18" ma:contentTypeDescription="Создание документа." ma:contentTypeScope="" ma:versionID="91a98d1a9bb4a153b6a7f2b922091723">
  <xsd:schema xmlns:xsd="http://www.w3.org/2001/XMLSchema" xmlns:xs="http://www.w3.org/2001/XMLSchema" xmlns:p="http://schemas.microsoft.com/office/2006/metadata/properties" xmlns:ns2="78214947-39f1-482c-9343-0bb771b7fff5" xmlns:ns3="a1bce6d9-d37c-4ac7-8bda-9e7028ec92ba" targetNamespace="http://schemas.microsoft.com/office/2006/metadata/properties" ma:root="true" ma:fieldsID="7d23774be2e1b767a327be7e46b3a4a5" ns2:_="" ns3:_="">
    <xsd:import namespace="78214947-39f1-482c-9343-0bb771b7fff5"/>
    <xsd:import namespace="a1bce6d9-d37c-4ac7-8bda-9e7028ec92b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LengthInSeconds" minOccurs="0"/>
                <xsd:element ref="ns2:MediaServiceSearchPropertie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8214947-39f1-482c-9343-0bb771b7fff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4" nillable="true" ma:displayName="Location" ma:internalName="MediaServiceLocation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0" nillable="true" ma:taxonomy="true" ma:internalName="lcf76f155ced4ddcb4097134ff3c332f" ma:taxonomyFieldName="MediaServiceImageTags" ma:displayName="Теги изображений" ma:readOnly="false" ma:fieldId="{5cf76f15-5ced-4ddc-b409-7134ff3c332f}" ma:taxonomyMulti="true" ma:sspId="cfca48c4-9372-4329-b802-7e7ae573232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1bce6d9-d37c-4ac7-8bda-9e7028ec92ba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Общий доступ с использованием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Совместно с подробностями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Столбец для захвата всех терминов таксономии" ma:hidden="true" ma:list="{99209a35-ef0e-473d-96c6-28e0646205b0}" ma:internalName="TaxCatchAll" ma:showField="CatchAllData" ma:web="a1bce6d9-d37c-4ac7-8bda-9e7028ec92b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97C98CD-A413-4918-8807-50C11AE2133A}"/>
</file>

<file path=customXml/itemProps2.xml><?xml version="1.0" encoding="utf-8"?>
<ds:datastoreItem xmlns:ds="http://schemas.openxmlformats.org/officeDocument/2006/customXml" ds:itemID="{2968C8D2-1E1C-4C13-B0C4-457316569CC5}"/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1350</Words>
  <Application>Microsoft Office PowerPoint</Application>
  <PresentationFormat>Экран (16:9)</PresentationFormat>
  <Paragraphs>182</Paragraphs>
  <Slides>35</Slides>
  <Notes>35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35</vt:i4>
      </vt:variant>
    </vt:vector>
  </HeadingPairs>
  <TitlesOfParts>
    <vt:vector size="36" baseType="lpstr">
      <vt:lpstr>Simple Light</vt:lpstr>
      <vt:lpstr>Решения iRidi для МКД Новые продукты, концепции, модели работы</vt:lpstr>
      <vt:lpstr>Евгений Моторин</vt:lpstr>
      <vt:lpstr>О компании</vt:lpstr>
      <vt:lpstr>От устройств  к решениям</vt:lpstr>
      <vt:lpstr>Решения для МКД</vt:lpstr>
      <vt:lpstr>Презентация PowerPoint</vt:lpstr>
      <vt:lpstr>Протокол Bus77</vt:lpstr>
      <vt:lpstr>Bus77 Lite - облегченная версия устройств</vt:lpstr>
      <vt:lpstr>Bus77 Lite - области применения  </vt:lpstr>
      <vt:lpstr>Презентация PowerPoint</vt:lpstr>
      <vt:lpstr>Приложение Bus77 Lite</vt:lpstr>
      <vt:lpstr>LH-Hub -  оптимальное решение для МКД</vt:lpstr>
      <vt:lpstr>Презентация PowerPoint</vt:lpstr>
      <vt:lpstr>Управление протечками на базе полевого модуля LFM-402-1W</vt:lpstr>
      <vt:lpstr>Управление протечками на базе модульного устройства DM-402-1W</vt:lpstr>
      <vt:lpstr>Управление протечками. Общедомовая система.</vt:lpstr>
      <vt:lpstr>Управление отоплением. Бюджетное решение.</vt:lpstr>
      <vt:lpstr>Управление отоплением. Оптимальное решение</vt:lpstr>
      <vt:lpstr>Управление отоплением. Общедомовая система (МКД/Апартаменты)  </vt:lpstr>
      <vt:lpstr>Управление кондиционерами. Перспективные разработки.  </vt:lpstr>
      <vt:lpstr>Управление фанкойлами. Перспективные разработки. </vt:lpstr>
      <vt:lpstr>Презентация PowerPoint</vt:lpstr>
      <vt:lpstr>Почему iRidi стал заниматься электроустановкой</vt:lpstr>
      <vt:lpstr>Почему классическая ЭУ  не подходит под умный дом:</vt:lpstr>
      <vt:lpstr> Варианты конструкций ЭУ </vt:lpstr>
      <vt:lpstr>Модульная конструкция</vt:lpstr>
      <vt:lpstr>Цельная конструкция</vt:lpstr>
      <vt:lpstr>Презентация PowerPoint</vt:lpstr>
      <vt:lpstr>Перспективная серия Амстердам</vt:lpstr>
      <vt:lpstr>Приложение пользователя</vt:lpstr>
      <vt:lpstr>Презентация PowerPoint</vt:lpstr>
      <vt:lpstr>ЗА и ПРОТИВ объедение функции в одном приложении.</vt:lpstr>
      <vt:lpstr>Какое решение выбрать?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Решения iRidi для МКД Новые продукты, концепции, модели работы</dc:title>
  <dc:creator>Evgeny Motorin</dc:creator>
  <cp:lastModifiedBy>Janna Aladysheva, Midexpo</cp:lastModifiedBy>
  <cp:revision>4</cp:revision>
  <dcterms:modified xsi:type="dcterms:W3CDTF">2024-04-22T14:21:59Z</dcterms:modified>
</cp:coreProperties>
</file>